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4CD1"/>
    <a:srgbClr val="FF6600"/>
    <a:srgbClr val="FF9900"/>
    <a:srgbClr val="FFCC00"/>
    <a:srgbClr val="24249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32" autoAdjust="0"/>
    <p:restoredTop sz="90929"/>
  </p:normalViewPr>
  <p:slideViewPr>
    <p:cSldViewPr>
      <p:cViewPr varScale="1">
        <p:scale>
          <a:sx n="95" d="100"/>
          <a:sy n="95" d="100"/>
        </p:scale>
        <p:origin x="-1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C4BE8E-B2DF-411C-ABD3-07F7923F008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FF750-1BBE-4437-B37F-EFFC413C385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2C4796-2956-4D24-95FA-D220C6179D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36DA7F-31EB-4F8D-9464-5E9BDE90679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43E85A-1674-46C8-B2D5-7A46595A082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58381-E505-4466-98DC-91C67BB8878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527FA-96E9-4057-95FD-2EA97090E7D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B20E1-FBA6-46F8-B7D6-BA9532751EA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EEFD3F-EBB6-49BB-92E8-B30D0D92A3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0AB53D-489E-4218-BD35-6C5B73DA29A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469030-313A-4382-ABBA-EC52DE477D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0600196-F979-4A79-8D2B-174FA02A9E4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A8AE2"/>
            </a:gs>
            <a:gs pos="50000">
              <a:schemeClr val="bg1"/>
            </a:gs>
            <a:gs pos="100000">
              <a:srgbClr val="8A8AE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E8BB33B-7CBD-45DD-8325-AA63849CA5B3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r>
              <a:rPr lang="ru-RU" sz="3600"/>
              <a:t>Лекция </a:t>
            </a:r>
            <a:r>
              <a:rPr lang="en-US" sz="3600"/>
              <a:t>7</a:t>
            </a:r>
            <a:r>
              <a:rPr lang="ru-RU" sz="3600"/>
              <a:t>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2057400"/>
            <a:ext cx="6400800" cy="2362200"/>
          </a:xfrm>
        </p:spPr>
        <p:txBody>
          <a:bodyPr/>
          <a:lstStyle/>
          <a:p>
            <a:r>
              <a:rPr lang="ru-RU" b="1">
                <a:solidFill>
                  <a:srgbClr val="FF6600"/>
                </a:solidFill>
                <a:cs typeface="Times New Roman" charset="0"/>
              </a:rPr>
              <a:t>Продолжение лекции  </a:t>
            </a:r>
            <a:endParaRPr lang="ru-RU" b="1">
              <a:solidFill>
                <a:srgbClr val="FF6600"/>
              </a:solidFill>
            </a:endParaRPr>
          </a:p>
          <a:p>
            <a:r>
              <a:rPr lang="ru-RU" b="1">
                <a:solidFill>
                  <a:srgbClr val="FF6600"/>
                </a:solidFill>
                <a:cs typeface="Times New Roman" charset="0"/>
              </a:rPr>
              <a:t>«Пять ключевых решений в области ИТ: превращение ИТ в стратегический актив»</a:t>
            </a:r>
            <a:endParaRPr lang="ru-RU">
              <a:solidFill>
                <a:srgbClr val="FF6600"/>
              </a:solidFill>
              <a:cs typeface="Times New Roman" charset="0"/>
            </a:endParaRPr>
          </a:p>
          <a:p>
            <a:endParaRPr lang="ru-RU">
              <a:solidFill>
                <a:srgbClr val="FF66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solidFill>
                  <a:srgbClr val="FF9900"/>
                </a:solidFill>
                <a:cs typeface="Times New Roman" charset="0"/>
              </a:rPr>
              <a:t>Решение </a:t>
            </a:r>
            <a:r>
              <a:rPr lang="uk-UA" sz="3200" b="1">
                <a:solidFill>
                  <a:srgbClr val="FF9900"/>
                </a:solidFill>
                <a:cs typeface="Times New Roman" charset="0"/>
              </a:rPr>
              <a:t>5:</a:t>
            </a:r>
            <a:r>
              <a:rPr lang="ru-RU" sz="3200">
                <a:solidFill>
                  <a:srgbClr val="FF9900"/>
                </a:solidFill>
                <a:cs typeface="Times New Roman" charset="0"/>
              </a:rPr>
              <a:t/>
            </a:r>
            <a:br>
              <a:rPr lang="ru-RU" sz="3200">
                <a:solidFill>
                  <a:srgbClr val="FF9900"/>
                </a:solidFill>
                <a:cs typeface="Times New Roman" charset="0"/>
              </a:rPr>
            </a:br>
            <a:r>
              <a:rPr lang="ru-RU" sz="3200" b="1">
                <a:solidFill>
                  <a:srgbClr val="FF9900"/>
                </a:solidFill>
                <a:cs typeface="Times New Roman" charset="0"/>
              </a:rPr>
              <a:t>инвестиции в ИТ и установление приоритетов</a:t>
            </a:r>
            <a:endParaRPr lang="ru-RU" sz="3200">
              <a:solidFill>
                <a:srgbClr val="FF9900"/>
              </a:solidFill>
              <a:cs typeface="Times New Roman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>
                <a:cs typeface="Times New Roman" charset="0"/>
              </a:rPr>
              <a:t>Руководитель компании стоимостью в </a:t>
            </a:r>
            <a:r>
              <a:rPr lang="uk-UA">
                <a:cs typeface="Times New Roman" charset="0"/>
              </a:rPr>
              <a:t>15 </a:t>
            </a:r>
            <a:r>
              <a:rPr lang="ru-RU">
                <a:cs typeface="Times New Roman" charset="0"/>
              </a:rPr>
              <a:t>млрд. долл., занимающейся розничной торговлей, сказал следующее: </a:t>
            </a:r>
            <a:endParaRPr lang="ru-RU"/>
          </a:p>
          <a:p>
            <a:r>
              <a:rPr lang="ru-RU">
                <a:cs typeface="Times New Roman" charset="0"/>
              </a:rPr>
              <a:t>«Инвестиции в ИТ ничем не отличаются от любых других инвестиций. Вам нужно получить хорошую прибыль </a:t>
            </a:r>
            <a:r>
              <a:rPr lang="uk-UA">
                <a:cs typeface="Times New Roman" charset="0"/>
              </a:rPr>
              <a:t>— </a:t>
            </a:r>
            <a:r>
              <a:rPr lang="ru-RU">
                <a:cs typeface="Times New Roman" charset="0"/>
              </a:rPr>
              <a:t>или вы станете банкротом. Просто с ИТ это происходит быстрее!»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28600"/>
            <a:ext cx="8153400" cy="6248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Решения об инвестициях в ИТ, как правило, являются наиболее заметными и противоречивыми из всех пяти решений в отношении ИТ.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Некоторые проекты получают одобрение, другие отвергаются, третьи попадают в разряд «замороженных» и ждут выполнения нелегкого требования ответственных лиц «повторно изучить ситуацию в бизнесе» или «предоставить более полную информацию».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Предприятия, создающие высокую стоимость благодаря использованию ИТ, сосредоточивают инвестиции на приоритетных стратегических направлениях, понимая разницу между необходимыми и желаемыми возможностями ИТ.</a:t>
            </a:r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>
                <a:cs typeface="Times New Roman" charset="0"/>
              </a:rPr>
              <a:t>Решения об инвестировании в ИТ направлены на три основных вопроса: </a:t>
            </a:r>
            <a:br>
              <a:rPr lang="ru-RU" sz="2800">
                <a:cs typeface="Times New Roman" charset="0"/>
              </a:rPr>
            </a:br>
            <a:endParaRPr lang="ru-RU" sz="2800">
              <a:cs typeface="Times New Roman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419600"/>
          </a:xfrm>
        </p:spPr>
        <p:txBody>
          <a:bodyPr/>
          <a:lstStyle/>
          <a:p>
            <a:pPr marL="609600" indent="-609600" algn="just">
              <a:lnSpc>
                <a:spcPct val="90000"/>
              </a:lnSpc>
              <a:buFontTx/>
              <a:buAutoNum type="arabicPeriod"/>
            </a:pPr>
            <a:r>
              <a:rPr lang="ru-RU" sz="2800" b="1">
                <a:solidFill>
                  <a:srgbClr val="CE4CD1"/>
                </a:solidFill>
                <a:cs typeface="Times New Roman" charset="0"/>
              </a:rPr>
              <a:t>сколько средств необходимо вложить; </a:t>
            </a:r>
          </a:p>
          <a:p>
            <a:pPr marL="609600" indent="-609600" algn="just">
              <a:lnSpc>
                <a:spcPct val="90000"/>
              </a:lnSpc>
              <a:buFontTx/>
              <a:buAutoNum type="arabicPeriod"/>
            </a:pPr>
            <a:r>
              <a:rPr lang="ru-RU" sz="2800" b="1">
                <a:solidFill>
                  <a:srgbClr val="CE4CD1"/>
                </a:solidFill>
                <a:cs typeface="Times New Roman" charset="0"/>
              </a:rPr>
              <a:t>во что вкладывать средства; </a:t>
            </a:r>
          </a:p>
          <a:p>
            <a:pPr marL="609600" indent="-609600" algn="just">
              <a:lnSpc>
                <a:spcPct val="90000"/>
              </a:lnSpc>
              <a:buFontTx/>
              <a:buAutoNum type="arabicPeriod"/>
            </a:pPr>
            <a:r>
              <a:rPr lang="ru-RU" sz="2800" b="1">
                <a:solidFill>
                  <a:srgbClr val="CE4CD1"/>
                </a:solidFill>
                <a:cs typeface="Times New Roman" charset="0"/>
              </a:rPr>
              <a:t>каким образом согласовать разнородные производственные нужды.</a:t>
            </a:r>
            <a:endParaRPr lang="ru-RU" sz="2800" b="1">
              <a:solidFill>
                <a:srgbClr val="CE4CD1"/>
              </a:solidFill>
            </a:endParaRPr>
          </a:p>
          <a:p>
            <a:pPr marL="609600" indent="-609600" algn="just">
              <a:lnSpc>
                <a:spcPct val="90000"/>
              </a:lnSpc>
              <a:buFontTx/>
              <a:buNone/>
            </a:pPr>
            <a:endParaRPr lang="ru-RU" sz="2800">
              <a:solidFill>
                <a:srgbClr val="CE4CD1"/>
              </a:solidFill>
            </a:endParaRPr>
          </a:p>
          <a:p>
            <a:pPr marL="609600" indent="-609600" algn="just">
              <a:lnSpc>
                <a:spcPct val="90000"/>
              </a:lnSpc>
              <a:buFontTx/>
              <a:buNone/>
            </a:pPr>
            <a:r>
              <a:rPr lang="ru-RU" sz="2800"/>
              <a:t>Р</a:t>
            </a:r>
            <a:r>
              <a:rPr lang="ru-RU" sz="2800">
                <a:cs typeface="Times New Roman" charset="0"/>
              </a:rPr>
              <a:t>ассмотрим каждый из этих вопросов, обращая внимание на то, что управление ИТ является незаменимым инструментом для согласования различных взглядов.</a:t>
            </a:r>
          </a:p>
          <a:p>
            <a:pPr marL="609600" indent="-609600" algn="just">
              <a:lnSpc>
                <a:spcPct val="90000"/>
              </a:lnSpc>
              <a:buFontTx/>
              <a:buNone/>
            </a:pPr>
            <a:r>
              <a:rPr lang="ru-RU" sz="2800">
                <a:cs typeface="Times New Roman" charset="0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001000" cy="838200"/>
          </a:xfrm>
        </p:spPr>
        <p:txBody>
          <a:bodyPr/>
          <a:lstStyle/>
          <a:p>
            <a:pPr marL="838200" indent="-838200"/>
            <a:r>
              <a:rPr lang="ru-RU" sz="4000" b="1">
                <a:solidFill>
                  <a:srgbClr val="CE4CD1"/>
                </a:solidFill>
              </a:rPr>
              <a:t/>
            </a:r>
            <a:br>
              <a:rPr lang="ru-RU" sz="4000" b="1">
                <a:solidFill>
                  <a:srgbClr val="CE4CD1"/>
                </a:solidFill>
              </a:rPr>
            </a:br>
            <a:r>
              <a:rPr lang="ru-RU" sz="3600" b="1">
                <a:solidFill>
                  <a:srgbClr val="CE4CD1"/>
                </a:solidFill>
              </a:rPr>
              <a:t>1. С</a:t>
            </a:r>
            <a:r>
              <a:rPr lang="ru-RU" sz="3600" b="1">
                <a:solidFill>
                  <a:srgbClr val="CE4CD1"/>
                </a:solidFill>
                <a:cs typeface="Times New Roman" charset="0"/>
              </a:rPr>
              <a:t>колько средств необходимо</a:t>
            </a:r>
            <a:r>
              <a:rPr lang="ru-RU" sz="3600" b="1">
                <a:solidFill>
                  <a:srgbClr val="CE4CD1"/>
                </a:solidFill>
              </a:rPr>
              <a:t>?</a:t>
            </a:r>
            <a:r>
              <a:rPr lang="ru-RU" b="1">
                <a:solidFill>
                  <a:srgbClr val="CE4CD1"/>
                </a:solidFill>
                <a:cs typeface="Times New Roman" charset="0"/>
              </a:rPr>
              <a:t> </a:t>
            </a:r>
            <a:br>
              <a:rPr lang="ru-RU" b="1">
                <a:solidFill>
                  <a:srgbClr val="CE4CD1"/>
                </a:solidFill>
                <a:cs typeface="Times New Roman" charset="0"/>
              </a:rPr>
            </a:br>
            <a:endParaRPr lang="ru-RU" b="1">
              <a:solidFill>
                <a:srgbClr val="CE4CD1"/>
              </a:solidFill>
              <a:cs typeface="Times New Roman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5715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600">
                <a:cs typeface="Times New Roman" charset="0"/>
              </a:rPr>
              <a:t>Процесс инвестирования в ИТ должен определять, сколько средств необходимо тратить на ИТ. </a:t>
            </a:r>
            <a:endParaRPr lang="ru-RU" sz="2600"/>
          </a:p>
          <a:p>
            <a:pPr algn="just">
              <a:lnSpc>
                <a:spcPct val="90000"/>
              </a:lnSpc>
            </a:pPr>
            <a:r>
              <a:rPr lang="ru-RU" sz="2600">
                <a:cs typeface="Times New Roman" charset="0"/>
              </a:rPr>
              <a:t>Непостоянство прибыльности инвестиций в ИТ заставляет многих руководителей задумываться, не слишком ли мало или, наоборот, не слишком ли много они инвестируют. </a:t>
            </a:r>
            <a:endParaRPr lang="ru-RU" sz="2600"/>
          </a:p>
          <a:p>
            <a:pPr algn="just">
              <a:lnSpc>
                <a:spcPct val="90000"/>
              </a:lnSpc>
            </a:pPr>
            <a:r>
              <a:rPr lang="ru-RU" sz="2600">
                <a:cs typeface="Times New Roman" charset="0"/>
              </a:rPr>
              <a:t>Зачастую для определения необходимого объема инвестиций они обращаются к отраслевым стандартам. Но в процветающих компаниях</a:t>
            </a:r>
            <a:r>
              <a:rPr lang="ru-RU" sz="2600"/>
              <a:t> </a:t>
            </a:r>
            <a:r>
              <a:rPr lang="ru-RU" sz="2600">
                <a:cs typeface="Times New Roman" charset="0"/>
              </a:rPr>
              <a:t>стандарты являются всего лишь отправной точкой. </a:t>
            </a:r>
            <a:endParaRPr lang="ru-RU" sz="2600"/>
          </a:p>
          <a:p>
            <a:pPr algn="just">
              <a:lnSpc>
                <a:spcPct val="90000"/>
              </a:lnSpc>
            </a:pPr>
            <a:r>
              <a:rPr lang="ru-RU" sz="2600">
                <a:cs typeface="Times New Roman" charset="0"/>
              </a:rPr>
              <a:t>Руководители обращают внимание на стратегическую роль, которую ИТ играют в организации, и устанавливают на всем предприятии тот уровень финансирования, который позволит технологии достичь поставленной цели.</a:t>
            </a:r>
            <a:endParaRPr lang="ru-RU" sz="2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8600"/>
            <a:ext cx="8915400" cy="6629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200">
                <a:cs typeface="Times New Roman" charset="0"/>
              </a:rPr>
              <a:t>Компании </a:t>
            </a:r>
            <a:r>
              <a:rPr lang="en-US" sz="2200">
                <a:cs typeface="Times New Roman" charset="0"/>
              </a:rPr>
              <a:t>UPS</a:t>
            </a:r>
            <a:r>
              <a:rPr lang="ru-RU" sz="2200">
                <a:cs typeface="Times New Roman" charset="0"/>
              </a:rPr>
              <a:t> и </a:t>
            </a:r>
            <a:r>
              <a:rPr lang="en-US" sz="2200">
                <a:cs typeface="Times New Roman" charset="0"/>
              </a:rPr>
              <a:t>Federal Express</a:t>
            </a:r>
            <a:r>
              <a:rPr lang="ru-RU" sz="2200">
                <a:cs typeface="Times New Roman" charset="0"/>
              </a:rPr>
              <a:t> представляют убедительное доказательство того, что стандарты являются лишь отправной точкой. </a:t>
            </a:r>
            <a:endParaRPr lang="ru-RU" sz="2200"/>
          </a:p>
          <a:p>
            <a:pPr algn="just">
              <a:lnSpc>
                <a:spcPct val="90000"/>
              </a:lnSpc>
            </a:pPr>
            <a:r>
              <a:rPr lang="ru-RU" sz="2200">
                <a:cs typeface="Times New Roman" charset="0"/>
              </a:rPr>
              <a:t>Обе компании ежегодно  вкладывают в ИТ около </a:t>
            </a:r>
            <a:r>
              <a:rPr lang="uk-UA" sz="2200">
                <a:cs typeface="Times New Roman" charset="0"/>
              </a:rPr>
              <a:t>1 </a:t>
            </a:r>
            <a:r>
              <a:rPr lang="ru-RU" sz="2200">
                <a:cs typeface="Times New Roman" charset="0"/>
              </a:rPr>
              <a:t>млрд. долл., но фирма </a:t>
            </a:r>
            <a:r>
              <a:rPr lang="en-US" sz="2200">
                <a:cs typeface="Times New Roman" charset="0"/>
              </a:rPr>
              <a:t>FedEx</a:t>
            </a:r>
            <a:r>
              <a:rPr lang="ru-RU" sz="2200">
                <a:cs typeface="Times New Roman" charset="0"/>
              </a:rPr>
              <a:t>, годовой доход которой составляет около </a:t>
            </a:r>
            <a:r>
              <a:rPr lang="uk-UA" sz="2200">
                <a:cs typeface="Times New Roman" charset="0"/>
              </a:rPr>
              <a:t>20 </a:t>
            </a:r>
            <a:r>
              <a:rPr lang="ru-RU" sz="2200">
                <a:cs typeface="Times New Roman" charset="0"/>
              </a:rPr>
              <a:t>млрд. долл., на треть меньше </a:t>
            </a:r>
            <a:r>
              <a:rPr lang="en-US" sz="2200">
                <a:cs typeface="Times New Roman" charset="0"/>
              </a:rPr>
              <a:t>UPS</a:t>
            </a:r>
            <a:r>
              <a:rPr lang="ru-RU" sz="2200">
                <a:cs typeface="Times New Roman" charset="0"/>
              </a:rPr>
              <a:t>. Разница в уровнях затрат отражает различия в стратегических подходах к ИТ. </a:t>
            </a:r>
          </a:p>
          <a:p>
            <a:pPr algn="just">
              <a:lnSpc>
                <a:spcPct val="90000"/>
              </a:lnSpc>
            </a:pPr>
            <a:r>
              <a:rPr lang="ru-RU" sz="2200">
                <a:cs typeface="Times New Roman" charset="0"/>
              </a:rPr>
              <a:t>Реализуемая в </a:t>
            </a:r>
            <a:r>
              <a:rPr lang="en-US" sz="2200">
                <a:cs typeface="Times New Roman" charset="0"/>
              </a:rPr>
              <a:t>UPS</a:t>
            </a:r>
            <a:r>
              <a:rPr lang="ru-RU" sz="2200">
                <a:cs typeface="Times New Roman" charset="0"/>
              </a:rPr>
              <a:t> стратегия развития ИТ, которая уходит корнями в научную организацию труда, сосредоточена на повышении эффективности бизнеса, требующего последовательности и надежности.В противоположность этому компания </a:t>
            </a:r>
            <a:r>
              <a:rPr lang="en-US" sz="2200">
                <a:cs typeface="Times New Roman" charset="0"/>
              </a:rPr>
              <a:t>FedEx</a:t>
            </a:r>
            <a:r>
              <a:rPr lang="ru-RU" sz="2200">
                <a:cs typeface="Times New Roman" charset="0"/>
              </a:rPr>
              <a:t> полагается на ИТ в вопросах обеспечения оперативного реагирования на индивидуальные потребности клиентов. </a:t>
            </a:r>
            <a:endParaRPr lang="ru-RU" sz="2200"/>
          </a:p>
          <a:p>
            <a:pPr algn="just">
              <a:lnSpc>
                <a:spcPct val="90000"/>
              </a:lnSpc>
            </a:pPr>
            <a:r>
              <a:rPr lang="ru-RU" sz="2200">
                <a:cs typeface="Times New Roman" charset="0"/>
              </a:rPr>
              <a:t>Безусловно, в </a:t>
            </a:r>
            <a:r>
              <a:rPr lang="en-US" sz="2200">
                <a:cs typeface="Times New Roman" charset="0"/>
              </a:rPr>
              <a:t>UPS</a:t>
            </a:r>
            <a:r>
              <a:rPr lang="ru-RU" sz="2200">
                <a:cs typeface="Times New Roman" charset="0"/>
              </a:rPr>
              <a:t> также используется определенная технология для удовлетворения нужд отдельных клиентов, а в </a:t>
            </a:r>
            <a:r>
              <a:rPr lang="en-US" sz="2200">
                <a:cs typeface="Times New Roman" charset="0"/>
              </a:rPr>
              <a:t>FedEx</a:t>
            </a:r>
            <a:r>
              <a:rPr lang="ru-RU" sz="2200">
                <a:cs typeface="Times New Roman" charset="0"/>
              </a:rPr>
              <a:t> применяется технология для обеспечения непрерывного предоставления услуг, ориентированных на различные потребительские сегменты. Тем не менее сущность стратегий двух компаний в бизнесе и ИТ различна. </a:t>
            </a:r>
            <a:r>
              <a:rPr lang="ru-RU" sz="2200" u="sng">
                <a:cs typeface="Times New Roman" charset="0"/>
              </a:rPr>
              <a:t>Обе они добились успеха, так как смогли точно определить оптимальный уровень затрат, соответствующий реализуемым стратегиям.</a:t>
            </a:r>
            <a:endParaRPr lang="ru-RU" sz="2200" u="sng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077200" cy="1295400"/>
          </a:xfrm>
        </p:spPr>
        <p:txBody>
          <a:bodyPr/>
          <a:lstStyle/>
          <a:p>
            <a:r>
              <a:rPr lang="ru-RU" sz="3200" b="1">
                <a:solidFill>
                  <a:srgbClr val="CE4CD1"/>
                </a:solidFill>
                <a:cs typeface="Times New Roman" charset="0"/>
              </a:rPr>
              <a:t>2. Как распределить средства,</a:t>
            </a:r>
            <a:r>
              <a:rPr lang="ru-RU" sz="3200" b="1">
                <a:solidFill>
                  <a:srgbClr val="CE4CD1"/>
                </a:solidFill>
              </a:rPr>
              <a:t> </a:t>
            </a:r>
            <a:r>
              <a:rPr lang="ru-RU" sz="3200" b="1">
                <a:solidFill>
                  <a:srgbClr val="CE4CD1"/>
                </a:solidFill>
                <a:cs typeface="Times New Roman" charset="0"/>
              </a:rPr>
              <a:t>выделяемые на ИТ: портфель инвестиций в ИТ?</a:t>
            </a:r>
            <a:r>
              <a:rPr lang="ru-RU" sz="3200">
                <a:solidFill>
                  <a:srgbClr val="CE4CD1"/>
                </a:solidFill>
                <a:cs typeface="Times New Roman" charset="0"/>
              </a:rPr>
              <a:t/>
            </a:r>
            <a:br>
              <a:rPr lang="ru-RU" sz="3200">
                <a:solidFill>
                  <a:srgbClr val="CE4CD1"/>
                </a:solidFill>
                <a:cs typeface="Times New Roman" charset="0"/>
              </a:rPr>
            </a:br>
            <a:endParaRPr lang="ru-RU" sz="3200">
              <a:solidFill>
                <a:srgbClr val="CE4CD1"/>
              </a:solidFill>
              <a:cs typeface="Times New Roman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Как и в работе с любым инвестиционным портфелем, для управления портфелем ИТ-инвестиций необходимо, чтобы поставщики и клиенты договорились о показателях успешности.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Разница в стратегических условиях ведет к тому, что на предприятиях существуют различные уровни ИТ-инвестиций, различные портфели ИТ-инвестиций и различные показатели эффективности.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Согласно исследованиям, предприятия, имеющие более высокий доход от использования ИТ, уделяют этим показателям особое внимание. На таких предприятиях каждый год частью инвестиционного процесса становится соглашение между руководством предприятия и менеджерами подразделений ИТ, регламентирующее конкретные показатели для определения стоимости портфеля инвестиций в ИТ для бизнеса.</a:t>
            </a:r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8600"/>
            <a:ext cx="8839200" cy="6400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Для того чтобы подчеркнуть коммерческий аспект использования ИТ, многие предприятия считают полезным представить ИТ-инвестиции предприятия в виде портфеля по аналогии с портфелями финансовых инвестиций у индивидуальных инвесторов. Управление портфелем позволяет ответственным лицам приводить его в соответствие со стратегией развития предприятия, а также уравновешивать риск и прибыль.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Чтобы управлять портфелем инвестиций в ИТ, необходимо денежные средства, выделяемые на реализацию каждого проекта, или статьи в бюджете</a:t>
            </a:r>
            <a:r>
              <a:rPr lang="ru-RU" sz="2400"/>
              <a:t>,</a:t>
            </a:r>
            <a:r>
              <a:rPr lang="ru-RU" sz="2400">
                <a:cs typeface="Times New Roman" charset="0"/>
              </a:rPr>
              <a:t> классифицировать по категориям, отражающим цели бизнеса.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Группировка предложенных инвестиций по коммерческим целям позволяет</a:t>
            </a:r>
            <a:r>
              <a:rPr lang="ru-RU" sz="2400"/>
              <a:t> </a:t>
            </a:r>
            <a:r>
              <a:rPr lang="ru-RU" sz="2400">
                <a:cs typeface="Times New Roman" charset="0"/>
              </a:rPr>
              <a:t>руководству отбирать проекты, способные сформировать портфель в соответствии со стратегией компании. Наличие информации о том, как на протяжении некоторого времени работали инвестиции в каждой из кате­горий, помогает принимать более продуманные решения относительно будущих инвестиций</a:t>
            </a:r>
            <a:r>
              <a:rPr lang="ru-RU" sz="240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>
                <a:cs typeface="Times New Roman" charset="0"/>
              </a:rPr>
              <a:t>Один из подходов к анализу портфеля ИТ-инвестиций предусматривает выделение четырех классов активов ИТ, каждый из которых связан с определенной управленческой задачей:</a:t>
            </a:r>
            <a:r>
              <a:rPr lang="ru-RU" sz="2800"/>
              <a:t>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362200"/>
            <a:ext cx="7772400" cy="4114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uk-UA" sz="2800" b="1">
                <a:solidFill>
                  <a:srgbClr val="FF9900"/>
                </a:solidFill>
                <a:cs typeface="Times New Roman" charset="0"/>
              </a:rPr>
              <a:t>1) </a:t>
            </a:r>
            <a:r>
              <a:rPr lang="ru-RU" sz="2800" b="1">
                <a:solidFill>
                  <a:srgbClr val="FF9900"/>
                </a:solidFill>
                <a:cs typeface="Times New Roman" charset="0"/>
              </a:rPr>
              <a:t>стратегические активы (получение конкурентного преимущества); </a:t>
            </a:r>
          </a:p>
          <a:p>
            <a:pPr algn="just">
              <a:lnSpc>
                <a:spcPct val="90000"/>
              </a:lnSpc>
            </a:pPr>
            <a:r>
              <a:rPr lang="uk-UA" sz="2800" b="1">
                <a:solidFill>
                  <a:srgbClr val="FF9900"/>
                </a:solidFill>
                <a:cs typeface="Times New Roman" charset="0"/>
              </a:rPr>
              <a:t>2) </a:t>
            </a:r>
            <a:r>
              <a:rPr lang="ru-RU" sz="2800" b="1">
                <a:solidFill>
                  <a:srgbClr val="FF9900"/>
                </a:solidFill>
                <a:cs typeface="Times New Roman" charset="0"/>
              </a:rPr>
              <a:t>информационные активы (предоставление информации); </a:t>
            </a:r>
          </a:p>
          <a:p>
            <a:pPr algn="just">
              <a:lnSpc>
                <a:spcPct val="90000"/>
              </a:lnSpc>
            </a:pPr>
            <a:r>
              <a:rPr lang="uk-UA" sz="2800" b="1">
                <a:solidFill>
                  <a:srgbClr val="FF9900"/>
                </a:solidFill>
                <a:cs typeface="Times New Roman" charset="0"/>
              </a:rPr>
              <a:t>3) </a:t>
            </a:r>
            <a:r>
              <a:rPr lang="ru-RU" sz="2800" b="1">
                <a:solidFill>
                  <a:srgbClr val="FF9900"/>
                </a:solidFill>
                <a:cs typeface="Times New Roman" charset="0"/>
              </a:rPr>
              <a:t>транзакционные активы (обработка операций и снижение затрат); </a:t>
            </a:r>
          </a:p>
          <a:p>
            <a:pPr algn="just">
              <a:lnSpc>
                <a:spcPct val="90000"/>
              </a:lnSpc>
            </a:pPr>
            <a:r>
              <a:rPr lang="uk-UA" sz="2800" b="1">
                <a:solidFill>
                  <a:srgbClr val="FF9900"/>
                </a:solidFill>
                <a:cs typeface="Times New Roman" charset="0"/>
              </a:rPr>
              <a:t>4) </a:t>
            </a:r>
            <a:r>
              <a:rPr lang="ru-RU" sz="2800" b="1">
                <a:solidFill>
                  <a:srgbClr val="FF9900"/>
                </a:solidFill>
                <a:cs typeface="Times New Roman" charset="0"/>
              </a:rPr>
              <a:t>инфраструктурные активы (обеспечение совместно используемых услуг и интеграции).</a:t>
            </a:r>
            <a:r>
              <a:rPr lang="ru-RU" sz="2800" b="1">
                <a:cs typeface="Times New Roman" charset="0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800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28600"/>
            <a:ext cx="8153400" cy="5867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Классификация ежегодных инвестиций предприятия облегчает проведение стратегического анализа и поднимает вопросы специфики инвестиционных решений.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Например, она помогает решить, действительно ли необходимо во время экономического спада выделять </a:t>
            </a:r>
            <a:r>
              <a:rPr lang="uk-UA" sz="2800">
                <a:cs typeface="Times New Roman" charset="0"/>
              </a:rPr>
              <a:t>40% </a:t>
            </a:r>
            <a:r>
              <a:rPr lang="ru-RU" sz="2800">
                <a:cs typeface="Times New Roman" charset="0"/>
              </a:rPr>
              <a:t>годовых инвестиций в ИТ на финансирование рискованного высокодоходного класса стратегических активов?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Или стоит переориентировать портфель инвестиций на поддержание класса транзакционных активов с низким уровнем риска и стабильной доходностью?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Можно ли позволить себе в качестве альтернативы низкий уровень инвестиций в инфраструктуру еще в течение одного года?</a:t>
            </a:r>
            <a:endParaRPr lang="ru-RU" sz="2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915400" cy="6858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Все большее число предприятий начинают воспринимать подходы к формированию портфеля инвестиций в ИТ как часть общекорпоративных процессов инвестирования в ИТ и установления приоритетов.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Эти предприятия приспосабливают определение классов активов к особенностям бизнеса и разрабатывают показатели для измерения эффективности инвестиций в ИТ. Концепция портфеля инвестиций в ИТ помогает менеджерам приводить в соответствие и изменять инвестиции тогда, когда меняется стратегия предприятия или экономический климат.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Сопоставление портфеля инвестиций с отраслевыми показателями приводит к вопросу о том, насколько удачно портфель инвестиций в ИТ соотносится со стратегией компании, и позволяет руководителям принимать более обоснованные решения по инвестициям с учетом конкуренции. </a:t>
            </a:r>
            <a:r>
              <a:rPr lang="ru-RU" sz="2400"/>
              <a:t>В</a:t>
            </a:r>
            <a:r>
              <a:rPr lang="ru-RU" sz="2400">
                <a:cs typeface="Times New Roman" charset="0"/>
              </a:rPr>
              <a:t>ажно ответить на вопрос: способны ли мы, основываясь на нашей стратегии, объяснить различия между нашим портфелем инвестиций в ИТ и отраслевыми показателями</a:t>
            </a:r>
            <a:r>
              <a:rPr lang="ru-RU" sz="2800">
                <a:cs typeface="Times New Roman" charset="0"/>
              </a:rPr>
              <a:t>? </a:t>
            </a:r>
            <a:r>
              <a:rPr lang="ru-RU" sz="2400">
                <a:cs typeface="Times New Roman" charset="0"/>
              </a:rPr>
              <a:t>Если объяснение «внушает доверие», значит, портфель инвестиций сформирован правильно. </a:t>
            </a:r>
            <a:endParaRPr lang="ru-RU" sz="2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991600" cy="6629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Любые решения по инвестициям в бизнес неотъемлемо связаны с рисками, поэтому высшие руководители хорошо знакомы с оценкой риска.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Инвестиции в ИТ могут привести компанию к четырем видам риска: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рыночному,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финансовому,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организационному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и техническому. </a:t>
            </a:r>
            <a:endParaRPr lang="ru-RU" sz="2400"/>
          </a:p>
          <a:p>
            <a:pPr algn="just">
              <a:lnSpc>
                <a:spcPct val="90000"/>
              </a:lnSpc>
              <a:buFontTx/>
              <a:buNone/>
            </a:pPr>
            <a:r>
              <a:rPr lang="ru-RU" sz="2400">
                <a:cs typeface="Times New Roman" charset="0"/>
              </a:rPr>
              <a:t>Как правило, предприятия располагают тщательно разработанными шаблонами реализации предложений по инвестициям в ИТ, требующими подробного рассмотрения каждого вида риска. </a:t>
            </a:r>
            <a:endParaRPr lang="ru-RU" sz="2400"/>
          </a:p>
          <a:p>
            <a:pPr algn="just">
              <a:lnSpc>
                <a:spcPct val="90000"/>
              </a:lnSpc>
              <a:buFontTx/>
              <a:buNone/>
            </a:pPr>
            <a:r>
              <a:rPr lang="ru-RU" sz="2400">
                <a:cs typeface="Times New Roman" charset="0"/>
              </a:rPr>
              <a:t>Помимо этого сам портфель ИТ-инвестиций несет в себе определенный риск, который практически не отличается от риска портфеля ценных бумаг. Как и портфель ценных бумаг, удачно подобранный портфель ИТ-инвестиций может способствовать снижению совокупного риска для владельца.</a:t>
            </a:r>
            <a:endParaRPr lang="ru-RU"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848600" cy="1447800"/>
          </a:xfrm>
        </p:spPr>
        <p:txBody>
          <a:bodyPr/>
          <a:lstStyle/>
          <a:p>
            <a:r>
              <a:rPr lang="ru-RU" sz="3200" b="1">
                <a:solidFill>
                  <a:srgbClr val="CE4CD1"/>
                </a:solidFill>
                <a:cs typeface="Times New Roman" charset="0"/>
              </a:rPr>
              <a:t>3. Как согласовать разнородные нужды: приведение ИТ-инвестиций в соответствие со стратегическими приоритетами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33600"/>
            <a:ext cx="8915400" cy="4495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Вероятно, наиболее важным признаком успешного процесса инвестиций в ИТ является гарантия того, что затраты предприятия на развитие ИТ отражают стратегические приоритеты компании.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 рамках инвестиционных процессов потребности отдельных бизнес-единиц, как и общие потребности компании в целом, должны быть согласованы.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Руководство многих предприятий ценит независимость своих бизнес-единиц и поддерживает их стремление производить ИТ-инвестиции в соответствии с их стратегиями. В других компаниях подчеркивается важность общекорпоративной эффективности и даже интеграции. </a:t>
            </a:r>
            <a:endParaRPr lang="ru-RU"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04800"/>
            <a:ext cx="8763000" cy="6324600"/>
          </a:xfrm>
        </p:spPr>
        <p:txBody>
          <a:bodyPr/>
          <a:lstStyle/>
          <a:p>
            <a:pPr algn="just"/>
            <a:r>
              <a:rPr lang="ru-RU" sz="2800">
                <a:cs typeface="Times New Roman" charset="0"/>
              </a:rPr>
              <a:t>Компании, предпринимающие попытки убедить независимые бизнес-единицы в необходимости финансирования совместно используемой инфраструктуры, как правило, сталкиваются с определенным сопротивлением. </a:t>
            </a:r>
            <a:endParaRPr lang="ru-RU" sz="2800"/>
          </a:p>
          <a:p>
            <a:pPr algn="just"/>
            <a:r>
              <a:rPr lang="ru-RU" sz="2800">
                <a:cs typeface="Times New Roman" charset="0"/>
              </a:rPr>
              <a:t>Чтобы его преодолеть, руководители должны четко сформулировать общекорпоративные цели построения совместной инфраструктуры и предоставить руководителям бизнес-единиц соответствующие стимулы, чтобы потребности предприятия в целом рассматривались как приоритетные по сравнению с нуждами отдельных бизнес-единиц.</a:t>
            </a:r>
            <a:endParaRPr lang="ru-RU" sz="2800"/>
          </a:p>
          <a:p>
            <a:pPr>
              <a:buFontTx/>
              <a:buNone/>
            </a:pPr>
            <a:endParaRPr lang="ru-RU" sz="2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8600"/>
            <a:ext cx="9144000" cy="5867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Технику принятия решений об инвестициях в ИТ можно использовать в ходе внесения стратегических изменений, что видно из опыта компании </a:t>
            </a:r>
            <a:r>
              <a:rPr lang="en-US" sz="2800">
                <a:cs typeface="Times New Roman" charset="0"/>
              </a:rPr>
              <a:t>State Street Corporation</a:t>
            </a:r>
            <a:r>
              <a:rPr lang="ru-RU" sz="2800">
                <a:cs typeface="Times New Roman" charset="0"/>
              </a:rPr>
              <a:t>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Традиционно в </a:t>
            </a:r>
            <a:r>
              <a:rPr lang="ru-RU" sz="2800"/>
              <a:t>этой </a:t>
            </a:r>
            <a:r>
              <a:rPr lang="ru-RU" sz="2800">
                <a:cs typeface="Times New Roman" charset="0"/>
              </a:rPr>
              <a:t>компании в ИТ предусматривали относительно небольшие вложения в развитие центральных служб. Затем каждая бизнес-единица самостоятельно определяла дополнительный объем финансирования, исходя из своих приоритетных целей.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Недостатком подобного подхода является то, что в разных бизнес-единицах может осуществляться финансирование множества сходных инициатив. Осознав эти недоработки, высшее руководство корпорации </a:t>
            </a:r>
            <a:r>
              <a:rPr lang="en-US" sz="2800">
                <a:cs typeface="Times New Roman" charset="0"/>
              </a:rPr>
              <a:t>State Street</a:t>
            </a:r>
            <a:r>
              <a:rPr lang="ru-RU" sz="2800">
                <a:cs typeface="Times New Roman" charset="0"/>
              </a:rPr>
              <a:t> перешло к управлению общекорпоративным бюджетом ИТ, для того чтобы повысить прибыль на инвестирование в ИТ.</a:t>
            </a:r>
            <a:endParaRPr lang="ru-RU" sz="2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8600"/>
            <a:ext cx="8991600" cy="5867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200">
                <a:cs typeface="Times New Roman" charset="0"/>
              </a:rPr>
              <a:t>В </a:t>
            </a:r>
            <a:r>
              <a:rPr lang="uk-UA" sz="2200">
                <a:cs typeface="Times New Roman" charset="0"/>
              </a:rPr>
              <a:t>2001 </a:t>
            </a:r>
            <a:r>
              <a:rPr lang="ru-RU" sz="2200">
                <a:cs typeface="Times New Roman" charset="0"/>
              </a:rPr>
              <a:t>г. исполнительный комитет по работе с информационными технологиями компании </a:t>
            </a:r>
            <a:r>
              <a:rPr lang="en-US" sz="2200">
                <a:cs typeface="Times New Roman" charset="0"/>
              </a:rPr>
              <a:t>State Street</a:t>
            </a:r>
            <a:r>
              <a:rPr lang="ru-RU" sz="2200">
                <a:cs typeface="Times New Roman" charset="0"/>
              </a:rPr>
              <a:t> (</a:t>
            </a:r>
            <a:r>
              <a:rPr lang="en-US" sz="2200">
                <a:cs typeface="Times New Roman" charset="0"/>
              </a:rPr>
              <a:t>Information Technology Executive Committee</a:t>
            </a:r>
            <a:r>
              <a:rPr lang="ru-RU" sz="2200">
                <a:cs typeface="Times New Roman" charset="0"/>
              </a:rPr>
              <a:t>, </a:t>
            </a:r>
            <a:r>
              <a:rPr lang="en-US" sz="2200">
                <a:cs typeface="Times New Roman" charset="0"/>
              </a:rPr>
              <a:t>ITEC</a:t>
            </a:r>
            <a:r>
              <a:rPr lang="ru-RU" sz="2200">
                <a:cs typeface="Times New Roman" charset="0"/>
              </a:rPr>
              <a:t>) взял на себя ответственность за включение инвестиционных потребностей в ИТ отдельных бизнес-единиц в общий бюджет корпорации по развитию ИТ. </a:t>
            </a:r>
            <a:endParaRPr lang="ru-RU" sz="2200"/>
          </a:p>
          <a:p>
            <a:pPr>
              <a:lnSpc>
                <a:spcPct val="90000"/>
              </a:lnSpc>
            </a:pPr>
            <a:r>
              <a:rPr lang="ru-RU" sz="2200">
                <a:cs typeface="Times New Roman" charset="0"/>
              </a:rPr>
              <a:t>В состав </a:t>
            </a:r>
            <a:r>
              <a:rPr lang="en-US" sz="2200">
                <a:cs typeface="Times New Roman" charset="0"/>
              </a:rPr>
              <a:t>ITEC</a:t>
            </a:r>
            <a:r>
              <a:rPr lang="ru-RU" sz="2200">
                <a:cs typeface="Times New Roman" charset="0"/>
              </a:rPr>
              <a:t> вошли директор по операционным вопросам, директор по управлению активами, директор по ИТ и другие руководители различных бизнес-единиц компании. </a:t>
            </a:r>
            <a:endParaRPr lang="ru-RU" sz="2200"/>
          </a:p>
          <a:p>
            <a:pPr>
              <a:lnSpc>
                <a:spcPct val="90000"/>
              </a:lnSpc>
            </a:pPr>
            <a:r>
              <a:rPr lang="ru-RU" sz="2200">
                <a:cs typeface="Times New Roman" charset="0"/>
              </a:rPr>
              <a:t>Осенью руководители каждой из бизнес-единиц совместно с директором по ИТ определили на будущий год основные проекты по ИТ, связанные с развитием как бизнеса, так и инфраструктуры, а затем классифицировали их по вкладу в достижение целей развития корпорации и в реализацию стратегии каждой бизнес-единицы. </a:t>
            </a:r>
            <a:endParaRPr lang="ru-RU" sz="2200"/>
          </a:p>
          <a:p>
            <a:pPr>
              <a:lnSpc>
                <a:spcPct val="90000"/>
              </a:lnSpc>
            </a:pPr>
            <a:r>
              <a:rPr lang="ru-RU" sz="2200">
                <a:cs typeface="Times New Roman" charset="0"/>
              </a:rPr>
              <a:t>Результатом </a:t>
            </a:r>
            <a:r>
              <a:rPr lang="ru-RU" sz="2200"/>
              <a:t> </a:t>
            </a:r>
            <a:r>
              <a:rPr lang="ru-RU" sz="2200">
                <a:cs typeface="Times New Roman" charset="0"/>
              </a:rPr>
              <a:t>анализа стало создание первоначального портфеля всех проектов по ИТ, предложенных для осуществления в следующем году. Затем </a:t>
            </a:r>
            <a:r>
              <a:rPr lang="en-US" sz="2200">
                <a:cs typeface="Times New Roman" charset="0"/>
              </a:rPr>
              <a:t>ITEC</a:t>
            </a:r>
            <a:r>
              <a:rPr lang="ru-RU" sz="2200">
                <a:cs typeface="Times New Roman" charset="0"/>
              </a:rPr>
              <a:t> сформировал оптимальный для всего предприятия портфель инвестиций в ИТ, который отвечал целям корпорации, связанным с ростом, не выходя за рамки бюджета</a:t>
            </a:r>
            <a:r>
              <a:rPr lang="ru-RU" sz="2200"/>
              <a:t> </a:t>
            </a:r>
            <a:r>
              <a:rPr lang="ru-RU" sz="2200">
                <a:cs typeface="Times New Roman" charset="0"/>
              </a:rPr>
              <a:t>для ИТ.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2400"/>
            <a:ext cx="8915400" cy="6248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Один из директоров по ИТ выделил несколько преимуществ работы </a:t>
            </a:r>
            <a:r>
              <a:rPr lang="en-US" sz="2800">
                <a:cs typeface="Times New Roman" charset="0"/>
              </a:rPr>
              <a:t>ITEC</a:t>
            </a:r>
            <a:r>
              <a:rPr lang="ru-RU" sz="2800">
                <a:cs typeface="Times New Roman" charset="0"/>
              </a:rPr>
              <a:t> по составлению бюджета по сравнению с работавшими ранее комитетами по инвестициям в ИТ: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«Обсуждение общекорпоративного бюджета в области ИТ способствует повышению доходов от использования ИТ в отличие от концентрации на нуждах отдельных бизнес-единиц. Дело в том, что руководители бизнес-единиц не всегда могут оценить воздействие общекорпоративных инвестиций в инфраструктуру. Когда же им приходится рассматривать инфраструктурные инвестиции совместно с инициативами бизнес-единиц, они приходят к осознанию ценности этих инвестиций для общекорпоративной инфраструктуры, так как все они будут ее использовать».</a:t>
            </a:r>
            <a:endParaRPr lang="ru-RU" sz="2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8610600" cy="5867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Инвестирование в ИТ и установление приоритетов заставляют деньги работать.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Если высшее руководство не разъяснило или не сообщило сотрудникам о сущности стратегии предприятия либо стратегия меняется настолько часто, что вкладывать деньги в реализуемую стратегию не имеет смысла, то процесс инвестирования в ИТ останавливается.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Никакая схема или анализ не смогут заменить четкого стратегического направления. Когда комитет по инвестициям понимает свои задачи, он может вкладывать средства в ИТ для получения значительных доходов.</a:t>
            </a:r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Пять решений в области ИТ не могут рассматриваться изолированно. Если модель управления разработана удачно, то принимаемые решения будут усиливать друг друга, обеспечивая успешное достижение стратегических целей.</a:t>
            </a:r>
            <a:endParaRPr lang="ru-RU" sz="28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838200"/>
          </a:xfrm>
        </p:spPr>
        <p:txBody>
          <a:bodyPr/>
          <a:lstStyle/>
          <a:p>
            <a:r>
              <a:rPr lang="ru-RU" sz="3200" b="1">
                <a:solidFill>
                  <a:srgbClr val="CE4CD1"/>
                </a:solidFill>
                <a:cs typeface="Times New Roman" charset="0"/>
              </a:rPr>
              <a:t>Связь пяти решений по управлению ИТ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762000"/>
            <a:ext cx="8763000" cy="5867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Каждому из пяти решений необходимо уделить особое внимание, но ни одно из них не может быть принято отдельно от других.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Неудивительно, что управление ИТ </a:t>
            </a:r>
            <a:r>
              <a:rPr lang="uk-UA" sz="2800">
                <a:cs typeface="Times New Roman" charset="0"/>
              </a:rPr>
              <a:t>— </a:t>
            </a:r>
            <a:r>
              <a:rPr lang="ru-RU" sz="2800">
                <a:cs typeface="Times New Roman" charset="0"/>
              </a:rPr>
              <a:t>непростая задача!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Но, хотя все решения требуют внимания со стороны руководства, ясно сформулированный подход к управлению способствует распределению обязанностей по принятию решений между правильно расставленными людьми, понимающими необходимые требования и их последствия. Кроме того, формализация вклада в принимаемые решения через процессы управления обеспечивает наиболее важные связи и обратную связь по этим ключевым решениям.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7772400" cy="3048000"/>
          </a:xfrm>
        </p:spPr>
        <p:txBody>
          <a:bodyPr/>
          <a:lstStyle/>
          <a:p>
            <a:pPr algn="just"/>
            <a:r>
              <a:rPr lang="ru-RU">
                <a:cs typeface="Times New Roman" charset="0"/>
              </a:rPr>
              <a:t>Чтобы подвести итоги предыдущих лекций и представить основу для разработки управления, мы предлагаем серию вопросов, отражающих каждое из решений (табл. </a:t>
            </a:r>
            <a:r>
              <a:rPr lang="uk-UA">
                <a:cs typeface="Times New Roman" charset="0"/>
              </a:rPr>
              <a:t>2.2). </a:t>
            </a:r>
            <a:endParaRPr lang="ru-RU"/>
          </a:p>
          <a:p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/>
          <p:cNvPicPr>
            <a:picLocks noChangeAspect="1" noChangeArrowheads="1"/>
          </p:cNvPicPr>
          <p:nvPr>
            <p:ph type="tbl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7488" y="228600"/>
            <a:ext cx="8707437" cy="6629400"/>
          </a:xfrm>
          <a:noFill/>
          <a:ln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5486400"/>
            <a:ext cx="7848600" cy="1143000"/>
          </a:xfrm>
        </p:spPr>
        <p:txBody>
          <a:bodyPr/>
          <a:lstStyle/>
          <a:p>
            <a:r>
              <a:rPr lang="ru-RU" sz="2400">
                <a:cs typeface="Times New Roman" charset="0"/>
              </a:rPr>
              <a:t>Последовательный ответ на эти и подобные им вопросы входит в обязанности людей, принимающих решения на основе модели управления.</a:t>
            </a:r>
            <a:r>
              <a:rPr lang="ru-RU" sz="2800">
                <a:cs typeface="Times New Roman" charset="0"/>
              </a:rPr>
              <a:t> </a:t>
            </a:r>
            <a:br>
              <a:rPr lang="ru-RU" sz="2800">
                <a:cs typeface="Times New Roman" charset="0"/>
              </a:rPr>
            </a:br>
            <a:endParaRPr lang="ru-RU" sz="2800">
              <a:cs typeface="Times New Roman" charset="0"/>
            </a:endParaRPr>
          </a:p>
        </p:txBody>
      </p:sp>
      <p:pic>
        <p:nvPicPr>
          <p:cNvPr id="27654" name="Picture 6"/>
          <p:cNvPicPr>
            <a:picLocks noChangeAspect="1" noChangeArrowheads="1"/>
          </p:cNvPicPr>
          <p:nvPr>
            <p:ph type="tbl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52400"/>
            <a:ext cx="8915400" cy="5024438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1822</Words>
  <Application>Microsoft Office PowerPoint</Application>
  <PresentationFormat>Экран (4:3)</PresentationFormat>
  <Paragraphs>77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Times New Roman</vt:lpstr>
      <vt:lpstr>Оформление по умолчанию</vt:lpstr>
      <vt:lpstr>Лекция 7.</vt:lpstr>
      <vt:lpstr>Решение 5: инвестиции в ИТ и установление приоритетов</vt:lpstr>
      <vt:lpstr>Слайд 3</vt:lpstr>
      <vt:lpstr>Решения об инвестировании в ИТ направлены на три основных вопроса:  </vt:lpstr>
      <vt:lpstr> 1. Сколько средств необходимо?  </vt:lpstr>
      <vt:lpstr>Слайд 6</vt:lpstr>
      <vt:lpstr>2. Как распределить средства, выделяемые на ИТ: портфель инвестиций в ИТ? </vt:lpstr>
      <vt:lpstr>Слайд 8</vt:lpstr>
      <vt:lpstr>Один из подходов к анализу портфеля ИТ-инвестиций предусматривает выделение четырех классов активов ИТ, каждый из которых связан с определенной управленческой задачей: </vt:lpstr>
      <vt:lpstr>Слайд 10</vt:lpstr>
      <vt:lpstr>Слайд 11</vt:lpstr>
      <vt:lpstr>Слайд 12</vt:lpstr>
      <vt:lpstr>3. Как согласовать разнородные нужды: приведение ИТ-инвестиций в соответствие со стратегическими приоритетами</vt:lpstr>
      <vt:lpstr>Слайд 14</vt:lpstr>
      <vt:lpstr>Слайд 15</vt:lpstr>
      <vt:lpstr>Слайд 16</vt:lpstr>
      <vt:lpstr>Слайд 17</vt:lpstr>
      <vt:lpstr>Слайд 18</vt:lpstr>
      <vt:lpstr>Связь пяти решений по управлению ИТ</vt:lpstr>
      <vt:lpstr>Слайд 20</vt:lpstr>
      <vt:lpstr>Слайд 21</vt:lpstr>
      <vt:lpstr>Последовательный ответ на эти и подобные им вопросы входит в обязанности людей, принимающих решения на основе модели управления.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Алферов Евгений Андреевич</dc:creator>
  <cp:lastModifiedBy>Алферов Евгений Андреевич</cp:lastModifiedBy>
  <cp:revision>38</cp:revision>
  <dcterms:created xsi:type="dcterms:W3CDTF">1601-01-01T00:00:00Z</dcterms:created>
  <dcterms:modified xsi:type="dcterms:W3CDTF">2012-01-23T14:32:00Z</dcterms:modified>
</cp:coreProperties>
</file>