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4312946-82A5-4EA8-A43C-3B8FD317A0DB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25274BF-C8F1-4DF6-B34E-5CDEEB90EA08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12946-82A5-4EA8-A43C-3B8FD317A0DB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274BF-C8F1-4DF6-B34E-5CDEEB90EA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12946-82A5-4EA8-A43C-3B8FD317A0DB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25274BF-C8F1-4DF6-B34E-5CDEEB90EA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12946-82A5-4EA8-A43C-3B8FD317A0DB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274BF-C8F1-4DF6-B34E-5CDEEB90EA08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4312946-82A5-4EA8-A43C-3B8FD317A0DB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25274BF-C8F1-4DF6-B34E-5CDEEB90EA08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12946-82A5-4EA8-A43C-3B8FD317A0DB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274BF-C8F1-4DF6-B34E-5CDEEB90EA0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12946-82A5-4EA8-A43C-3B8FD317A0DB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274BF-C8F1-4DF6-B34E-5CDEEB90EA08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12946-82A5-4EA8-A43C-3B8FD317A0DB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274BF-C8F1-4DF6-B34E-5CDEEB90EA08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12946-82A5-4EA8-A43C-3B8FD317A0DB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274BF-C8F1-4DF6-B34E-5CDEEB90EA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12946-82A5-4EA8-A43C-3B8FD317A0DB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25274BF-C8F1-4DF6-B34E-5CDEEB90EA08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12946-82A5-4EA8-A43C-3B8FD317A0DB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274BF-C8F1-4DF6-B34E-5CDEEB90EA08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64312946-82A5-4EA8-A43C-3B8FD317A0DB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125274BF-C8F1-4DF6-B34E-5CDEEB90EA0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45720" indent="0" algn="ctr">
              <a:buNone/>
            </a:pPr>
            <a:endParaRPr lang="uk-UA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None/>
            </a:pPr>
            <a:endParaRPr lang="uk-UA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None/>
            </a:pPr>
            <a:r>
              <a:rPr lang="uk-U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3200" b="1" cap="all" dirty="0" smtClean="0">
                <a:latin typeface="Times New Roman" pitchFamily="18" charset="0"/>
                <a:cs typeface="Times New Roman" pitchFamily="18" charset="0"/>
              </a:rPr>
              <a:t>ДІЛОВИЙ ЕТИКЕТ</a:t>
            </a:r>
            <a:r>
              <a:rPr lang="uk-U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  <a:endParaRPr lang="uk-U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None/>
            </a:pPr>
            <a:endParaRPr lang="uk-U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None/>
            </a:pPr>
            <a:endParaRPr lang="uk-U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None/>
            </a:pPr>
            <a:endParaRPr lang="uk-U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None/>
            </a:pPr>
            <a:r>
              <a:rPr lang="uk-UA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Галузь знань </a:t>
            </a:r>
            <a:r>
              <a:rPr lang="uk-UA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29 Міжнародні відносини</a:t>
            </a:r>
            <a:r>
              <a:rPr lang="uk-UA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Спеціальність 292 «Міжнародні економічні відносини»</a:t>
            </a:r>
            <a:br>
              <a:rPr lang="uk-UA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Ступінь вищої освіти </a:t>
            </a:r>
            <a:r>
              <a:rPr lang="uk-UA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бакалавр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ХЕРСОН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endParaRPr lang="uk-UA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Міністерство освіти і науки України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Херсонський державний університет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Факультет економіки та менеджменту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Кафедра економіки та міжнародних економічних відносин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6267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836712"/>
            <a:ext cx="612068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u="sng" dirty="0">
                <a:solidFill>
                  <a:prstClr val="white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Предметом</a:t>
            </a:r>
            <a:r>
              <a:rPr lang="uk-UA" sz="2000" b="1" dirty="0">
                <a:solidFill>
                  <a:prstClr val="white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uk-UA" sz="2000" dirty="0">
                <a:solidFill>
                  <a:prstClr val="white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навчальної дисципліни є </a:t>
            </a:r>
            <a:r>
              <a:rPr lang="uk-UA" sz="2000" dirty="0">
                <a:latin typeface="Times New Roman"/>
                <a:ea typeface="+mj-ea"/>
              </a:rPr>
              <a:t> </a:t>
            </a:r>
            <a:r>
              <a:rPr lang="uk-UA" sz="2000" dirty="0" smtClean="0">
                <a:solidFill>
                  <a:schemeClr val="bg1"/>
                </a:solidFill>
                <a:latin typeface="Times New Roman"/>
                <a:ea typeface="+mj-ea"/>
              </a:rPr>
              <a:t>р</a:t>
            </a:r>
            <a:r>
              <a:rPr lang="uk-UA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оль етикету у формалізації культурних еталонів та норм моральних відносин у діловій професійній практиці.	</a:t>
            </a:r>
          </a:p>
          <a:p>
            <a:pPr algn="just">
              <a:spcAft>
                <a:spcPts val="0"/>
              </a:spcAft>
              <a:tabLst>
                <a:tab pos="180340" algn="l"/>
              </a:tabLst>
            </a:pP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prstClr val="white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uk-UA" sz="2000" b="1" u="sng" dirty="0" smtClean="0">
                <a:solidFill>
                  <a:prstClr val="white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Метою</a:t>
            </a:r>
            <a:r>
              <a:rPr lang="uk-UA" sz="2000" b="1" dirty="0" smtClean="0">
                <a:solidFill>
                  <a:prstClr val="white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uk-UA" sz="2000" dirty="0" smtClean="0">
                <a:solidFill>
                  <a:prstClr val="white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викладання навчальної дисципліни 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є </a:t>
            </a:r>
            <a:r>
              <a:rPr lang="uk-UA" sz="2000" b="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формування цілісної системи знань про етикетні норми поведінки у процесі задоволення комунікаційних та інформаційних потреб у бізнес-сфері.</a:t>
            </a:r>
            <a:endParaRPr lang="ru-RU" sz="2000" b="1" dirty="0" smtClean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  <a:p>
            <a:pPr indent="449580" algn="just">
              <a:spcAft>
                <a:spcPts val="0"/>
              </a:spcAft>
            </a:pP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prstClr val="white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uk-UA" sz="2000" b="1" u="sng" dirty="0" smtClean="0">
                <a:solidFill>
                  <a:prstClr val="white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Основними завданнями</a:t>
            </a:r>
            <a:r>
              <a:rPr lang="uk-UA" sz="2000" dirty="0" smtClean="0">
                <a:solidFill>
                  <a:prstClr val="white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вивчення дисципліни є: </a:t>
            </a:r>
            <a:r>
              <a:rPr lang="uk-UA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системи сучасних етикетних норм поведінки на рівні ділової сфери; сутність та специфіка ділового спілкування; основні правила та система етикетних норм під час спілкування з іноземними колегами.</a:t>
            </a:r>
            <a:endParaRPr lang="ru-RU" sz="2000" b="1" dirty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65455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476672"/>
            <a:ext cx="6264696" cy="60755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Компетентності </a:t>
            </a:r>
            <a:r>
              <a:rPr lang="uk-UA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здобувачів ступеня вищої освіти бакалавр з навчальної дисципліни: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uk-UA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uk-UA" dirty="0" smtClean="0">
                <a:solidFill>
                  <a:schemeClr val="bg1"/>
                </a:solidFill>
                <a:effectLst/>
                <a:latin typeface="Times New Roman"/>
                <a:ea typeface="Calibri"/>
                <a:cs typeface="Times New Roman"/>
              </a:rPr>
              <a:t>Уміння бути критичним та самокритичним до розуміння чинників, які чинять позитивний чи негативний вплив на спілкування з представниками інших бізнес-культур та професійних груп різного рівня (з фахівцями з інших галузей знань/видів діяльності) на засадах цінування різноманітності та мультикультурності та поваги до них.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uk-UA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Здатність обґрунтовувати доцільність застосування економічних та дипломатичних методів (засобів) вирішення конфліктних ситуацій на міжнародному рівні.</a:t>
            </a:r>
            <a:endParaRPr lang="ru-RU" sz="2000" b="1" dirty="0">
              <a:solidFill>
                <a:schemeClr val="bg1"/>
              </a:solidFill>
              <a:latin typeface="Times New Roman"/>
              <a:ea typeface="Calibri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uk-UA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Ідентифікувати, обговорювати та бути учасником ділових міжнародних організаційно-правових відносин, обґрунтовувати власну думку щодо конкретних умов реалізації форм МЕВ на </a:t>
            </a:r>
            <a:r>
              <a:rPr lang="uk-UA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мега-</a:t>
            </a:r>
            <a:r>
              <a:rPr lang="uk-UA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, </a:t>
            </a:r>
            <a:r>
              <a:rPr lang="uk-UA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макро-</a:t>
            </a:r>
            <a:r>
              <a:rPr lang="uk-UA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, </a:t>
            </a:r>
            <a:r>
              <a:rPr lang="uk-UA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мезо-</a:t>
            </a:r>
            <a:r>
              <a:rPr lang="uk-UA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і </a:t>
            </a:r>
            <a:r>
              <a:rPr lang="uk-UA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мікрорівнях</a:t>
            </a:r>
            <a:r>
              <a:rPr lang="uk-UA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.</a:t>
            </a:r>
            <a:endParaRPr lang="ru-RU" sz="2000" b="1" dirty="0" smtClean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4079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Тема 1. Етика – підґрунтя сучасного бізнесу.</a:t>
            </a:r>
            <a:endParaRPr lang="ru-RU" b="1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Тема 2. Етика бізнесу: предмет, шляхи розвитку.</a:t>
            </a:r>
            <a:endParaRPr lang="ru-RU" b="1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Тема 3. Корпоративна етика.</a:t>
            </a:r>
            <a:endParaRPr lang="ru-RU" b="1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Тема 4. Бізнес-етика організації, фірми.</a:t>
            </a:r>
            <a:endParaRPr lang="ru-RU" b="1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Тема 5. Бізнес-етикет: сутність, правила.</a:t>
            </a:r>
            <a:endParaRPr lang="ru-RU" b="1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Тема 6. Стиль і манери бізнесмена.</a:t>
            </a:r>
            <a:endParaRPr lang="ru-RU" b="1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Тема 7. Культура поведінки поза службою.</a:t>
            </a:r>
            <a:endParaRPr lang="ru-RU" b="1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Тема 8. Етичні норми ділового спілкування.</a:t>
            </a:r>
            <a:endParaRPr lang="ru-RU" b="1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Тема 9. Культура публічного мовлення.</a:t>
            </a:r>
            <a:endParaRPr lang="ru-RU" b="1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Тема 10. Організація й проведення ділових комунікативних заходів.</a:t>
            </a:r>
            <a:endParaRPr lang="ru-RU" b="1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Тема 11. Святкові заходи у діловому житті.</a:t>
            </a:r>
            <a:endParaRPr lang="ru-RU" b="1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Тема 12. Етика у міжнародних стосунках.</a:t>
            </a:r>
            <a:endParaRPr lang="ru-RU" b="1" dirty="0">
              <a:effectLst/>
              <a:latin typeface="Times New Roman"/>
              <a:ea typeface="Times New Roman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тем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2184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3" y="1719071"/>
            <a:ext cx="8609380" cy="4407408"/>
          </a:xfrm>
        </p:spPr>
        <p:txBody>
          <a:bodyPr>
            <a:noAutofit/>
          </a:bodyPr>
          <a:lstStyle/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1.Ботвина 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Міжнародні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культурні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традиції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мова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етика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ділового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спілкування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Навч.посібник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– К.: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АртЕк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2002. – 208 с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2.Волкотруб Г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Стилістика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ділового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спілкування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– К.: МАУП,2002. – 2008 с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3.Грабінський П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Етика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ділового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спілкування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Курслекцій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 / П.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Грабінський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В.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Павлюк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І.Кравець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Хмельницький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2006. – 207 с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4.Гриценко Т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Етика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ділового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спілкування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– К.: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Центр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учбової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літератури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2007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– 344 с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5.Кайдалова Л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Психологія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спілкування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/ Л.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Кайдалова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Л.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Пляка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–Х., 2011. – 132 с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6.Кубрак 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Етика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ділового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повсякденного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спілкування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Суми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Університетська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книга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2002. – 219 с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600" smtClean="0">
                <a:latin typeface="Times New Roman" pitchFamily="18" charset="0"/>
                <a:cs typeface="Times New Roman" pitchFamily="18" charset="0"/>
              </a:rPr>
              <a:t>7. Культура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ділового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спілкування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і партнерства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Навчальнийпосібник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/ Уклад. М.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Дороніна,А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Доронін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– Х., 2008. – 216 с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8. Лесько 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Етика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ділових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 / О. Лесько, М.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Прищак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Вінниця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 ВНТУ, 2011. – 320 с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9.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Прищак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Ділове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спілкування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/ М.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Прищак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О.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Залюбівська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О.Слободянюкк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Вінниця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: ВНТУ, 2015. – 128 с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РЕКОМЕНДОВАНА ЛІТЕРАТУРА</a:t>
            </a:r>
          </a:p>
        </p:txBody>
      </p:sp>
    </p:spTree>
    <p:extLst>
      <p:ext uri="{BB962C8B-B14F-4D97-AF65-F5344CB8AC3E}">
        <p14:creationId xmlns:p14="http://schemas.microsoft.com/office/powerpoint/2010/main" val="15993527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45</TotalTime>
  <Words>480</Words>
  <Application>Microsoft Office PowerPoint</Application>
  <PresentationFormat>Экран (4:3)</PresentationFormat>
  <Paragraphs>39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Сетка</vt:lpstr>
      <vt:lpstr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vt:lpstr>
      <vt:lpstr>Презентация PowerPoint</vt:lpstr>
      <vt:lpstr>Презентация PowerPoint</vt:lpstr>
      <vt:lpstr>Перелік тем</vt:lpstr>
      <vt:lpstr>РЕКОМЕНДОВАНА ЛІТЕРАТУРА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dc:title>
  <dc:creator>Owner</dc:creator>
  <cp:lastModifiedBy>Owner</cp:lastModifiedBy>
  <cp:revision>7</cp:revision>
  <dcterms:created xsi:type="dcterms:W3CDTF">2020-06-08T19:04:22Z</dcterms:created>
  <dcterms:modified xsi:type="dcterms:W3CDTF">2020-07-09T14:59:29Z</dcterms:modified>
</cp:coreProperties>
</file>