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1" r:id="rId5"/>
  </p:sldIdLst>
  <p:sldSz cx="9144000" cy="6858000" type="screen4x3"/>
  <p:notesSz cx="6858000" cy="9144000"/>
  <p:custDataLst>
    <p:tags r:id="rId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9248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6016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7932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5824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6340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8510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604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1508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6877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412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038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488668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hlinkClick r:id="rId14"/>
              </a:rPr>
              <a:t>http://presentation-creation.ru/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87460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6632"/>
            <a:ext cx="7772400" cy="1080120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Міністерство освіти і науки України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Херсонський державний університет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Факультет економіки та менеджменту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944216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Галузь знань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05 Соціальні та поведінкові науки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Спеціальність 051 «Економіка»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Ступінь вищої освіти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магістр 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Херсон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1619672" y="2276872"/>
            <a:ext cx="5832648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dirty="0" err="1" smtClean="0"/>
              <a:t>Управління</a:t>
            </a:r>
            <a:r>
              <a:rPr lang="ru-RU" sz="3600" dirty="0" smtClean="0"/>
              <a:t> проектами</a:t>
            </a:r>
            <a:endParaRPr lang="ru-RU" sz="36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908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/>
        </p:nvSpPr>
        <p:spPr bwMode="gray">
          <a:xfrm>
            <a:off x="1259632" y="1268760"/>
            <a:ext cx="6653213" cy="1144587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1222375" y="2954884"/>
            <a:ext cx="6661993" cy="2274316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gray">
          <a:xfrm flipV="1">
            <a:off x="1393825" y="2284959"/>
            <a:ext cx="6397625" cy="661987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alpha val="3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gray">
          <a:xfrm flipV="1">
            <a:off x="1331640" y="548680"/>
            <a:ext cx="6502400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 flipV="1">
            <a:off x="1403648" y="4941168"/>
            <a:ext cx="6475413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" name="Picture 9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6350" y="1407071"/>
            <a:ext cx="674688" cy="574675"/>
          </a:xfrm>
          <a:prstGeom prst="rect">
            <a:avLst/>
          </a:prstGeom>
          <a:noFill/>
        </p:spPr>
      </p:pic>
      <p:pic>
        <p:nvPicPr>
          <p:cNvPr id="10" name="Picture 10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3175" y="3000921"/>
            <a:ext cx="676275" cy="573088"/>
          </a:xfrm>
          <a:prstGeom prst="rect">
            <a:avLst/>
          </a:prstGeom>
          <a:noFill/>
        </p:spPr>
      </p:pic>
      <p:pic>
        <p:nvPicPr>
          <p:cNvPr id="11" name="Picture 11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7938" y="4512221"/>
            <a:ext cx="674687" cy="573088"/>
          </a:xfrm>
          <a:prstGeom prst="rect">
            <a:avLst/>
          </a:prstGeom>
          <a:noFill/>
        </p:spPr>
      </p:pic>
      <p:sp>
        <p:nvSpPr>
          <p:cNvPr id="12" name="AutoShape 12"/>
          <p:cNvSpPr>
            <a:spLocks noChangeArrowheads="1"/>
          </p:cNvSpPr>
          <p:nvPr/>
        </p:nvSpPr>
        <p:spPr bwMode="gray">
          <a:xfrm>
            <a:off x="1763688" y="980728"/>
            <a:ext cx="5791200" cy="4572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gray">
          <a:xfrm>
            <a:off x="1691680" y="2780928"/>
            <a:ext cx="5791200" cy="322039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b="1" dirty="0" smtClean="0">
                <a:solidFill>
                  <a:schemeClr val="accent2"/>
                </a:solidFill>
              </a:rPr>
              <a:t>Завдання дисципліни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gray">
          <a:xfrm>
            <a:off x="1619672" y="1628800"/>
            <a:ext cx="60198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200" dirty="0" smtClean="0"/>
              <a:t>Метою </a:t>
            </a:r>
            <a:r>
              <a:rPr lang="ru-RU" sz="1200" dirty="0" err="1" smtClean="0"/>
              <a:t>дисципліни</a:t>
            </a:r>
            <a:r>
              <a:rPr lang="ru-RU" sz="1200" dirty="0" smtClean="0"/>
              <a:t> </a:t>
            </a:r>
            <a:r>
              <a:rPr lang="ru-RU" sz="1200" dirty="0" err="1" smtClean="0"/>
              <a:t>є</a:t>
            </a:r>
            <a:r>
              <a:rPr lang="ru-RU" sz="1200" dirty="0" smtClean="0"/>
              <a:t> </a:t>
            </a:r>
            <a:r>
              <a:rPr lang="ru-RU" sz="1200" dirty="0" err="1" smtClean="0"/>
              <a:t>формування</a:t>
            </a:r>
            <a:r>
              <a:rPr lang="ru-RU" sz="1200" dirty="0" smtClean="0"/>
              <a:t> у </a:t>
            </a:r>
            <a:r>
              <a:rPr lang="ru-RU" sz="1200" dirty="0" err="1" smtClean="0"/>
              <a:t>майбутніх</a:t>
            </a:r>
            <a:r>
              <a:rPr lang="ru-RU" sz="1200" dirty="0" smtClean="0"/>
              <a:t> </a:t>
            </a:r>
            <a:r>
              <a:rPr lang="ru-RU" sz="1200" dirty="0" err="1" smtClean="0"/>
              <a:t>фахівців</a:t>
            </a:r>
            <a:r>
              <a:rPr lang="ru-RU" sz="1200" dirty="0" smtClean="0"/>
              <a:t> </a:t>
            </a:r>
            <a:r>
              <a:rPr lang="ru-RU" sz="1200" dirty="0" err="1" smtClean="0"/>
              <a:t>належних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практичних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умінь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навичок</a:t>
            </a:r>
            <a:r>
              <a:rPr lang="ru-RU" sz="1200" dirty="0" smtClean="0"/>
              <a:t> </a:t>
            </a:r>
            <a:r>
              <a:rPr lang="ru-RU" sz="1200" dirty="0" err="1" smtClean="0"/>
              <a:t>застосування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універсального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інструментарію</a:t>
            </a:r>
            <a:r>
              <a:rPr lang="ru-RU" sz="1200" dirty="0" smtClean="0"/>
              <a:t> </a:t>
            </a:r>
            <a:r>
              <a:rPr lang="ru-RU" sz="1200" dirty="0" err="1" smtClean="0"/>
              <a:t>розробки</a:t>
            </a:r>
            <a:r>
              <a:rPr lang="ru-RU" sz="1200" dirty="0" smtClean="0"/>
              <a:t> та </a:t>
            </a:r>
            <a:r>
              <a:rPr lang="ru-RU" sz="1200" dirty="0" err="1" smtClean="0"/>
              <a:t>реалізації</a:t>
            </a:r>
            <a:r>
              <a:rPr lang="ru-RU" sz="1200" dirty="0" smtClean="0"/>
              <a:t> </a:t>
            </a:r>
            <a:r>
              <a:rPr lang="ru-RU" sz="1200" dirty="0" err="1" smtClean="0"/>
              <a:t>універсальних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проектів</a:t>
            </a:r>
            <a:r>
              <a:rPr lang="ru-RU" sz="1200" dirty="0" smtClean="0"/>
              <a:t> для </a:t>
            </a:r>
            <a:r>
              <a:rPr lang="ru-RU" sz="1200" dirty="0" err="1" smtClean="0"/>
              <a:t>досягнення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ефективного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функціонування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й</a:t>
            </a:r>
            <a:r>
              <a:rPr lang="ru-RU" sz="1200" dirty="0" smtClean="0"/>
              <a:t> </a:t>
            </a:r>
            <a:r>
              <a:rPr lang="ru-RU" sz="1200" dirty="0" err="1" smtClean="0"/>
              <a:t>розвитку</a:t>
            </a:r>
            <a:r>
              <a:rPr lang="ru-RU" sz="1200" dirty="0" smtClean="0"/>
              <a:t> </a:t>
            </a:r>
            <a:r>
              <a:rPr lang="ru-RU" sz="1200" dirty="0" err="1" smtClean="0"/>
              <a:t>підприємств</a:t>
            </a:r>
            <a:r>
              <a:rPr lang="ru-RU" sz="1200" dirty="0" smtClean="0"/>
              <a:t>.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gray">
          <a:xfrm>
            <a:off x="1630363" y="3356992"/>
            <a:ext cx="6019800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400" dirty="0" err="1" smtClean="0"/>
              <a:t>Основними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завданнями</a:t>
            </a:r>
            <a:r>
              <a:rPr lang="ru-RU" sz="1400" dirty="0" smtClean="0"/>
              <a:t> </a:t>
            </a:r>
            <a:r>
              <a:rPr lang="ru-RU" sz="1400" dirty="0" err="1" smtClean="0"/>
              <a:t>вивчення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дисципліни</a:t>
            </a:r>
            <a:r>
              <a:rPr lang="ru-RU" sz="1400" dirty="0" smtClean="0"/>
              <a:t> </a:t>
            </a:r>
            <a:r>
              <a:rPr lang="ru-RU" sz="1400" dirty="0" err="1" smtClean="0"/>
              <a:t>є</a:t>
            </a:r>
            <a:r>
              <a:rPr lang="ru-RU" sz="1400" dirty="0" smtClean="0"/>
              <a:t> </a:t>
            </a:r>
            <a:r>
              <a:rPr lang="ru-RU" sz="1400" dirty="0" err="1" smtClean="0"/>
              <a:t>забезпечення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науковометодичного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підґрунтя</a:t>
            </a:r>
            <a:r>
              <a:rPr lang="ru-RU" sz="1400" dirty="0" smtClean="0"/>
              <a:t> </a:t>
            </a:r>
            <a:r>
              <a:rPr lang="ru-RU" sz="1400" dirty="0" err="1" smtClean="0"/>
              <a:t>опанування</a:t>
            </a:r>
            <a:r>
              <a:rPr lang="ru-RU" sz="1400" dirty="0" smtClean="0"/>
              <a:t> студентами </a:t>
            </a:r>
            <a:r>
              <a:rPr lang="ru-RU" sz="1400" dirty="0" err="1" smtClean="0"/>
              <a:t>основних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інструментів</a:t>
            </a:r>
            <a:r>
              <a:rPr lang="ru-RU" sz="1400" dirty="0" smtClean="0"/>
              <a:t> </a:t>
            </a:r>
            <a:r>
              <a:rPr lang="ru-RU" sz="1400" dirty="0" err="1" smtClean="0"/>
              <a:t>управління</a:t>
            </a:r>
            <a:r>
              <a:rPr lang="ru-RU" sz="1400" dirty="0" smtClean="0"/>
              <a:t> проектами в </a:t>
            </a:r>
            <a:r>
              <a:rPr lang="ru-RU" sz="1400" dirty="0" err="1" smtClean="0"/>
              <a:t>організаціях</a:t>
            </a:r>
            <a:r>
              <a:rPr lang="ru-RU" sz="1400" dirty="0" smtClean="0"/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gray">
          <a:xfrm>
            <a:off x="2123728" y="105273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b="1" dirty="0" smtClean="0">
                <a:solidFill>
                  <a:schemeClr val="accent1"/>
                </a:solidFill>
              </a:rPr>
              <a:t>Мета </a:t>
            </a:r>
            <a:r>
              <a:rPr lang="ru-RU" b="1" dirty="0" err="1" smtClean="0">
                <a:solidFill>
                  <a:schemeClr val="accent1"/>
                </a:solidFill>
              </a:rPr>
              <a:t>дисципліни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gray">
          <a:xfrm>
            <a:off x="2087563" y="275644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476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49006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Інформаційний обсяг</a:t>
            </a:r>
            <a:r>
              <a:rPr lang="uk-UA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 </a:t>
            </a:r>
            <a:r>
              <a:rPr lang="uk-U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навчальної дисципліни</a:t>
            </a:r>
            <a:r>
              <a:rPr lang="uk-UA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 </a:t>
            </a: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ru-RU" sz="1200" dirty="0" smtClean="0"/>
              <a:t>Тема </a:t>
            </a:r>
            <a:r>
              <a:rPr lang="ru-RU" sz="1200" dirty="0" smtClean="0"/>
              <a:t>1. </a:t>
            </a:r>
            <a:r>
              <a:rPr lang="ru-RU" sz="1200" dirty="0" err="1" smtClean="0"/>
              <a:t>Концепція</a:t>
            </a:r>
            <a:r>
              <a:rPr lang="ru-RU" sz="1200" dirty="0" smtClean="0"/>
              <a:t> та </a:t>
            </a:r>
            <a:r>
              <a:rPr lang="ru-RU" sz="1200" dirty="0" err="1" smtClean="0"/>
              <a:t>загальна</a:t>
            </a:r>
            <a:r>
              <a:rPr lang="ru-RU" sz="1200" dirty="0" smtClean="0"/>
              <a:t> характеристика «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проектами». </a:t>
            </a:r>
            <a:endParaRPr lang="ru-RU" sz="1200" dirty="0" smtClean="0"/>
          </a:p>
          <a:p>
            <a:r>
              <a:rPr lang="ru-RU" sz="1200" dirty="0" smtClean="0"/>
              <a:t>Тема </a:t>
            </a:r>
            <a:r>
              <a:rPr lang="ru-RU" sz="1200" dirty="0" smtClean="0"/>
              <a:t>2. </a:t>
            </a:r>
            <a:r>
              <a:rPr lang="ru-RU" sz="1200" dirty="0" err="1" smtClean="0"/>
              <a:t>Основи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проектами. </a:t>
            </a:r>
            <a:endParaRPr lang="ru-RU" sz="1200" dirty="0" smtClean="0"/>
          </a:p>
          <a:p>
            <a:r>
              <a:rPr lang="ru-RU" sz="1200" dirty="0" smtClean="0"/>
              <a:t>Тема </a:t>
            </a:r>
            <a:r>
              <a:rPr lang="ru-RU" sz="1200" dirty="0" smtClean="0"/>
              <a:t>3. </a:t>
            </a:r>
            <a:r>
              <a:rPr lang="ru-RU" sz="1200" dirty="0" err="1" smtClean="0"/>
              <a:t>Техніко-економічне</a:t>
            </a:r>
            <a:r>
              <a:rPr lang="ru-RU" sz="1200" dirty="0" smtClean="0"/>
              <a:t> </a:t>
            </a:r>
            <a:r>
              <a:rPr lang="ru-RU" sz="1200" dirty="0" err="1" smtClean="0"/>
              <a:t>обґрунтування</a:t>
            </a:r>
            <a:r>
              <a:rPr lang="ru-RU" sz="1200" dirty="0" smtClean="0"/>
              <a:t> проекту</a:t>
            </a:r>
            <a:r>
              <a:rPr lang="ru-RU" sz="1200" dirty="0" smtClean="0"/>
              <a:t>.</a:t>
            </a:r>
          </a:p>
          <a:p>
            <a:r>
              <a:rPr lang="ru-RU" sz="1200" dirty="0" smtClean="0"/>
              <a:t> </a:t>
            </a:r>
            <a:r>
              <a:rPr lang="ru-RU" sz="1200" dirty="0" smtClean="0"/>
              <a:t>Тема 4. </a:t>
            </a:r>
            <a:r>
              <a:rPr lang="ru-RU" sz="1200" dirty="0" err="1" smtClean="0"/>
              <a:t>Бізнес-план</a:t>
            </a:r>
            <a:r>
              <a:rPr lang="ru-RU" sz="1200" dirty="0" smtClean="0"/>
              <a:t> проекту. </a:t>
            </a:r>
            <a:endParaRPr lang="ru-RU" sz="1200" dirty="0" smtClean="0"/>
          </a:p>
          <a:p>
            <a:r>
              <a:rPr lang="ru-RU" sz="1200" dirty="0" smtClean="0"/>
              <a:t>Тема </a:t>
            </a:r>
            <a:r>
              <a:rPr lang="ru-RU" sz="1200" dirty="0" smtClean="0"/>
              <a:t>5. </a:t>
            </a:r>
            <a:r>
              <a:rPr lang="ru-RU" sz="1200" dirty="0" err="1" smtClean="0"/>
              <a:t>Організаційні</a:t>
            </a:r>
            <a:r>
              <a:rPr lang="ru-RU" sz="1200" dirty="0" smtClean="0"/>
              <a:t> </a:t>
            </a:r>
            <a:r>
              <a:rPr lang="ru-RU" sz="1200" dirty="0" err="1" smtClean="0"/>
              <a:t>структури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проектами. </a:t>
            </a:r>
            <a:endParaRPr lang="ru-RU" sz="1200" dirty="0" smtClean="0"/>
          </a:p>
          <a:p>
            <a:r>
              <a:rPr lang="ru-RU" sz="1200" dirty="0" smtClean="0"/>
              <a:t>Тема </a:t>
            </a:r>
            <a:r>
              <a:rPr lang="ru-RU" sz="1200" dirty="0" smtClean="0"/>
              <a:t>6. </a:t>
            </a:r>
            <a:r>
              <a:rPr lang="ru-RU" sz="1200" dirty="0" err="1" smtClean="0"/>
              <a:t>Організація</a:t>
            </a:r>
            <a:r>
              <a:rPr lang="ru-RU" sz="1200" dirty="0" smtClean="0"/>
              <a:t> </a:t>
            </a:r>
            <a:r>
              <a:rPr lang="ru-RU" sz="1200" dirty="0" err="1" smtClean="0"/>
              <a:t>офісу</a:t>
            </a:r>
            <a:r>
              <a:rPr lang="ru-RU" sz="1200" dirty="0" smtClean="0"/>
              <a:t> </a:t>
            </a:r>
            <a:r>
              <a:rPr lang="ru-RU" sz="1200" dirty="0" smtClean="0"/>
              <a:t>проекту</a:t>
            </a:r>
          </a:p>
          <a:p>
            <a:r>
              <a:rPr lang="ru-RU" sz="1200" dirty="0" smtClean="0"/>
              <a:t>Тема 7. </a:t>
            </a:r>
            <a:r>
              <a:rPr lang="ru-RU" sz="1200" dirty="0" err="1" smtClean="0"/>
              <a:t>Проектне</a:t>
            </a:r>
            <a:r>
              <a:rPr lang="ru-RU" sz="1200" dirty="0" smtClean="0"/>
              <a:t> </a:t>
            </a:r>
            <a:r>
              <a:rPr lang="ru-RU" sz="1200" dirty="0" err="1" smtClean="0"/>
              <a:t>фінансування</a:t>
            </a:r>
            <a:r>
              <a:rPr lang="ru-RU" sz="1200" dirty="0" smtClean="0"/>
              <a:t>. </a:t>
            </a:r>
            <a:endParaRPr lang="ru-RU" sz="1200" dirty="0" smtClean="0"/>
          </a:p>
          <a:p>
            <a:r>
              <a:rPr lang="ru-RU" sz="1200" dirty="0" smtClean="0"/>
              <a:t>Тема 8. </a:t>
            </a:r>
            <a:r>
              <a:rPr lang="ru-RU" sz="1200" dirty="0" smtClean="0"/>
              <a:t>Маркетинг проекту. </a:t>
            </a:r>
            <a:endParaRPr lang="ru-RU" sz="1200" dirty="0" smtClean="0"/>
          </a:p>
          <a:p>
            <a:r>
              <a:rPr lang="ru-RU" sz="1200" dirty="0" smtClean="0"/>
              <a:t>Тема 9. </a:t>
            </a:r>
            <a:r>
              <a:rPr lang="ru-RU" sz="1200" dirty="0" err="1" smtClean="0"/>
              <a:t>Експертиза</a:t>
            </a:r>
            <a:r>
              <a:rPr lang="ru-RU" sz="1200" dirty="0" smtClean="0"/>
              <a:t> проекту. </a:t>
            </a:r>
            <a:endParaRPr lang="ru-RU" sz="1200" dirty="0" smtClean="0"/>
          </a:p>
          <a:p>
            <a:r>
              <a:rPr lang="ru-RU" sz="1200" dirty="0" smtClean="0"/>
              <a:t>Тема 10. </a:t>
            </a:r>
            <a:r>
              <a:rPr lang="ru-RU" sz="1200" dirty="0" err="1" smtClean="0"/>
              <a:t>Правова</a:t>
            </a:r>
            <a:r>
              <a:rPr lang="ru-RU" sz="1200" dirty="0" smtClean="0"/>
              <a:t> </a:t>
            </a:r>
            <a:r>
              <a:rPr lang="ru-RU" sz="1200" dirty="0" err="1" smtClean="0"/>
              <a:t>регламентація</a:t>
            </a:r>
            <a:r>
              <a:rPr lang="ru-RU" sz="1200" dirty="0" smtClean="0"/>
              <a:t> </a:t>
            </a:r>
            <a:r>
              <a:rPr lang="ru-RU" sz="1200" dirty="0" err="1" smtClean="0"/>
              <a:t>процедури</a:t>
            </a:r>
            <a:r>
              <a:rPr lang="ru-RU" sz="1200" dirty="0" smtClean="0"/>
              <a:t> </a:t>
            </a:r>
            <a:r>
              <a:rPr lang="ru-RU" sz="1200" dirty="0" err="1" smtClean="0"/>
              <a:t>укладання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договорів</a:t>
            </a:r>
            <a:r>
              <a:rPr lang="ru-RU" sz="1200" dirty="0" smtClean="0"/>
              <a:t> </a:t>
            </a:r>
            <a:r>
              <a:rPr lang="ru-RU" sz="1200" dirty="0" err="1" smtClean="0"/>
              <a:t>щодо</a:t>
            </a:r>
            <a:r>
              <a:rPr lang="ru-RU" sz="1200" dirty="0" smtClean="0"/>
              <a:t> </a:t>
            </a:r>
            <a:r>
              <a:rPr lang="ru-RU" sz="1200" dirty="0" err="1" smtClean="0"/>
              <a:t>реалізації</a:t>
            </a:r>
            <a:r>
              <a:rPr lang="ru-RU" sz="1200" dirty="0" smtClean="0"/>
              <a:t> </a:t>
            </a:r>
            <a:r>
              <a:rPr lang="ru-RU" sz="1200" dirty="0" err="1" smtClean="0"/>
              <a:t>проектів</a:t>
            </a:r>
            <a:r>
              <a:rPr lang="ru-RU" sz="1200" dirty="0" smtClean="0"/>
              <a:t>. </a:t>
            </a:r>
            <a:endParaRPr lang="ru-RU" sz="1200" dirty="0" smtClean="0"/>
          </a:p>
          <a:p>
            <a:r>
              <a:rPr lang="ru-RU" sz="1200" dirty="0" smtClean="0"/>
              <a:t>Тема 11. </a:t>
            </a:r>
            <a:r>
              <a:rPr lang="ru-RU" sz="1200" dirty="0" err="1" smtClean="0"/>
              <a:t>Функції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проектами. </a:t>
            </a:r>
            <a:endParaRPr lang="ru-RU" sz="1200" dirty="0" smtClean="0"/>
          </a:p>
          <a:p>
            <a:r>
              <a:rPr lang="ru-RU" sz="1200" dirty="0" smtClean="0"/>
              <a:t>Тема 12.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</a:t>
            </a:r>
            <a:r>
              <a:rPr lang="ru-RU" sz="1200" dirty="0" err="1" smtClean="0"/>
              <a:t>якістю</a:t>
            </a:r>
            <a:r>
              <a:rPr lang="ru-RU" sz="1200" dirty="0" smtClean="0"/>
              <a:t> проекту. </a:t>
            </a:r>
            <a:endParaRPr lang="ru-RU" sz="1200" dirty="0" smtClean="0"/>
          </a:p>
          <a:p>
            <a:r>
              <a:rPr lang="ru-RU" sz="1200" dirty="0" smtClean="0"/>
              <a:t>Тема 13.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роботами за проектом. </a:t>
            </a:r>
            <a:endParaRPr lang="ru-RU" sz="1200" dirty="0" smtClean="0"/>
          </a:p>
          <a:p>
            <a:r>
              <a:rPr lang="ru-RU" sz="1200" dirty="0" smtClean="0"/>
              <a:t>Тема 14.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ресурсами проекту. </a:t>
            </a:r>
            <a:endParaRPr lang="ru-RU" sz="1200" dirty="0" smtClean="0"/>
          </a:p>
          <a:p>
            <a:r>
              <a:rPr lang="ru-RU" sz="1200" dirty="0" smtClean="0"/>
              <a:t>Тема 15.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командою проекту. </a:t>
            </a:r>
            <a:endParaRPr lang="ru-RU" sz="1200" dirty="0" smtClean="0"/>
          </a:p>
          <a:p>
            <a:r>
              <a:rPr lang="ru-RU" sz="1200" dirty="0" smtClean="0"/>
              <a:t>Тема 16.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проектними</a:t>
            </a:r>
            <a:r>
              <a:rPr lang="ru-RU" sz="1200" dirty="0" smtClean="0"/>
              <a:t> </a:t>
            </a:r>
            <a:r>
              <a:rPr lang="ru-RU" sz="1200" dirty="0" err="1" smtClean="0"/>
              <a:t>ризиками</a:t>
            </a:r>
            <a:r>
              <a:rPr lang="ru-RU" sz="1200" dirty="0" smtClean="0"/>
              <a:t>. </a:t>
            </a:r>
            <a:endParaRPr lang="ru-RU" sz="1200" dirty="0" smtClean="0"/>
          </a:p>
          <a:p>
            <a:r>
              <a:rPr lang="ru-RU" sz="1200" dirty="0" smtClean="0"/>
              <a:t>Тема 17.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комунікаціями</a:t>
            </a:r>
            <a:r>
              <a:rPr lang="ru-RU" sz="1200" dirty="0" smtClean="0"/>
              <a:t> проекту. </a:t>
            </a:r>
            <a:endParaRPr lang="ru-RU" sz="12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2195736" y="260648"/>
            <a:ext cx="44958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Список </a:t>
            </a:r>
            <a:r>
              <a:rPr lang="uk-UA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літератури</a:t>
            </a:r>
            <a:endParaRPr lang="ru-RU" sz="36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lvl="0"/>
            <a:r>
              <a:rPr lang="ru-RU" sz="1200" dirty="0" smtClean="0"/>
              <a:t>1. </a:t>
            </a:r>
            <a:r>
              <a:rPr lang="ru-RU" sz="1200" dirty="0" err="1" smtClean="0"/>
              <a:t>Батенко</a:t>
            </a:r>
            <a:r>
              <a:rPr lang="ru-RU" sz="1200" dirty="0" smtClean="0"/>
              <a:t> Л. П.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проектами : </a:t>
            </a:r>
            <a:r>
              <a:rPr lang="ru-RU" sz="1200" dirty="0" err="1" smtClean="0"/>
              <a:t>навч</a:t>
            </a:r>
            <a:r>
              <a:rPr lang="ru-RU" sz="1200" dirty="0" smtClean="0"/>
              <a:t>. </a:t>
            </a:r>
            <a:r>
              <a:rPr lang="ru-RU" sz="1200" dirty="0" err="1" smtClean="0"/>
              <a:t>посібник</a:t>
            </a:r>
            <a:r>
              <a:rPr lang="ru-RU" sz="1200" dirty="0" smtClean="0"/>
              <a:t> / Л. П. </a:t>
            </a:r>
            <a:r>
              <a:rPr lang="ru-RU" sz="1200" dirty="0" err="1" smtClean="0"/>
              <a:t>Батенко</a:t>
            </a:r>
            <a:r>
              <a:rPr lang="ru-RU" sz="1200" dirty="0" smtClean="0"/>
              <a:t>, О. А. </a:t>
            </a:r>
            <a:r>
              <a:rPr lang="ru-RU" sz="1200" dirty="0" err="1" smtClean="0"/>
              <a:t>Загородніх</a:t>
            </a:r>
            <a:r>
              <a:rPr lang="ru-RU" sz="1200" dirty="0" smtClean="0"/>
              <a:t>, В. В. </a:t>
            </a:r>
            <a:r>
              <a:rPr lang="ru-RU" sz="1200" dirty="0" err="1" smtClean="0"/>
              <a:t>Ліщинська</a:t>
            </a:r>
            <a:r>
              <a:rPr lang="ru-RU" sz="1200" dirty="0" smtClean="0"/>
              <a:t>. – К. : КНЕУ, 2003. – 231 с. </a:t>
            </a:r>
            <a:endParaRPr lang="ru-RU" sz="1200" dirty="0" smtClean="0"/>
          </a:p>
          <a:p>
            <a:pPr lvl="0"/>
            <a:r>
              <a:rPr lang="ru-RU" sz="1200" dirty="0" smtClean="0"/>
              <a:t>2</a:t>
            </a:r>
            <a:r>
              <a:rPr lang="ru-RU" sz="1200" dirty="0" smtClean="0"/>
              <a:t>. Гонтарева І. В.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проектами : </a:t>
            </a:r>
            <a:r>
              <a:rPr lang="ru-RU" sz="1200" dirty="0" err="1" smtClean="0"/>
              <a:t>підручник</a:t>
            </a:r>
            <a:r>
              <a:rPr lang="ru-RU" sz="1200" dirty="0" smtClean="0"/>
              <a:t> / І. В. Гонтарева ; </a:t>
            </a:r>
            <a:r>
              <a:rPr lang="ru-RU" sz="1200" dirty="0" err="1" smtClean="0"/>
              <a:t>Харк</a:t>
            </a:r>
            <a:r>
              <a:rPr lang="ru-RU" sz="1200" dirty="0" smtClean="0"/>
              <a:t>. </a:t>
            </a:r>
            <a:r>
              <a:rPr lang="ru-RU" sz="1200" dirty="0" err="1" smtClean="0"/>
              <a:t>нац</a:t>
            </a:r>
            <a:r>
              <a:rPr lang="ru-RU" sz="1200" dirty="0" smtClean="0"/>
              <a:t>. </a:t>
            </a:r>
            <a:r>
              <a:rPr lang="ru-RU" sz="1200" dirty="0" err="1" smtClean="0"/>
              <a:t>екон</a:t>
            </a:r>
            <a:r>
              <a:rPr lang="ru-RU" sz="1200" dirty="0" smtClean="0"/>
              <a:t>. ун-т. – Х. : </a:t>
            </a:r>
            <a:r>
              <a:rPr lang="ru-RU" sz="1200" dirty="0" err="1" smtClean="0"/>
              <a:t>Вид-во</a:t>
            </a:r>
            <a:r>
              <a:rPr lang="ru-RU" sz="1200" dirty="0" smtClean="0"/>
              <a:t> ХНЕУ, 2011. – 444 с. </a:t>
            </a:r>
            <a:endParaRPr lang="ru-RU" sz="1200" dirty="0" smtClean="0"/>
          </a:p>
          <a:p>
            <a:pPr lvl="0"/>
            <a:r>
              <a:rPr lang="ru-RU" sz="1200" dirty="0" smtClean="0"/>
              <a:t>3</a:t>
            </a:r>
            <a:r>
              <a:rPr lang="ru-RU" sz="1200" dirty="0" smtClean="0"/>
              <a:t>. </a:t>
            </a:r>
            <a:r>
              <a:rPr lang="ru-RU" sz="1200" dirty="0" err="1" smtClean="0"/>
              <a:t>Гудзь</a:t>
            </a:r>
            <a:r>
              <a:rPr lang="ru-RU" sz="1200" dirty="0" smtClean="0"/>
              <a:t> О. Є. </a:t>
            </a:r>
            <a:r>
              <a:rPr lang="ru-RU" sz="1200" dirty="0" err="1" smtClean="0"/>
              <a:t>Мистецтво</a:t>
            </a:r>
            <a:r>
              <a:rPr lang="ru-RU" sz="1200" dirty="0" smtClean="0"/>
              <a:t> </a:t>
            </a:r>
            <a:r>
              <a:rPr lang="ru-RU" sz="1200" dirty="0" err="1" smtClean="0"/>
              <a:t>бізнесу</a:t>
            </a:r>
            <a:r>
              <a:rPr lang="ru-RU" sz="1200" dirty="0" smtClean="0"/>
              <a:t>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бізнесовими</a:t>
            </a:r>
            <a:r>
              <a:rPr lang="ru-RU" sz="1200" dirty="0" smtClean="0"/>
              <a:t> проектами : </a:t>
            </a:r>
            <a:r>
              <a:rPr lang="ru-RU" sz="1200" dirty="0" err="1" smtClean="0"/>
              <a:t>навч</a:t>
            </a:r>
            <a:r>
              <a:rPr lang="ru-RU" sz="1200" dirty="0" smtClean="0"/>
              <a:t>. </a:t>
            </a:r>
            <a:r>
              <a:rPr lang="ru-RU" sz="1200" dirty="0" err="1" smtClean="0"/>
              <a:t>посіб</a:t>
            </a:r>
            <a:r>
              <a:rPr lang="ru-RU" sz="1200" dirty="0" smtClean="0"/>
              <a:t>. / О. Є. </a:t>
            </a:r>
            <a:r>
              <a:rPr lang="ru-RU" sz="1200" dirty="0" err="1" smtClean="0"/>
              <a:t>Гудзь</a:t>
            </a:r>
            <a:r>
              <a:rPr lang="ru-RU" sz="1200" dirty="0" smtClean="0"/>
              <a:t>, В. С. Рубцов. – К. : Планета людей, 2006. – 159 с. </a:t>
            </a:r>
            <a:endParaRPr lang="ru-RU" sz="1200" dirty="0" smtClean="0"/>
          </a:p>
          <a:p>
            <a:pPr lvl="0"/>
            <a:r>
              <a:rPr lang="ru-RU" sz="1200" dirty="0" smtClean="0"/>
              <a:t>4</a:t>
            </a:r>
            <a:r>
              <a:rPr lang="ru-RU" sz="1200" dirty="0" smtClean="0"/>
              <a:t>. </a:t>
            </a:r>
            <a:r>
              <a:rPr lang="ru-RU" sz="1200" dirty="0" err="1" smtClean="0"/>
              <a:t>Кобиляцький</a:t>
            </a:r>
            <a:r>
              <a:rPr lang="ru-RU" sz="1200" dirty="0" smtClean="0"/>
              <a:t> Л.С.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проектами : </a:t>
            </a:r>
            <a:r>
              <a:rPr lang="ru-RU" sz="1200" dirty="0" err="1" smtClean="0"/>
              <a:t>навч</a:t>
            </a:r>
            <a:r>
              <a:rPr lang="ru-RU" sz="1200" dirty="0" smtClean="0"/>
              <a:t>. </a:t>
            </a:r>
            <a:r>
              <a:rPr lang="ru-RU" sz="1200" dirty="0" err="1" smtClean="0"/>
              <a:t>посібник</a:t>
            </a:r>
            <a:r>
              <a:rPr lang="ru-RU" sz="1200" dirty="0" smtClean="0"/>
              <a:t> / Л. С. </a:t>
            </a:r>
            <a:r>
              <a:rPr lang="ru-RU" sz="1200" dirty="0" err="1" smtClean="0"/>
              <a:t>Кобиляцький</a:t>
            </a:r>
            <a:r>
              <a:rPr lang="ru-RU" sz="1200" dirty="0" smtClean="0"/>
              <a:t> – К. : МАУП, 2002. – 200 с. </a:t>
            </a:r>
            <a:endParaRPr lang="ru-RU" sz="1200" dirty="0" smtClean="0"/>
          </a:p>
          <a:p>
            <a:pPr lvl="0"/>
            <a:r>
              <a:rPr lang="ru-RU" sz="1200" dirty="0" smtClean="0"/>
              <a:t>5</a:t>
            </a:r>
            <a:r>
              <a:rPr lang="ru-RU" sz="1200" dirty="0" smtClean="0"/>
              <a:t>. </a:t>
            </a:r>
            <a:r>
              <a:rPr lang="ru-RU" sz="1200" dirty="0" err="1" smtClean="0"/>
              <a:t>Ноздріна</a:t>
            </a:r>
            <a:r>
              <a:rPr lang="ru-RU" sz="1200" dirty="0" smtClean="0"/>
              <a:t> Л. В. </a:t>
            </a:r>
            <a:r>
              <a:rPr lang="ru-RU" sz="1200" dirty="0" err="1" smtClean="0"/>
              <a:t>Управління</a:t>
            </a:r>
            <a:r>
              <a:rPr lang="ru-RU" sz="1200" dirty="0" smtClean="0"/>
              <a:t> проектами : </a:t>
            </a:r>
            <a:r>
              <a:rPr lang="ru-RU" sz="1200" dirty="0" err="1" smtClean="0"/>
              <a:t>підручник</a:t>
            </a:r>
            <a:r>
              <a:rPr lang="ru-RU" sz="1200" dirty="0" smtClean="0"/>
              <a:t> / Л. В. </a:t>
            </a:r>
            <a:r>
              <a:rPr lang="ru-RU" sz="1200" dirty="0" err="1" smtClean="0"/>
              <a:t>Ноздріна</a:t>
            </a:r>
            <a:r>
              <a:rPr lang="ru-RU" sz="1200" dirty="0" smtClean="0"/>
              <a:t>, В. І. </a:t>
            </a:r>
            <a:r>
              <a:rPr lang="ru-RU" sz="1200" dirty="0" err="1" smtClean="0"/>
              <a:t>Ящук</a:t>
            </a:r>
            <a:r>
              <a:rPr lang="ru-RU" sz="1200" dirty="0" smtClean="0"/>
              <a:t>, О. І. </a:t>
            </a:r>
            <a:r>
              <a:rPr lang="ru-RU" sz="1200" dirty="0" err="1" smtClean="0"/>
              <a:t>Полотай</a:t>
            </a:r>
            <a:r>
              <a:rPr lang="ru-RU" sz="1200" dirty="0" smtClean="0"/>
              <a:t> ; за </a:t>
            </a:r>
            <a:r>
              <a:rPr lang="ru-RU" sz="1200" dirty="0" err="1" smtClean="0"/>
              <a:t>заг</a:t>
            </a:r>
            <a:r>
              <a:rPr lang="ru-RU" sz="1200" dirty="0" smtClean="0"/>
              <a:t>. ред. Л. В. </a:t>
            </a:r>
            <a:r>
              <a:rPr lang="ru-RU" sz="1200" dirty="0" err="1" smtClean="0"/>
              <a:t>Ноздріної</a:t>
            </a:r>
            <a:r>
              <a:rPr lang="ru-RU" sz="1200" dirty="0" smtClean="0"/>
              <a:t>. – К. : ЦНЛ, 2010. – 432 с. </a:t>
            </a:r>
            <a:endParaRPr lang="ru-RU" sz="1200" dirty="0" smtClean="0"/>
          </a:p>
          <a:p>
            <a:pPr lvl="0"/>
            <a:r>
              <a:rPr lang="ru-RU" sz="1200" dirty="0" smtClean="0"/>
              <a:t>6</a:t>
            </a:r>
            <a:r>
              <a:rPr lang="ru-RU" sz="1200" dirty="0" smtClean="0"/>
              <a:t>. </a:t>
            </a:r>
            <a:r>
              <a:rPr lang="ru-RU" sz="1200" dirty="0" err="1" smtClean="0"/>
              <a:t>Проектний</a:t>
            </a:r>
            <a:r>
              <a:rPr lang="ru-RU" sz="1200" dirty="0" smtClean="0"/>
              <a:t> менеджмент : просто про складне : </a:t>
            </a:r>
            <a:r>
              <a:rPr lang="ru-RU" sz="1200" dirty="0" err="1" smtClean="0"/>
              <a:t>навч</a:t>
            </a:r>
            <a:r>
              <a:rPr lang="ru-RU" sz="1200" dirty="0" smtClean="0"/>
              <a:t>. </a:t>
            </a:r>
            <a:r>
              <a:rPr lang="ru-RU" sz="1200" dirty="0" err="1" smtClean="0"/>
              <a:t>посібник</a:t>
            </a:r>
            <a:r>
              <a:rPr lang="ru-RU" sz="1200" dirty="0" smtClean="0"/>
              <a:t> / В. А. Верба, Л. П. </a:t>
            </a:r>
            <a:r>
              <a:rPr lang="ru-RU" sz="1200" dirty="0" err="1" smtClean="0"/>
              <a:t>Батенко</a:t>
            </a:r>
            <a:r>
              <a:rPr lang="ru-RU" sz="1200" dirty="0" smtClean="0"/>
              <a:t>, О. М. </a:t>
            </a:r>
            <a:r>
              <a:rPr lang="ru-RU" sz="1200" dirty="0" err="1" smtClean="0"/>
              <a:t>Гребешкова</a:t>
            </a:r>
            <a:r>
              <a:rPr lang="ru-RU" sz="1200" dirty="0" smtClean="0"/>
              <a:t> та </a:t>
            </a:r>
            <a:r>
              <a:rPr lang="ru-RU" sz="1200" dirty="0" err="1" smtClean="0"/>
              <a:t>ін</a:t>
            </a:r>
            <a:r>
              <a:rPr lang="ru-RU" sz="1200" dirty="0" smtClean="0"/>
              <a:t>. ; за </a:t>
            </a:r>
            <a:r>
              <a:rPr lang="ru-RU" sz="1200" dirty="0" err="1" smtClean="0"/>
              <a:t>заг</a:t>
            </a:r>
            <a:r>
              <a:rPr lang="ru-RU" sz="1200" dirty="0" smtClean="0"/>
              <a:t>. ред. В. А. </a:t>
            </a:r>
            <a:r>
              <a:rPr lang="ru-RU" sz="1200" dirty="0" err="1" smtClean="0"/>
              <a:t>Верби</a:t>
            </a:r>
            <a:r>
              <a:rPr lang="ru-RU" sz="1200" dirty="0" smtClean="0"/>
              <a:t>. – К. : КНЕУ, 2009. – 299 с. </a:t>
            </a:r>
            <a:endParaRPr lang="ru-RU" sz="1000" dirty="0"/>
          </a:p>
        </p:txBody>
      </p:sp>
    </p:spTree>
    <p:extLst>
      <p:ext uri="{BB962C8B-B14F-4D97-AF65-F5344CB8AC3E}">
        <p14:creationId xmlns="" xmlns:p14="http://schemas.microsoft.com/office/powerpoint/2010/main" val="274996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3a560957eb4d83f40cbc80ff3b7862f65e6674"/>
</p:tagLst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462</Words>
  <Application>Microsoft Office PowerPoint</Application>
  <PresentationFormat>Экран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Міністерство освіти і науки України Херсонський державний університет Факультет економіки та менеджменту</vt:lpstr>
      <vt:lpstr>Слайд 2</vt:lpstr>
      <vt:lpstr>Інформаційний обсяг навчальної дисципліни </vt:lpstr>
      <vt:lpstr>Слайд 4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obstinate</dc:creator>
  <cp:lastModifiedBy>anna</cp:lastModifiedBy>
  <cp:revision>56</cp:revision>
  <dcterms:created xsi:type="dcterms:W3CDTF">2017-06-04T12:24:27Z</dcterms:created>
  <dcterms:modified xsi:type="dcterms:W3CDTF">2020-06-12T17:56:34Z</dcterms:modified>
</cp:coreProperties>
</file>