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60" r:id="rId4"/>
    <p:sldId id="258" r:id="rId5"/>
    <p:sldId id="261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2" r:id="rId23"/>
    <p:sldId id="283" r:id="rId24"/>
    <p:sldId id="284" r:id="rId25"/>
    <p:sldId id="285" r:id="rId26"/>
    <p:sldId id="286" r:id="rId27"/>
    <p:sldId id="263" r:id="rId28"/>
    <p:sldId id="262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31" autoAdjust="0"/>
  </p:normalViewPr>
  <p:slideViewPr>
    <p:cSldViewPr>
      <p:cViewPr varScale="1">
        <p:scale>
          <a:sx n="100" d="100"/>
          <a:sy n="100" d="100"/>
        </p:scale>
        <p:origin x="-2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0F8DA-8B3C-49BF-A1A6-33631BE81A08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EEFA-7613-4510-9B01-8ACE1814B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54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F368-2CE4-46D6-937F-03780A72D3B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28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Евкліда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Припустимо, що існує тільки скінченне число простих чисел, наприклад,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…,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Розглянемо ціле число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+ 1. Припустимо, що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деяке просте число, і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+ 1)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.Але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тоді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|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),звідки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| 1,а це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протиріччя, оскільки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 1. Отже,(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+ 1- просте число, що, у свою чергу, також є протиріччям, тому що цього числа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немає серед зазначеної скінченної сукупності простих чисел.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3.18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Для доведення цієї теореми використаний другий принцип індукції. Безсумнівно, теорема справедлива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1. Припустимо, що вона справедлива для всіх додатних цілих чисел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менших, ніж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просте, то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теорема справедлива також і для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не є простим, то воно ділиться на деяке просте число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=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де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не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можуть бути рівними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або 1. Оскільки відповідно до теореми 3.13</a:t>
            </a:r>
            <a:r>
              <a:rPr lang="uk-UA" sz="12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менші, ніж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 за індуктивним припущенням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вони або прості, або можуть бути записані як добуток простих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чисел.Отже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=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може бути записано як добуток простих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чисел.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296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3.19.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 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 твердження теореми має місце. З іншого боку, припустимо,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не ділить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Оскільки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–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взаємно прості, то існують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такі, що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рu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av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1. Тому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pub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avb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У силу того,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pub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abv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(тому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маємо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Леми 1.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Для доведення леми використана індукція по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числу множників у добутку.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1,правильність леми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очевидна. Допустимо, що лема вірна для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 = 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Це означає, що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 добуток будь-яких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цілих чисел, то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один з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множників. Припустимо,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 добуток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 цілих чисел, скажемо,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р| 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так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 |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доведення закінчено.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не ділить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 за теоремою 3.19 маємо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). Але оскільки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 добуток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цілих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чисел, то за індуктивним припущенням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для деякого  1 ≤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Отже,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для деякого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1 ≤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k+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1.	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Припустимо,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 добуток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 цілих чисел, скажемо,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р| 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так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 |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доведення закінчено.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не ділить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 за теоремою 3.19 маємо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). Але оскільки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 добуток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цілих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чисел, то за індуктивним припущенням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для деякого 1 ≤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Отже,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 |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для деякого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1 ≤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k+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1.	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Леми 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Відповідно до леми 3.1,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для деякого 1 ≤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Оскільки 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прості, то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	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Із сукупності теорем, наведених вище, отримуємо головний результат цього розділу, який відомий як основна теорема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арифметики, або теорема про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єдиність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розкладу на прості множники.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187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3.20.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Припустимо,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– два способи запису додатного цілого 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як добутку простих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чисел. У доведенні теореми буде використана індукція по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числу простих співмножників у першому добутку.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1,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теорема тривіально вірна. Сформулюємо індуктивне припущення: нехай теорема вірна, коли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тобто,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 = 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= s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добуток єдиний з точністю до порядку простих співмножників.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Припустимо тепер,що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 = 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sz="1200" baseline="-250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ділить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,звідси випливає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для деякого 1≤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s'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Розділимо обидва добутки на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або використаємо властивість скорочення (аксіому 18). Тоді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FontTx/>
              <a:buNone/>
            </a:pP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i-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Але по індукції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= s'-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1, і добуток єдиний з точністю до порядку простих співмножників. Отже,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 =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і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розклад на множники 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єдиний з точністю до порядку простих співмножників.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237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Набір значень змінних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задовольняє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предикату, якщо на цьому наборі предикат приймає значення "істина", тобто стає істинним висловленням.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757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</a:t>
            </a:r>
            <a:r>
              <a:rPr lang="uk-UA" sz="1200" b="1" baseline="0" dirty="0" smtClean="0">
                <a:latin typeface="Times New Roman" pitchFamily="18" charset="0"/>
                <a:cs typeface="Times New Roman" pitchFamily="18" charset="0"/>
              </a:rPr>
              <a:t> 3.1.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Щоб довести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≡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xP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),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спочатку припустимо, що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)), звідки випливає, що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xP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). З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)), використовуючи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універсальну конкретизацію, робимо висновок, що для довільного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має місце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Отже, відповідно до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правила спеціалізації (логіки висловлень) можна зробити висновок, що для довільного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має місце як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), так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На основі універсального узагальнення робимо висновок, що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хР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Звідси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), у силу правила 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кон’юнкції (логіка висловлень). Зворотно, припустимо, що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хР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На основі правила спеціалізації можна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зробити висновок, що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Із правила загальної конкретизації випливає, що для довільного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мають місце</a:t>
            </a:r>
          </a:p>
          <a:p>
            <a:pPr>
              <a:buFontTx/>
              <a:buNone/>
            </a:pP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Отже, використовуючи правило кон’юнкції, можна зробити висновок,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для довільного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На основі універсального узагальнення робимо висновок,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48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</a:t>
            </a:r>
            <a:r>
              <a:rPr lang="uk-UA" sz="1200" b="1" baseline="0" dirty="0" smtClean="0">
                <a:latin typeface="Times New Roman" pitchFamily="18" charset="0"/>
                <a:cs typeface="Times New Roman" pitchFamily="18" charset="0"/>
              </a:rPr>
              <a:t> 3.3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Припустимо,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(довільне) парне ціле число. За означенням парного цілого числа існує ціле число L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таке,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L.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Якщо цілі числа рівні, то рівні квадрати цих чисел, так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Але (2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= 2( 2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),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тому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для деякого цілого 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(а саме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). За означенням парного цілого числа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парне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число.⁯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У якості іншого прикладу розглянемо твердження, обернене попередньому.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463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3.6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а) Використаємо принцип зведення до абсурду. Якщо, припустивши, що твердження в частині (а)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хибне, ми отримаємо протиріччя, то істинність цього твердження буде доведена. Припустимо, що твердження в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частині (а) хибне. Тоді,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≥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×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Але в цьому випадку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-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додатне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додатне, що суперечить аксіомі трихотомії N3. Оскільки ми прийшли до протиріччя, повинен мати місце випадок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б)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 -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-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додатні. Отже, згідно N2 число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додатне,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с.</a:t>
            </a:r>
          </a:p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</a:t>
            </a:r>
            <a:r>
              <a:rPr lang="uk-UA" sz="1200" b="1" baseline="0" dirty="0" smtClean="0">
                <a:latin typeface="Times New Roman" pitchFamily="18" charset="0"/>
                <a:cs typeface="Times New Roman" pitchFamily="18" charset="0"/>
              </a:rPr>
              <a:t> 3.7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а)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 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додатні. Отже,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додатне. Але 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), і тому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б) Якщо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 різниця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с - 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додатна. Оскільки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додатне,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ас -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також додатне,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ас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в)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&gt; 0 і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&gt; 0, то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ас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bс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ас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057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3.8.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Допустимо, що 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обидва є найменшими  елементами множини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За означенням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найменшого елемента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а.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Отже,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a =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944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ПРИКЛАД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Потрібно показати, що для будь-якого додатного цілого 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число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ділиться на 3.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(Помітимо, що додатне ціле число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ділиться на 3 за умови, що існує додатне ціле число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таке,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.) Доведення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буде проведено індукцією. Нехай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-твердження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ділиться на 3". Покажемо,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істинне. Для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1 маємо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-n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1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- 1 == 1 - 1 = 0, тому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при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1 ділиться на 3, оскільки 0 = 3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0. Таким чином,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істинне.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Тепер покажемо, що для будь-якого додатного 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істинне, то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істинне. Припустимо, що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істинне.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Інакше кажучи,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ділиться 3, тому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для деякого додатного цілого числа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Потрібно довести,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істинне.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Останнє означає, що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(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 ділиться на 3, тобто існує додатне ціле число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таке, що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(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+ 1) = 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Звернемо увагу на додатне ціле число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+ 1).  У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даному випадку стратегія полягає в тому, щоб перетворити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+ 1) таким чином, щоб була можливість використовувати наші знання про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(а саме,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Отже,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	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	=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	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× m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3(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	=3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× w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+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Таким чином,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(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l) ділиться на 3, і, отже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baseline="-25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істинне. Тому, по індукції,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12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істинне для всіх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15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3.12.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∙1.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с = 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n.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Отже,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c = 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∙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 і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с.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Припустимо, що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с.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Тоді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для деяких цілих чисел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Отже,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a + n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с = 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∙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р + n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 і 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|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a + n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). Навпаки, припустимо, 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|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а + n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для всіх цілих чисел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Тоді,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 =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0, маємо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0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1, маємо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|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с.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	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216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3.15.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 0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&gt; 0, то в силу наслідку 3.14 маємо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=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Якщо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&lt; 0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&gt; 0, то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-а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&gt; 0 і (-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|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| (-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), так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= -b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Справедливість твердження теореми у випадку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&gt; 0 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&lt; 0 є наслідком симетрії. ⁯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BEEFA-7613-4510-9B01-8ACE1814B1C4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498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9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17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78D68C-2637-4674-A9A9-0C7282E234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fld id="{170678C3-1360-4022-8116-617C94369D7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5" Type="http://schemas.openxmlformats.org/officeDocument/2006/relationships/slide" Target="slide19.xml"/><Relationship Id="rId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Модуль 1. Лекція 3</a:t>
            </a:r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dirty="0" smtClean="0"/>
              <a:t>Логіка, цілі числа і доведення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37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Аксіоми рівності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будь якої множини виконуються наступні аксіоми:</a:t>
            </a: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(Е1)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будь-якого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(Е2)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будь-яких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(ЕЗ)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будь-яких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с,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10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731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8066856" cy="563562"/>
          </a:xfrm>
        </p:spPr>
        <p:txBody>
          <a:bodyPr/>
          <a:lstStyle/>
          <a:p>
            <a:r>
              <a:rPr lang="uk-UA" dirty="0" smtClean="0"/>
              <a:t>Властивості додавання, віднімання та множення на множині цілих чисел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(l1)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цілі числа,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цілі числа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Множина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цілих чисел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замкнута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відносно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операцій додавання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множення.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(l2)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l3)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будь-яких цілих чисел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мають місце рівності 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Множина цілих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чисел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комутативна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щодо операцій додавання і множення. </a:t>
            </a:r>
            <a:endParaRPr lang="uk-UA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(І4)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будь-яких цілих чисел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мають місце рівності (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(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(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Множина цілих чисел асоціативна відносно операцій додавання та множення</a:t>
            </a:r>
            <a:r>
              <a:rPr lang="uk-UA" dirty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pPr>
              <a:buFontTx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6589" y="6415661"/>
            <a:ext cx="6159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11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36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350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(І5)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будь-яких цілих чисел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 місце рівність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(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+ (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Множення цілих чисел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дистрибутивне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відносно додавання.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(І6)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Існують єдині цілі числа 0 та 1 такі, що а + 0 = 0 +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 = 1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будь-якого цілого числа а. Ціле число 0 називається нейтральним елементом додавання, або нулем множини цілих чисел, ціле число 1 називається нейтральним елементом множення.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(І7)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кожного цілого числа а існує єдине ціле число –а, що називається оберненим елементом відносно додавання, таке, що а + (-а) = (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+ а = 0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(І8)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цілі числа і для деякого ненульового  числа а маємо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с. Це твердження називається мультиплікативною властивістю скорочення.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12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31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58842"/>
            <a:ext cx="8229600" cy="59314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3.3.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парне,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також парне.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3.4.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парне, то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парне.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3.5.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цілі числа.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будь-якого цілого числа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місце рівність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 = 0.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будь-якого цілого числа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місце рівність -(-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(-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2" name="Text Box 2"/>
          <p:cNvSpPr txBox="1"/>
          <p:nvPr/>
        </p:nvSpPr>
        <p:spPr>
          <a:xfrm>
            <a:off x="-108520" y="33265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108520" y="1326029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108521" y="184482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13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38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9487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buFontTx/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Множина цілих чисел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містить підмножину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додатних цілих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чисел.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Аксіоми на множині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3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(N1)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Ціле число 1 є додатне ціле число. 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3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(N2)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Множина додатних цілих чисел замкнута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відносно додавання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множення, тобто якщо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додатні цілі числа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додатні цілі числа. 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3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(N3)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30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Аксіома трихотомії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Для кожного цілого числа </a:t>
            </a:r>
            <a:r>
              <a:rPr lang="uk-UA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істинним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одне і тільки одне з перерахованих нижче</a:t>
            </a: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тверджень: 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3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додатне ціле число; 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3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0; 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3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додатне ціле число. </a:t>
            </a:r>
            <a:endParaRPr lang="uk-UA" sz="3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14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509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31495"/>
          </a:xfrm>
        </p:spPr>
        <p:txBody>
          <a:bodyPr>
            <a:normAutofit/>
          </a:bodyPr>
          <a:lstStyle/>
          <a:p>
            <a:pPr marL="0" lvl="0" indent="107950" algn="just">
              <a:spcBef>
                <a:spcPct val="0"/>
              </a:spcBef>
              <a:buClrTx/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цілих чисел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маємо: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тоді і тільки тоді , коли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додатне;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≥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тоді і тільки тоді, коли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Крім того,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рівносильне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рівносильне 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3.6.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цілих чисел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→ 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с.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3.7.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цілі числа. Тоді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→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ас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ас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107950" algn="just">
              <a:spcBef>
                <a:spcPct val="0"/>
              </a:spcBef>
              <a:buClrTx/>
              <a:buNone/>
            </a:pPr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4" y="4766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45528" y="227687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55571" y="364502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15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Математична індукція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27439"/>
          </a:xfrm>
        </p:spPr>
        <p:txBody>
          <a:bodyPr/>
          <a:lstStyle/>
          <a:p>
            <a:pPr algn="just">
              <a:buFontTx/>
              <a:buNone/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Принцип 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математичної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індукції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є таке</a:t>
            </a:r>
          </a:p>
          <a:p>
            <a:pPr algn="just">
              <a:buFontTx/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твердження, що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а)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 істинне, і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б)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кожного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істинне, то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+ 1) істинне.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Тоді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істинне для будь-якого цілого додатного числа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символічному записі принцип математичної індукції має</a:t>
            </a:r>
          </a:p>
          <a:p>
            <a:pPr algn="just">
              <a:buFontTx/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вигляд    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((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Users\Эллина\Pictures\17624-oboi-domin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99" y="4221088"/>
            <a:ext cx="3816425" cy="214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4" y="1019177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16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04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47519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20000"/>
              </a:lnSpc>
              <a:buFontTx/>
              <a:buNone/>
            </a:pP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Нехай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множина цілих чисел. </a:t>
            </a:r>
            <a:r>
              <a:rPr lang="uk-UA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Ціле число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uk-UA" sz="4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найменше ціле число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множини 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тоді і </a:t>
            </a:r>
            <a:r>
              <a:rPr lang="uk-UA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тільки тоді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коли</a:t>
            </a: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належить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</a:t>
            </a: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належить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3.8</a:t>
            </a:r>
            <a:r>
              <a:rPr lang="uk-UA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множина цілих чисел має </a:t>
            </a:r>
            <a:r>
              <a:rPr lang="uk-UA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найменше ціле 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число, то таке число єдине.</a:t>
            </a: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(N5)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(Принцип повного впорядкування)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Кожна непуста</a:t>
            </a:r>
            <a:endParaRPr lang="en-US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множина додатних цілих чисел містить найменший елемент.</a:t>
            </a: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(N6)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(Другий принцип індукції)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Нехай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твердження.</a:t>
            </a:r>
            <a:endParaRPr lang="en-US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 істинно, і</a:t>
            </a: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довільного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істинності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для всіх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&lt; k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випливає істинність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то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істинно для всіх додатних </a:t>
            </a:r>
            <a:r>
              <a:rPr lang="uk-UA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цілих чисел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символічній формі принцип індукції має вигляд  </a:t>
            </a: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((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→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))→(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9" y="33265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74596" y="170080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17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63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5471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3.9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 існує такого додатного цілого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&lt; 1.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НАСЛІДОК </a:t>
            </a: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3.10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ціле число, то не існує ціле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володіє властивістю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&lt; a &lt; b+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3.11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(Принцип індукції для цілих чисел)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висловлення, що володіє властивостями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істинно і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довільного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≥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істинно,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+ 1)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істинно.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Тоді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істинно для кожного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≥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2" name="Text Box 2"/>
          <p:cNvSpPr txBox="1"/>
          <p:nvPr/>
        </p:nvSpPr>
        <p:spPr>
          <a:xfrm>
            <a:off x="0" y="62068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33884" y="23488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18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50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Подільність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Ціле число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кратним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числа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bm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деякого цілого числа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Ненульове ціле число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ділить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ціле число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позначається як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| 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кратне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Ціле число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ділить ціле число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дільником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числа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3.12.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цілі числа. Тоді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будь-якого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будь-яких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із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випливає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будь-яких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маємо: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тоді і тільки тоді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 + n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для всіх цілих чисел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89" y="1307275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59145" y="299695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19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41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hlinkClick r:id="rId2" action="ppaction://hlinksldjump"/>
              </a:rPr>
              <a:t>Числення предикатів</a:t>
            </a:r>
            <a:endParaRPr lang="uk-UA" dirty="0" smtClean="0"/>
          </a:p>
          <a:p>
            <a:r>
              <a:rPr lang="uk-UA" dirty="0" smtClean="0">
                <a:hlinkClick r:id="rId3" action="ppaction://hlinksldjump"/>
              </a:rPr>
              <a:t>Квантори</a:t>
            </a:r>
            <a:endParaRPr lang="uk-UA" dirty="0" smtClean="0"/>
          </a:p>
          <a:p>
            <a:r>
              <a:rPr lang="uk-UA" dirty="0" smtClean="0">
                <a:hlinkClick r:id="rId4" action="ppaction://hlinksldjump"/>
              </a:rPr>
              <a:t>Математична індукція</a:t>
            </a:r>
            <a:endParaRPr lang="uk-UA" dirty="0" smtClean="0"/>
          </a:p>
          <a:p>
            <a:r>
              <a:rPr lang="uk-UA" dirty="0" smtClean="0">
                <a:hlinkClick r:id="rId5" action="ppaction://hlinksldjump"/>
              </a:rPr>
              <a:t>Подільність</a:t>
            </a:r>
            <a:endParaRPr lang="uk-UA" dirty="0" smtClean="0"/>
          </a:p>
          <a:p>
            <a:r>
              <a:rPr lang="uk-UA" dirty="0" smtClean="0">
                <a:hlinkClick r:id="rId6" action="ppaction://hlinksldjump"/>
              </a:rPr>
              <a:t>Прості числа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00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7479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ТЕОРЕМА 3.13.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додатні цілі числа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|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НАСЛІДОК 3.14.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для додатних цілих чисел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маємо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|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| 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=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ТЕОРЕМА 3.15.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цілих чисел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| 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| 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або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= -b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ТЕОРЕМА 3.16.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(Алгоритм ділення)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додатних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цілих чисел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існують єдині невід’ємні цілі числа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де 0 ≤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=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bq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Такі цілі числа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відповідно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остачею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часткою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від ділення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5749" y="5486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-27235" y="227687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27236" y="321297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20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83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417646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Додатне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ціле число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спільним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дільником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чисел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| a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|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Додатне ціле число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найбільшим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спільним дільником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цілих чисел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| 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|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| 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| 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випливає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| d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більший спільний дільник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є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число 1, то числа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називаються </a:t>
            </a: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взаємно простими.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9" y="228239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5" y="112474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451388" y="4107337"/>
            <a:ext cx="844109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Обчислення НСД за допомогою відомого уже 2300 років метода, що називається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алгоритмом Евкліда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Для визначення НСД (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заданих величин 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 ≤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алгоритмі Евкліда використовується </a:t>
            </a:r>
            <a:r>
              <a:rPr lang="uk-UA" sz="2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рекурентність</a:t>
            </a: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НСД (0,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НСД (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НСД (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mod m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при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&gt;0</a:t>
            </a:r>
          </a:p>
        </p:txBody>
      </p:sp>
      <p:pic>
        <p:nvPicPr>
          <p:cNvPr id="14" name="Picture 2" descr="C:\Users\azadova\Pictures\zametk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5261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21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8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31495"/>
          </a:xfrm>
        </p:spPr>
        <p:txBody>
          <a:bodyPr/>
          <a:lstStyle/>
          <a:p>
            <a:pPr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Додатне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ціле число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спільним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кратним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цілих чисел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| m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| m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Додатне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ціле число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найменшим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спільним кратним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цілих чисел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m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| m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| 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| 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| 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89" y="6206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89" y="213285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22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81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Прості числа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Ціле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число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більше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простим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воно не має додатних дільників, крім 1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самого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себе.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Додатне ціле число, більше 1, 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складеним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воно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є простим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ТЕОРЕМА 3.17.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(Евклід)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Існує нескінченно багато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простих чисел.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ТЕОРЕМА 3.18.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Кожне додатне ціле число або дорівнює 1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або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просте, або може бути записане як добуток простих чисел.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7" y="1335811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79575" y="364502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94307" y="4581127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23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90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9487"/>
          </a:xfrm>
        </p:spPr>
        <p:txBody>
          <a:bodyPr/>
          <a:lstStyle/>
          <a:p>
            <a:pPr algn="just"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3.19.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просте число і 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|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додатні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цілі числа, то 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|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або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| 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3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ЛЕМА </a:t>
            </a:r>
            <a:r>
              <a:rPr lang="uk-UA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3.1.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просте число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ділить добуток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додатних цілих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чисел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2…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ділить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деякого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1 ≤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n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3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ЛЕМА </a:t>
            </a:r>
            <a:r>
              <a:rPr lang="uk-UA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3.2.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просте число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ділить добуток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простих чисел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...,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=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деякого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1 ≤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8156" y="45763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24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073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7479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3.20.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(Основна теорема арифметики)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Будь-яке додатне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ціле число, більше, ніж 1, або є простим, або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може бути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записане у вигляді добутку простих чисел, причому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цей добуток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єдиний з точністю до порядку співмножників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None/>
            </a:pP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НАСЛІДОК </a:t>
            </a: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3.21.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Кожне додатне ціле число, більше 1,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може бути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записано єдиним чином з точністю до порядку у вигляді</a:t>
            </a:r>
          </a:p>
          <a:p>
            <a:pPr algn="just">
              <a:buFontTx/>
              <a:buNone/>
            </a:pP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8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i="1" baseline="30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, де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(l),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(2), ...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додатні цілі числа.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67264" y="5486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25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47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350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FontTx/>
              <a:buNone/>
            </a:pPr>
            <a:r>
              <a:rPr lang="uk-UA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3.22.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i="1" baseline="30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b| 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=  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3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i="1" baseline="-25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i="1" baseline="30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де 0 ≤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≤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для всіх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і навпаки.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uk-UA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3.23.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i="1" baseline="30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uk-UA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uk-UA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0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i="1" baseline="30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прості числа, які ділять або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 деякі показники степеня можуть бути рівні 0. Нехай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3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і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mах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для 1 ≤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Тоді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НСД(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 =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i="1" baseline="30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                     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НСК(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 =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pk</a:t>
            </a:r>
            <a:r>
              <a:rPr lang="uk-UA" sz="3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uk-UA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3.24.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додатні цілі числа, то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НСД(</a:t>
            </a:r>
            <a:r>
              <a:rPr lang="uk-UA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∙ НСК(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7418" y="33265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-7419" y="134076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13168" y="41490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6589" y="6415661"/>
            <a:ext cx="617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</a:t>
            </a:r>
            <a:r>
              <a:rPr lang="uk-UA" smtClean="0"/>
              <a:t>Слайд 26 </a:t>
            </a:r>
            <a:r>
              <a:rPr lang="uk-UA" dirty="0" smtClean="0"/>
              <a:t>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40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 до лекції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10000"/>
              </a:lnSpc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Андерсон Д.А.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Дискретная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математика и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Пер. с англ.. – М.: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Изд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Вильямс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2003. – 960 с.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uk-UA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Грэхем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Р., </a:t>
            </a:r>
            <a:r>
              <a:rPr lang="uk-UA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Кнут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Д., </a:t>
            </a:r>
            <a:r>
              <a:rPr lang="uk-UA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Паташник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О., </a:t>
            </a:r>
            <a:r>
              <a:rPr lang="uk-UA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Конкретная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математика. </a:t>
            </a:r>
            <a:r>
              <a:rPr lang="uk-UA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Основание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информатики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Пер. с англ. – М.: Мир, 1998. – 703 с. </a:t>
            </a:r>
          </a:p>
          <a:p>
            <a:pPr algn="just">
              <a:lnSpc>
                <a:spcPct val="110000"/>
              </a:lnSpc>
            </a:pPr>
            <a:r>
              <a:rPr lang="uk-UA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Ерусалимский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Я.М., Дискретная математика, теория, задачи, приложения. 3-е издание. – М.: Вузовская книга, 2000. – 280 с. 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7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996952"/>
            <a:ext cx="7848600" cy="563562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88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позначення</a:t>
            </a:r>
            <a:endParaRPr lang="ru-RU" dirty="0"/>
          </a:p>
        </p:txBody>
      </p:sp>
      <p:pic>
        <p:nvPicPr>
          <p:cNvPr id="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49" y="209659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4838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3" y="26369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7354" y="317299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1432" y="1483832"/>
            <a:ext cx="2021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визначення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8810" y="2152647"/>
            <a:ext cx="155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приклад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8810" y="2733411"/>
            <a:ext cx="161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примітка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8810" y="3480917"/>
            <a:ext cx="16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важливо!</a:t>
            </a:r>
            <a:endParaRPr lang="ru-RU" sz="2400" dirty="0"/>
          </a:p>
        </p:txBody>
      </p:sp>
      <p:sp>
        <p:nvSpPr>
          <p:cNvPr id="16" name="Text Box 2"/>
          <p:cNvSpPr txBox="1"/>
          <p:nvPr/>
        </p:nvSpPr>
        <p:spPr>
          <a:xfrm>
            <a:off x="481376" y="41237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669" y="4270519"/>
            <a:ext cx="1579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ru-RU" sz="2400" dirty="0" smtClean="0"/>
              <a:t>теорема</a:t>
            </a:r>
            <a:endParaRPr lang="ru-RU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59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Числення предикатів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Твердження, яке в залежності від значення змінніх може бути істинним або хибним називається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предикатом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Предикат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однією змінною називається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одномісним предикатом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Предикат, що має дві змінні,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двомісним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предикатом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 предикат, що містить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змінних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місним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предикатом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х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5;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z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≥0;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4" name="Group 3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5" name="Action Button: Back or Previous 4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Action Button: Beginning 5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Forward or Next 6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End 7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Custom 8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46589" y="6415661"/>
            <a:ext cx="6048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4 з 28</a:t>
            </a:r>
            <a:endParaRPr lang="ru-RU" dirty="0"/>
          </a:p>
        </p:txBody>
      </p: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3" y="1469563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9" y="263691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06" y="450912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87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Квантори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650865"/>
              </p:ext>
            </p:extLst>
          </p:nvPr>
        </p:nvGraphicFramePr>
        <p:xfrm>
          <a:off x="937452" y="1196752"/>
          <a:ext cx="7632848" cy="41339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16424"/>
                <a:gridCol w="3816424"/>
              </a:tblGrid>
              <a:tr h="598363">
                <a:tc>
                  <a:txBody>
                    <a:bodyPr/>
                    <a:lstStyle/>
                    <a:p>
                      <a:pPr algn="ctr"/>
                      <a:r>
                        <a:rPr lang="uk-UA" sz="4000" dirty="0" smtClean="0"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</a:t>
                      </a:r>
                      <a:r>
                        <a:rPr lang="uk-UA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dirty="0" smtClean="0"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</a:t>
                      </a:r>
                      <a:r>
                        <a:rPr lang="uk-UA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4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4616"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Універсальний</a:t>
                      </a:r>
                      <a:r>
                        <a:rPr lang="uk-UA" sz="2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квантор або квантор загальності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Квантор існування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2426"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«для</a:t>
                      </a:r>
                      <a:r>
                        <a:rPr lang="uk-UA" sz="2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будь якого </a:t>
                      </a:r>
                      <a:r>
                        <a:rPr lang="uk-UA" sz="2200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 або «для</a:t>
                      </a:r>
                      <a:r>
                        <a:rPr lang="uk-UA" sz="2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всіх </a:t>
                      </a:r>
                      <a:r>
                        <a:rPr lang="uk-UA" sz="2200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«існує таке </a:t>
                      </a:r>
                      <a:r>
                        <a:rPr lang="uk-UA" sz="2200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4286"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Множина значень – універсум</a:t>
                      </a:r>
                      <a:r>
                        <a:rPr lang="uk-UA" sz="2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або предметна область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Множина значень</a:t>
                      </a:r>
                      <a:r>
                        <a:rPr lang="uk-UA" sz="2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предметна область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2426"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</a:t>
                      </a:r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 (x</a:t>
                      </a:r>
                      <a:r>
                        <a:rPr lang="uk-UA" sz="2200" baseline="300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≥ 0) </a:t>
                      </a:r>
                    </a:p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</a:t>
                      </a:r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 Р(x) 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</a:t>
                      </a:r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 (х</a:t>
                      </a:r>
                      <a:r>
                        <a:rPr lang="uk-UA" sz="2200" baseline="300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4) </a:t>
                      </a:r>
                    </a:p>
                    <a:p>
                      <a:pPr algn="ctr"/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</a:t>
                      </a:r>
                      <a:r>
                        <a:rPr lang="uk-UA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 Р(х) 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187624" y="5418336"/>
            <a:ext cx="67668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Позначення для кванторів – це перевернуті латинські літери А та Е відповідно, які є першими літерами в словах </a:t>
            </a: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exist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існувати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C:\Users\azadova\Pictures\zametk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14" y="5661248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46589" y="6415661"/>
            <a:ext cx="6048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5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91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31495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Універсальна конкретизація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істинності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випливає  істинність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для</a:t>
            </a:r>
          </a:p>
          <a:p>
            <a:pPr algn="ctr"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довільного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універса.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Універсальне узагальнення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довільне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універса забезпечує істинність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ctr"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робимо висновок, що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істинне.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Екзистенціональна конкретизація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істинності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випливає, що існує конкретне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таке,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істинне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4) Екзистенціональне узагальнення </a:t>
            </a:r>
            <a:endParaRPr lang="uk-UA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існування конкретного с з універса, для якого Р(с) істинне, можно зробити висновок, що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46589" y="6415661"/>
            <a:ext cx="6048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6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48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137150"/>
          </a:xfrm>
        </p:spPr>
        <p:txBody>
          <a:bodyPr/>
          <a:lstStyle/>
          <a:p>
            <a:pPr algn="just"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3.1.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довільних предикатів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 мають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одну предметну область,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≡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≡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випливає , що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));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випливає, що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20717" y="76470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6589" y="6415661"/>
            <a:ext cx="6048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7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35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93149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Теорема 3.2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Основні </a:t>
                </a:r>
                <a:r>
                  <a:rPr lang="uk-UA" sz="2400" dirty="0" err="1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рівносильності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що містять квантори. </a:t>
                </a:r>
              </a:p>
              <a:p>
                <a:pPr marL="457200" lvl="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uk-UA" sz="2400" b="0" i="1" smtClean="0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  <m:bar>
                      <m:barPr>
                        <m:pos m:val="top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barPr>
                      <m:e>
                        <m:r>
                          <a:rPr lang="uk-UA" sz="2400">
                            <a:solidFill>
                              <a:schemeClr val="tx2"/>
                            </a:solidFill>
                            <a:latin typeface="Cambria Math"/>
                            <a:sym typeface="Symbol"/>
                          </a:rPr>
                          <m:t>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bar>
                    <m:r>
                      <a:rPr lang="uk-UA" sz="2400">
                        <a:solidFill>
                          <a:schemeClr val="tx2"/>
                        </a:solidFill>
                        <a:latin typeface="Cambria Math"/>
                      </a:rPr>
                      <m:t>≡</m:t>
                    </m:r>
                    <m:r>
                      <a:rPr lang="uk-UA" sz="2400">
                        <a:solidFill>
                          <a:schemeClr val="tx2"/>
                        </a:solidFill>
                        <a:latin typeface="Cambria Math"/>
                        <a:sym typeface="Symbol"/>
                      </a:rPr>
                      <m:t></m:t>
                    </m:r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х </m:t>
                    </m:r>
                    <m:bar>
                      <m:barPr>
                        <m:pos m:val="top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bar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bar>
                  </m:oMath>
                </a14:m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lvl="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barPr>
                      <m:e>
                        <m:r>
                          <a:rPr lang="uk-UA" sz="2400">
                            <a:solidFill>
                              <a:schemeClr val="tx2"/>
                            </a:solidFill>
                            <a:latin typeface="Cambria Math"/>
                            <a:sym typeface="Symbol"/>
                          </a:rPr>
                          <m:t>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bar>
                    <m:r>
                      <a:rPr lang="uk-UA" sz="2400">
                        <a:solidFill>
                          <a:schemeClr val="tx2"/>
                        </a:solidFill>
                        <a:latin typeface="Cambria Math"/>
                      </a:rPr>
                      <m:t>≡</m:t>
                    </m:r>
                    <m:r>
                      <a:rPr lang="uk-UA" sz="2400">
                        <a:solidFill>
                          <a:schemeClr val="tx2"/>
                        </a:solidFill>
                        <a:latin typeface="Cambria Math"/>
                        <a:sym typeface="Symbol"/>
                      </a:rPr>
                      <m:t></m:t>
                    </m:r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𝑥</m:t>
                    </m:r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  <m:bar>
                      <m:barPr>
                        <m:pos m:val="top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bar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bar>
                  </m:oMath>
                </a14:m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 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x,y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≡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 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x,y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 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x,y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≡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 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x,y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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))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≡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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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))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≡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xP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(x)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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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))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≡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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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))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≡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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x,y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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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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yP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x,y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≡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931495"/>
              </a:xfrm>
              <a:blipFill rotWithShape="1">
                <a:blip r:embed="rId2"/>
                <a:stretch>
                  <a:fillRect l="-963" t="-822" r="-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10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4" name="Правая фигурная скобка 3"/>
          <p:cNvSpPr/>
          <p:nvPr/>
        </p:nvSpPr>
        <p:spPr>
          <a:xfrm>
            <a:off x="3635896" y="1124744"/>
            <a:ext cx="216024" cy="792088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авая фигурная скобка 12"/>
          <p:cNvSpPr/>
          <p:nvPr/>
        </p:nvSpPr>
        <p:spPr>
          <a:xfrm>
            <a:off x="4583091" y="2070709"/>
            <a:ext cx="216024" cy="792088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5580112" y="2996952"/>
            <a:ext cx="216024" cy="792088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авая фигурная скобка 14"/>
          <p:cNvSpPr/>
          <p:nvPr/>
        </p:nvSpPr>
        <p:spPr>
          <a:xfrm>
            <a:off x="5593737" y="3861048"/>
            <a:ext cx="216024" cy="792088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5971105" y="1197622"/>
            <a:ext cx="22635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Закони де Моргана</a:t>
            </a:r>
          </a:p>
          <a:p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кванторів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99891" y="2143586"/>
            <a:ext cx="2849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Комутація однойменних</a:t>
            </a:r>
          </a:p>
          <a:p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кванторів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99891" y="3069830"/>
            <a:ext cx="26160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Дистрибутивні закони</a:t>
            </a:r>
          </a:p>
          <a:p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ля кванторів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00801" y="3933926"/>
            <a:ext cx="22208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Закони обмеження</a:t>
            </a:r>
          </a:p>
          <a:p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ії кванторів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"/>
          <p:cNvSpPr txBox="1"/>
          <p:nvPr/>
        </p:nvSpPr>
        <p:spPr>
          <a:xfrm>
            <a:off x="0" y="33265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6589" y="6415661"/>
            <a:ext cx="6048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8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663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71455"/>
          </a:xfrm>
        </p:spPr>
        <p:txBody>
          <a:bodyPr/>
          <a:lstStyle/>
          <a:p>
            <a:pPr>
              <a:buFontTx/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Розглянемо умовивід:</a:t>
            </a:r>
          </a:p>
          <a:p>
            <a:pPr>
              <a:buFontTx/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	Всі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студенти коледжу видатні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28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Всі </a:t>
            </a:r>
            <a:r>
              <a:rPr lang="uk-UA" sz="2800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видатні люди - учені </a:t>
            </a:r>
            <a:endParaRPr lang="ru-RU" sz="2800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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Всі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студенти коледжу - учені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7" name="Group 6"/>
          <p:cNvGrpSpPr/>
          <p:nvPr/>
        </p:nvGrpSpPr>
        <p:grpSpPr>
          <a:xfrm>
            <a:off x="757412" y="3320454"/>
            <a:ext cx="2880320" cy="2664296"/>
            <a:chOff x="2699792" y="3717032"/>
            <a:chExt cx="2880320" cy="2664296"/>
          </a:xfrm>
        </p:grpSpPr>
        <p:sp>
          <p:nvSpPr>
            <p:cNvPr id="4" name="Oval 3"/>
            <p:cNvSpPr/>
            <p:nvPr/>
          </p:nvSpPr>
          <p:spPr>
            <a:xfrm>
              <a:off x="2699792" y="3717032"/>
              <a:ext cx="2880320" cy="266429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Oval 4"/>
            <p:cNvSpPr/>
            <p:nvPr/>
          </p:nvSpPr>
          <p:spPr>
            <a:xfrm>
              <a:off x="3059832" y="4077072"/>
              <a:ext cx="1728192" cy="1656184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Oval 5"/>
            <p:cNvSpPr/>
            <p:nvPr/>
          </p:nvSpPr>
          <p:spPr>
            <a:xfrm>
              <a:off x="3275856" y="4379379"/>
              <a:ext cx="720080" cy="64807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Rectangle 7"/>
          <p:cNvSpPr/>
          <p:nvPr/>
        </p:nvSpPr>
        <p:spPr>
          <a:xfrm>
            <a:off x="4860032" y="3789040"/>
            <a:ext cx="576064" cy="36004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860032" y="4501666"/>
            <a:ext cx="576064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4860032" y="5168682"/>
            <a:ext cx="576064" cy="3457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652120" y="3728269"/>
            <a:ext cx="944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Учені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2120" y="4421770"/>
            <a:ext cx="2579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Студенти коледжу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52120" y="5168682"/>
            <a:ext cx="1991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Видатні люди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21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95" y="54868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46589" y="6415661"/>
            <a:ext cx="6048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Лекція 3. Логіка, цілі числа та </a:t>
            </a:r>
            <a:r>
              <a:rPr lang="uk-UA" dirty="0" smtClean="0"/>
              <a:t>доведення. Слайд 9 з 28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5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8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782</TotalTime>
  <Words>4783</Words>
  <Application>Microsoft Office PowerPoint</Application>
  <PresentationFormat>On-screen Show (4:3)</PresentationFormat>
  <Paragraphs>349</Paragraphs>
  <Slides>28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cdb2004138l</vt:lpstr>
      <vt:lpstr>Логіка, цілі числа і доведення</vt:lpstr>
      <vt:lpstr>План</vt:lpstr>
      <vt:lpstr>Умовні позначення</vt:lpstr>
      <vt:lpstr>Числення предикатів</vt:lpstr>
      <vt:lpstr>Квантори</vt:lpstr>
      <vt:lpstr>PowerPoint Presentation</vt:lpstr>
      <vt:lpstr>PowerPoint Presentation</vt:lpstr>
      <vt:lpstr>PowerPoint Presentation</vt:lpstr>
      <vt:lpstr>PowerPoint Presentation</vt:lpstr>
      <vt:lpstr>Аксіоми рівності</vt:lpstr>
      <vt:lpstr>Властивості додавання, віднімання та множення на множині цілих чисел</vt:lpstr>
      <vt:lpstr>PowerPoint Presentation</vt:lpstr>
      <vt:lpstr>PowerPoint Presentation</vt:lpstr>
      <vt:lpstr>PowerPoint Presentation</vt:lpstr>
      <vt:lpstr>PowerPoint Presentation</vt:lpstr>
      <vt:lpstr>Математична індукція</vt:lpstr>
      <vt:lpstr>PowerPoint Presentation</vt:lpstr>
      <vt:lpstr>PowerPoint Presentation</vt:lpstr>
      <vt:lpstr>Подільність</vt:lpstr>
      <vt:lpstr>PowerPoint Presentation</vt:lpstr>
      <vt:lpstr>PowerPoint Presentation</vt:lpstr>
      <vt:lpstr>PowerPoint Presentation</vt:lpstr>
      <vt:lpstr>Прості числа</vt:lpstr>
      <vt:lpstr>PowerPoint Presentation</vt:lpstr>
      <vt:lpstr>PowerPoint Presentation</vt:lpstr>
      <vt:lpstr>PowerPoint Presentation</vt:lpstr>
      <vt:lpstr>Література до лекції</vt:lpstr>
      <vt:lpstr>Дякую за увагу</vt:lpstr>
    </vt:vector>
  </TitlesOfParts>
  <Company>DataArt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Логіка, цілі числа і доведення</dc:title>
  <dc:creator>Азадова Эллина Валерьевна</dc:creator>
  <cp:lastModifiedBy>Азадова Эллина Валерьевна</cp:lastModifiedBy>
  <cp:revision>99</cp:revision>
  <dcterms:created xsi:type="dcterms:W3CDTF">2011-07-22T11:55:19Z</dcterms:created>
  <dcterms:modified xsi:type="dcterms:W3CDTF">2011-08-30T08:32:11Z</dcterms:modified>
</cp:coreProperties>
</file>