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7" r:id="rId3"/>
    <p:sldId id="261" r:id="rId4"/>
    <p:sldId id="260" r:id="rId5"/>
    <p:sldId id="262" r:id="rId6"/>
    <p:sldId id="263" r:id="rId7"/>
    <p:sldId id="264" r:id="rId8"/>
    <p:sldId id="265" r:id="rId9"/>
    <p:sldId id="266" r:id="rId10"/>
    <p:sldId id="270" r:id="rId11"/>
    <p:sldId id="271" r:id="rId12"/>
    <p:sldId id="267" r:id="rId13"/>
    <p:sldId id="256" r:id="rId14"/>
    <p:sldId id="272" r:id="rId15"/>
    <p:sldId id="259" r:id="rId16"/>
    <p:sldId id="273" r:id="rId17"/>
    <p:sldId id="268" r:id="rId18"/>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8" d="100"/>
          <a:sy n="118" d="100"/>
        </p:scale>
        <p:origin x="-1350" y="-6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386BB0B0-5E30-4E86-9568-EEBC6A2D4ECB}" type="datetimeFigureOut">
              <a:rPr lang="uk-UA" smtClean="0"/>
              <a:pPr/>
              <a:t>19.03.2020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0F3583C-C100-4066-B6A1-2F9AD594B134}" type="slidenum">
              <a:rPr lang="uk-UA" smtClean="0"/>
              <a:pPr/>
              <a:t>‹#›</a:t>
            </a:fld>
            <a:endParaRPr lang="uk-UA"/>
          </a:p>
        </p:txBody>
      </p:sp>
    </p:spTree>
    <p:extLst>
      <p:ext uri="{BB962C8B-B14F-4D97-AF65-F5344CB8AC3E}">
        <p14:creationId xmlns:p14="http://schemas.microsoft.com/office/powerpoint/2010/main" xmlns="" val="2413033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86BB0B0-5E30-4E86-9568-EEBC6A2D4ECB}" type="datetimeFigureOut">
              <a:rPr lang="uk-UA" smtClean="0"/>
              <a:pPr/>
              <a:t>19.03.2020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0F3583C-C100-4066-B6A1-2F9AD594B134}" type="slidenum">
              <a:rPr lang="uk-UA" smtClean="0"/>
              <a:pPr/>
              <a:t>‹#›</a:t>
            </a:fld>
            <a:endParaRPr lang="uk-UA"/>
          </a:p>
        </p:txBody>
      </p:sp>
    </p:spTree>
    <p:extLst>
      <p:ext uri="{BB962C8B-B14F-4D97-AF65-F5344CB8AC3E}">
        <p14:creationId xmlns:p14="http://schemas.microsoft.com/office/powerpoint/2010/main" xmlns="" val="248143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86BB0B0-5E30-4E86-9568-EEBC6A2D4ECB}" type="datetimeFigureOut">
              <a:rPr lang="uk-UA" smtClean="0"/>
              <a:pPr/>
              <a:t>19.03.2020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0F3583C-C100-4066-B6A1-2F9AD594B134}" type="slidenum">
              <a:rPr lang="uk-UA" smtClean="0"/>
              <a:pPr/>
              <a:t>‹#›</a:t>
            </a:fld>
            <a:endParaRPr lang="uk-UA"/>
          </a:p>
        </p:txBody>
      </p:sp>
    </p:spTree>
    <p:extLst>
      <p:ext uri="{BB962C8B-B14F-4D97-AF65-F5344CB8AC3E}">
        <p14:creationId xmlns:p14="http://schemas.microsoft.com/office/powerpoint/2010/main" xmlns="" val="2522922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386BB0B0-5E30-4E86-9568-EEBC6A2D4ECB}" type="datetimeFigureOut">
              <a:rPr lang="uk-UA" smtClean="0"/>
              <a:pPr/>
              <a:t>19.03.2020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0F3583C-C100-4066-B6A1-2F9AD594B134}" type="slidenum">
              <a:rPr lang="uk-UA" smtClean="0"/>
              <a:pPr/>
              <a:t>‹#›</a:t>
            </a:fld>
            <a:endParaRPr lang="uk-UA"/>
          </a:p>
        </p:txBody>
      </p:sp>
    </p:spTree>
    <p:extLst>
      <p:ext uri="{BB962C8B-B14F-4D97-AF65-F5344CB8AC3E}">
        <p14:creationId xmlns:p14="http://schemas.microsoft.com/office/powerpoint/2010/main" xmlns="" val="2916846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86BB0B0-5E30-4E86-9568-EEBC6A2D4ECB}" type="datetimeFigureOut">
              <a:rPr lang="uk-UA" smtClean="0"/>
              <a:pPr/>
              <a:t>19.03.2020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0F3583C-C100-4066-B6A1-2F9AD594B134}" type="slidenum">
              <a:rPr lang="uk-UA" smtClean="0"/>
              <a:pPr/>
              <a:t>‹#›</a:t>
            </a:fld>
            <a:endParaRPr lang="uk-UA"/>
          </a:p>
        </p:txBody>
      </p:sp>
    </p:spTree>
    <p:extLst>
      <p:ext uri="{BB962C8B-B14F-4D97-AF65-F5344CB8AC3E}">
        <p14:creationId xmlns:p14="http://schemas.microsoft.com/office/powerpoint/2010/main" xmlns="" val="3663642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386BB0B0-5E30-4E86-9568-EEBC6A2D4ECB}" type="datetimeFigureOut">
              <a:rPr lang="uk-UA" smtClean="0"/>
              <a:pPr/>
              <a:t>19.03.2020</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0F3583C-C100-4066-B6A1-2F9AD594B134}" type="slidenum">
              <a:rPr lang="uk-UA" smtClean="0"/>
              <a:pPr/>
              <a:t>‹#›</a:t>
            </a:fld>
            <a:endParaRPr lang="uk-UA"/>
          </a:p>
        </p:txBody>
      </p:sp>
    </p:spTree>
    <p:extLst>
      <p:ext uri="{BB962C8B-B14F-4D97-AF65-F5344CB8AC3E}">
        <p14:creationId xmlns:p14="http://schemas.microsoft.com/office/powerpoint/2010/main" xmlns="" val="3952516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386BB0B0-5E30-4E86-9568-EEBC6A2D4ECB}" type="datetimeFigureOut">
              <a:rPr lang="uk-UA" smtClean="0"/>
              <a:pPr/>
              <a:t>19.03.2020</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E0F3583C-C100-4066-B6A1-2F9AD594B134}" type="slidenum">
              <a:rPr lang="uk-UA" smtClean="0"/>
              <a:pPr/>
              <a:t>‹#›</a:t>
            </a:fld>
            <a:endParaRPr lang="uk-UA"/>
          </a:p>
        </p:txBody>
      </p:sp>
    </p:spTree>
    <p:extLst>
      <p:ext uri="{BB962C8B-B14F-4D97-AF65-F5344CB8AC3E}">
        <p14:creationId xmlns:p14="http://schemas.microsoft.com/office/powerpoint/2010/main" xmlns="" val="1774967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386BB0B0-5E30-4E86-9568-EEBC6A2D4ECB}" type="datetimeFigureOut">
              <a:rPr lang="uk-UA" smtClean="0"/>
              <a:pPr/>
              <a:t>19.03.2020</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E0F3583C-C100-4066-B6A1-2F9AD594B134}" type="slidenum">
              <a:rPr lang="uk-UA" smtClean="0"/>
              <a:pPr/>
              <a:t>‹#›</a:t>
            </a:fld>
            <a:endParaRPr lang="uk-UA"/>
          </a:p>
        </p:txBody>
      </p:sp>
    </p:spTree>
    <p:extLst>
      <p:ext uri="{BB962C8B-B14F-4D97-AF65-F5344CB8AC3E}">
        <p14:creationId xmlns:p14="http://schemas.microsoft.com/office/powerpoint/2010/main" xmlns="" val="1570455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86BB0B0-5E30-4E86-9568-EEBC6A2D4ECB}" type="datetimeFigureOut">
              <a:rPr lang="uk-UA" smtClean="0"/>
              <a:pPr/>
              <a:t>19.03.2020</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E0F3583C-C100-4066-B6A1-2F9AD594B134}" type="slidenum">
              <a:rPr lang="uk-UA" smtClean="0"/>
              <a:pPr/>
              <a:t>‹#›</a:t>
            </a:fld>
            <a:endParaRPr lang="uk-UA"/>
          </a:p>
        </p:txBody>
      </p:sp>
    </p:spTree>
    <p:extLst>
      <p:ext uri="{BB962C8B-B14F-4D97-AF65-F5344CB8AC3E}">
        <p14:creationId xmlns:p14="http://schemas.microsoft.com/office/powerpoint/2010/main" xmlns="" val="3644388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86BB0B0-5E30-4E86-9568-EEBC6A2D4ECB}" type="datetimeFigureOut">
              <a:rPr lang="uk-UA" smtClean="0"/>
              <a:pPr/>
              <a:t>19.03.2020</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0F3583C-C100-4066-B6A1-2F9AD594B134}" type="slidenum">
              <a:rPr lang="uk-UA" smtClean="0"/>
              <a:pPr/>
              <a:t>‹#›</a:t>
            </a:fld>
            <a:endParaRPr lang="uk-UA"/>
          </a:p>
        </p:txBody>
      </p:sp>
    </p:spTree>
    <p:extLst>
      <p:ext uri="{BB962C8B-B14F-4D97-AF65-F5344CB8AC3E}">
        <p14:creationId xmlns:p14="http://schemas.microsoft.com/office/powerpoint/2010/main" xmlns="" val="1112636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86BB0B0-5E30-4E86-9568-EEBC6A2D4ECB}" type="datetimeFigureOut">
              <a:rPr lang="uk-UA" smtClean="0"/>
              <a:pPr/>
              <a:t>19.03.2020</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0F3583C-C100-4066-B6A1-2F9AD594B134}" type="slidenum">
              <a:rPr lang="uk-UA" smtClean="0"/>
              <a:pPr/>
              <a:t>‹#›</a:t>
            </a:fld>
            <a:endParaRPr lang="uk-UA"/>
          </a:p>
        </p:txBody>
      </p:sp>
    </p:spTree>
    <p:extLst>
      <p:ext uri="{BB962C8B-B14F-4D97-AF65-F5344CB8AC3E}">
        <p14:creationId xmlns:p14="http://schemas.microsoft.com/office/powerpoint/2010/main" xmlns="" val="914237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6BB0B0-5E30-4E86-9568-EEBC6A2D4ECB}" type="datetimeFigureOut">
              <a:rPr lang="uk-UA" smtClean="0"/>
              <a:pPr/>
              <a:t>19.03.2020</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F3583C-C100-4066-B6A1-2F9AD594B134}" type="slidenum">
              <a:rPr lang="uk-UA" smtClean="0"/>
              <a:pPr/>
              <a:t>‹#›</a:t>
            </a:fld>
            <a:endParaRPr lang="uk-UA"/>
          </a:p>
        </p:txBody>
      </p:sp>
    </p:spTree>
    <p:extLst>
      <p:ext uri="{BB962C8B-B14F-4D97-AF65-F5344CB8AC3E}">
        <p14:creationId xmlns:p14="http://schemas.microsoft.com/office/powerpoint/2010/main" xmlns="" val="2394041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 Id="rId5" Type="http://schemas.openxmlformats.org/officeDocument/2006/relationships/image" Target="../media/image9.emf"/><Relationship Id="rId4" Type="http://schemas.openxmlformats.org/officeDocument/2006/relationships/image" Target="../media/image8.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44824"/>
            <a:ext cx="8229600" cy="1863080"/>
          </a:xfrm>
        </p:spPr>
        <p:txBody>
          <a:bodyPr>
            <a:normAutofit/>
          </a:bodyPr>
          <a:lstStyle/>
          <a:p>
            <a:r>
              <a:rPr lang="en-US" dirty="0" smtClean="0"/>
              <a:t>Center-periphery relations and connections: regional dimension</a:t>
            </a:r>
            <a:endParaRPr lang="uk-UA" dirty="0"/>
          </a:p>
        </p:txBody>
      </p:sp>
    </p:spTree>
    <p:extLst>
      <p:ext uri="{BB962C8B-B14F-4D97-AF65-F5344CB8AC3E}">
        <p14:creationId xmlns:p14="http://schemas.microsoft.com/office/powerpoint/2010/main" xmlns="" val="29440671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Міграції"/>
          <p:cNvPicPr>
            <a:picLocks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39552" y="-14242"/>
            <a:ext cx="8352928" cy="60355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Объект 3"/>
          <p:cNvSpPr>
            <a:spLocks noGrp="1"/>
          </p:cNvSpPr>
          <p:nvPr>
            <p:ph idx="1"/>
          </p:nvPr>
        </p:nvSpPr>
        <p:spPr>
          <a:xfrm>
            <a:off x="683568" y="6021288"/>
            <a:ext cx="8229600" cy="608931"/>
          </a:xfrm>
        </p:spPr>
        <p:txBody>
          <a:bodyPr/>
          <a:lstStyle/>
          <a:p>
            <a:r>
              <a:rPr lang="en-US" dirty="0"/>
              <a:t>migration </a:t>
            </a:r>
            <a:r>
              <a:rPr lang="en-US" dirty="0" smtClean="0"/>
              <a:t>balance </a:t>
            </a:r>
            <a:r>
              <a:rPr lang="en-US" dirty="0"/>
              <a:t>(per 1000 people)</a:t>
            </a:r>
            <a:endParaRPr lang="uk-UA" dirty="0"/>
          </a:p>
        </p:txBody>
      </p:sp>
    </p:spTree>
    <p:extLst>
      <p:ext uri="{BB962C8B-B14F-4D97-AF65-F5344CB8AC3E}">
        <p14:creationId xmlns:p14="http://schemas.microsoft.com/office/powerpoint/2010/main" xmlns="" val="2905066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6093296"/>
            <a:ext cx="8229600" cy="648072"/>
          </a:xfrm>
        </p:spPr>
        <p:txBody>
          <a:bodyPr>
            <a:normAutofit/>
          </a:bodyPr>
          <a:lstStyle/>
          <a:p>
            <a:r>
              <a:rPr lang="en-US" sz="2800" b="1" dirty="0"/>
              <a:t>rate of the average employees' salaries</a:t>
            </a:r>
            <a:endParaRPr lang="uk-UA" sz="2800" b="1" dirty="0"/>
          </a:p>
        </p:txBody>
      </p:sp>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827584" y="31545"/>
            <a:ext cx="6993550" cy="60948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630741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51520" y="116632"/>
            <a:ext cx="8568952" cy="6480720"/>
          </a:xfrm>
        </p:spPr>
        <p:txBody>
          <a:bodyPr>
            <a:normAutofit fontScale="85000" lnSpcReduction="10000"/>
          </a:bodyPr>
          <a:lstStyle/>
          <a:p>
            <a:pPr algn="just"/>
            <a:r>
              <a:rPr lang="en-US" b="1" dirty="0">
                <a:solidFill>
                  <a:schemeClr val="tx1"/>
                </a:solidFill>
              </a:rPr>
              <a:t>4. </a:t>
            </a:r>
            <a:r>
              <a:rPr lang="en-US" b="1" i="1" dirty="0">
                <a:solidFill>
                  <a:schemeClr val="tx1"/>
                </a:solidFill>
              </a:rPr>
              <a:t>Reasoning of the compound analysis methods of nominal geospatial properties and geospatial topological characteristics</a:t>
            </a:r>
            <a:r>
              <a:rPr lang="en-US" b="1" dirty="0">
                <a:solidFill>
                  <a:schemeClr val="tx1"/>
                </a:solidFill>
              </a:rPr>
              <a:t>. </a:t>
            </a:r>
            <a:r>
              <a:rPr lang="en-US" dirty="0">
                <a:solidFill>
                  <a:schemeClr val="tx1"/>
                </a:solidFill>
              </a:rPr>
              <a:t>Taking into consideration the such topological geospatial property as coherence and results of the previous research stages while reasoning of such methods, we determine the following basic statements: a) topological distance (the neighborhood rank) appears as a space unit; b) the complex of OTU of the same topological distance forms topological “stripes”: Center – prime stripe, the 1</a:t>
            </a:r>
            <a:r>
              <a:rPr lang="en-US" baseline="30000" dirty="0">
                <a:solidFill>
                  <a:schemeClr val="tx1"/>
                </a:solidFill>
              </a:rPr>
              <a:t>st</a:t>
            </a:r>
            <a:r>
              <a:rPr lang="en-US" dirty="0">
                <a:solidFill>
                  <a:schemeClr val="tx1"/>
                </a:solidFill>
              </a:rPr>
              <a:t> rank </a:t>
            </a:r>
            <a:r>
              <a:rPr lang="en-US" dirty="0" err="1">
                <a:solidFill>
                  <a:schemeClr val="tx1"/>
                </a:solidFill>
              </a:rPr>
              <a:t>neighbours</a:t>
            </a:r>
            <a:r>
              <a:rPr lang="en-US" dirty="0">
                <a:solidFill>
                  <a:schemeClr val="tx1"/>
                </a:solidFill>
              </a:rPr>
              <a:t> – the 1st stripe and topological “stripes”; c) the topological stripe gets the value of integral social development rank as an arithmetical mean of OTU analogous comprising values. Thus, the offered approach allows to combine benefits of topological and metric geospatial measurement. The results of the topological analysis are presented in tables 1 and 2.</a:t>
            </a:r>
            <a:endParaRPr lang="uk-UA" dirty="0">
              <a:solidFill>
                <a:schemeClr val="tx1"/>
              </a:solidFill>
            </a:endParaRPr>
          </a:p>
          <a:p>
            <a:endParaRPr lang="uk-UA" dirty="0"/>
          </a:p>
        </p:txBody>
      </p:sp>
    </p:spTree>
    <p:extLst>
      <p:ext uri="{BB962C8B-B14F-4D97-AF65-F5344CB8AC3E}">
        <p14:creationId xmlns:p14="http://schemas.microsoft.com/office/powerpoint/2010/main" xmlns="" val="39459965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xmlns="" val="3307107581"/>
              </p:ext>
            </p:extLst>
          </p:nvPr>
        </p:nvGraphicFramePr>
        <p:xfrm>
          <a:off x="0" y="1340764"/>
          <a:ext cx="9144000" cy="5517236"/>
        </p:xfrm>
        <a:graphic>
          <a:graphicData uri="http://schemas.openxmlformats.org/drawingml/2006/table">
            <a:tbl>
              <a:tblPr firstRow="1" firstCol="1" lastRow="1" lastCol="1" bandRow="1" bandCol="1">
                <a:tableStyleId>{5C22544A-7EE6-4342-B048-85BDC9FD1C3A}</a:tableStyleId>
              </a:tblPr>
              <a:tblGrid>
                <a:gridCol w="1619673"/>
                <a:gridCol w="1008112"/>
                <a:gridCol w="1018186"/>
                <a:gridCol w="1012770"/>
                <a:gridCol w="1012770"/>
                <a:gridCol w="1012770"/>
                <a:gridCol w="843975"/>
                <a:gridCol w="843975"/>
                <a:gridCol w="771769"/>
              </a:tblGrid>
              <a:tr h="1246138">
                <a:tc rowSpan="2">
                  <a:txBody>
                    <a:bodyPr/>
                    <a:lstStyle/>
                    <a:p>
                      <a:pPr algn="ctr">
                        <a:spcAft>
                          <a:spcPts val="0"/>
                        </a:spcAft>
                        <a:tabLst>
                          <a:tab pos="1574800" algn="l"/>
                        </a:tabLst>
                      </a:pPr>
                      <a:r>
                        <a:rPr lang="en-US" sz="1600" dirty="0">
                          <a:solidFill>
                            <a:schemeClr val="tx1"/>
                          </a:solidFill>
                          <a:effectLst/>
                        </a:rPr>
                        <a:t>Region</a:t>
                      </a:r>
                      <a:endParaRPr lang="uk-UA" sz="16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a:spcAft>
                          <a:spcPts val="0"/>
                        </a:spcAft>
                        <a:tabLst>
                          <a:tab pos="1574800" algn="l"/>
                        </a:tabLst>
                      </a:pPr>
                      <a:r>
                        <a:rPr lang="en-US" sz="1600" dirty="0">
                          <a:solidFill>
                            <a:schemeClr val="tx1"/>
                          </a:solidFill>
                          <a:effectLst/>
                        </a:rPr>
                        <a:t>Center</a:t>
                      </a:r>
                      <a:endParaRPr lang="uk-UA" sz="1600" dirty="0">
                        <a:solidFill>
                          <a:schemeClr val="tx1"/>
                        </a:solidFill>
                        <a:effectLst/>
                      </a:endParaRPr>
                    </a:p>
                    <a:p>
                      <a:pPr algn="ctr">
                        <a:spcAft>
                          <a:spcPts val="0"/>
                        </a:spcAft>
                        <a:tabLst>
                          <a:tab pos="1574800" algn="l"/>
                        </a:tabLst>
                      </a:pPr>
                      <a:r>
                        <a:rPr lang="en-US" sz="1600" dirty="0">
                          <a:solidFill>
                            <a:schemeClr val="tx1"/>
                          </a:solidFill>
                          <a:effectLst/>
                        </a:rPr>
                        <a:t>development</a:t>
                      </a:r>
                      <a:endParaRPr lang="uk-UA" sz="1600" dirty="0">
                        <a:solidFill>
                          <a:schemeClr val="tx1"/>
                        </a:solidFill>
                        <a:effectLst/>
                      </a:endParaRPr>
                    </a:p>
                    <a:p>
                      <a:pPr algn="ctr">
                        <a:spcAft>
                          <a:spcPts val="0"/>
                        </a:spcAft>
                        <a:tabLst>
                          <a:tab pos="1574800" algn="l"/>
                        </a:tabLst>
                      </a:pPr>
                      <a:r>
                        <a:rPr lang="en-US" sz="1600" dirty="0">
                          <a:solidFill>
                            <a:schemeClr val="tx1"/>
                          </a:solidFill>
                          <a:effectLst/>
                        </a:rPr>
                        <a:t>rank</a:t>
                      </a:r>
                      <a:endParaRPr lang="uk-UA" sz="16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7">
                  <a:txBody>
                    <a:bodyPr/>
                    <a:lstStyle/>
                    <a:p>
                      <a:pPr algn="ctr">
                        <a:spcAft>
                          <a:spcPts val="0"/>
                        </a:spcAft>
                        <a:tabLst>
                          <a:tab pos="1574800" algn="l"/>
                        </a:tabLst>
                      </a:pPr>
                      <a:r>
                        <a:rPr lang="en-US" sz="1600" dirty="0">
                          <a:solidFill>
                            <a:schemeClr val="tx1"/>
                          </a:solidFill>
                          <a:effectLst/>
                        </a:rPr>
                        <a:t>Generalized social development rank indices of the administrative units at different topological distances from region centers</a:t>
                      </a:r>
                      <a:endParaRPr lang="uk-UA" sz="1600" dirty="0">
                        <a:solidFill>
                          <a:schemeClr val="tx1"/>
                        </a:solidFill>
                        <a:effectLst/>
                      </a:endParaRPr>
                    </a:p>
                    <a:p>
                      <a:pPr algn="ctr">
                        <a:spcAft>
                          <a:spcPts val="0"/>
                        </a:spcAft>
                        <a:tabLst>
                          <a:tab pos="1574800" algn="l"/>
                        </a:tabLst>
                      </a:pPr>
                      <a:r>
                        <a:rPr lang="en-US" sz="1600" dirty="0">
                          <a:solidFill>
                            <a:schemeClr val="tx1"/>
                          </a:solidFill>
                          <a:effectLst/>
                        </a:rPr>
                        <a:t> </a:t>
                      </a:r>
                      <a:endParaRPr lang="uk-UA" sz="1600" dirty="0">
                        <a:solidFill>
                          <a:schemeClr val="tx1"/>
                        </a:solidFill>
                        <a:effectLst/>
                      </a:endParaRPr>
                    </a:p>
                    <a:p>
                      <a:pPr algn="ctr">
                        <a:spcAft>
                          <a:spcPts val="0"/>
                        </a:spcAft>
                        <a:tabLst>
                          <a:tab pos="1574800" algn="l"/>
                        </a:tabLst>
                      </a:pPr>
                      <a:r>
                        <a:rPr lang="en-US" sz="1600" dirty="0">
                          <a:solidFill>
                            <a:schemeClr val="tx1"/>
                          </a:solidFill>
                          <a:effectLst/>
                        </a:rPr>
                        <a:t> </a:t>
                      </a:r>
                      <a:endParaRPr lang="uk-UA" sz="16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r>
              <a:tr h="657005">
                <a:tc vMerge="1">
                  <a:txBody>
                    <a:bodyPr/>
                    <a:lstStyle/>
                    <a:p>
                      <a:endParaRPr lang="uk-UA"/>
                    </a:p>
                  </a:txBody>
                  <a:tcPr/>
                </a:tc>
                <a:tc vMerge="1">
                  <a:txBody>
                    <a:bodyPr/>
                    <a:lstStyle/>
                    <a:p>
                      <a:endParaRPr lang="uk-UA"/>
                    </a:p>
                  </a:txBody>
                  <a:tcPr/>
                </a:tc>
                <a:tc>
                  <a:txBody>
                    <a:bodyPr/>
                    <a:lstStyle/>
                    <a:p>
                      <a:pPr algn="ctr">
                        <a:spcAft>
                          <a:spcPts val="0"/>
                        </a:spcAft>
                        <a:tabLst>
                          <a:tab pos="1574800" algn="l"/>
                        </a:tabLst>
                      </a:pPr>
                      <a:r>
                        <a:rPr lang="en-US" sz="1400" dirty="0">
                          <a:solidFill>
                            <a:schemeClr val="tx1"/>
                          </a:solidFill>
                          <a:effectLst/>
                        </a:rPr>
                        <a:t>Distance</a:t>
                      </a:r>
                      <a:endParaRPr lang="uk-UA" sz="1400" dirty="0">
                        <a:solidFill>
                          <a:schemeClr val="tx1"/>
                        </a:solidFill>
                        <a:effectLst/>
                      </a:endParaRPr>
                    </a:p>
                    <a:p>
                      <a:pPr algn="ctr">
                        <a:spcAft>
                          <a:spcPts val="0"/>
                        </a:spcAft>
                        <a:tabLst>
                          <a:tab pos="1574800" algn="l"/>
                        </a:tabLst>
                      </a:pPr>
                      <a:r>
                        <a:rPr lang="en-US" sz="1400" dirty="0">
                          <a:solidFill>
                            <a:schemeClr val="tx1"/>
                          </a:solidFill>
                          <a:effectLst/>
                        </a:rPr>
                        <a:t>1</a:t>
                      </a:r>
                      <a:endParaRPr lang="uk-UA" sz="1400"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400" dirty="0">
                          <a:solidFill>
                            <a:schemeClr val="tx1"/>
                          </a:solidFill>
                          <a:effectLst/>
                        </a:rPr>
                        <a:t>Distance</a:t>
                      </a:r>
                      <a:endParaRPr lang="uk-UA" sz="1400" dirty="0">
                        <a:solidFill>
                          <a:schemeClr val="tx1"/>
                        </a:solidFill>
                        <a:effectLst/>
                      </a:endParaRPr>
                    </a:p>
                    <a:p>
                      <a:pPr algn="ctr">
                        <a:spcAft>
                          <a:spcPts val="0"/>
                        </a:spcAft>
                        <a:tabLst>
                          <a:tab pos="1574800" algn="l"/>
                        </a:tabLst>
                      </a:pPr>
                      <a:r>
                        <a:rPr lang="en-US" sz="1400" dirty="0">
                          <a:solidFill>
                            <a:schemeClr val="tx1"/>
                          </a:solidFill>
                          <a:effectLst/>
                        </a:rPr>
                        <a:t>2</a:t>
                      </a:r>
                      <a:endParaRPr lang="uk-UA" sz="1400"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400" dirty="0">
                          <a:solidFill>
                            <a:schemeClr val="tx1"/>
                          </a:solidFill>
                          <a:effectLst/>
                        </a:rPr>
                        <a:t>Distance</a:t>
                      </a:r>
                      <a:endParaRPr lang="uk-UA" sz="1400" dirty="0">
                        <a:solidFill>
                          <a:schemeClr val="tx1"/>
                        </a:solidFill>
                        <a:effectLst/>
                      </a:endParaRPr>
                    </a:p>
                    <a:p>
                      <a:pPr algn="ctr">
                        <a:spcAft>
                          <a:spcPts val="0"/>
                        </a:spcAft>
                        <a:tabLst>
                          <a:tab pos="1574800" algn="l"/>
                        </a:tabLst>
                      </a:pPr>
                      <a:r>
                        <a:rPr lang="en-US" sz="1400" dirty="0">
                          <a:solidFill>
                            <a:schemeClr val="tx1"/>
                          </a:solidFill>
                          <a:effectLst/>
                        </a:rPr>
                        <a:t>3</a:t>
                      </a:r>
                      <a:endParaRPr lang="uk-UA" sz="1400"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400" dirty="0">
                          <a:solidFill>
                            <a:schemeClr val="tx1"/>
                          </a:solidFill>
                          <a:effectLst/>
                        </a:rPr>
                        <a:t>Distance</a:t>
                      </a:r>
                      <a:endParaRPr lang="uk-UA" sz="1400" dirty="0">
                        <a:solidFill>
                          <a:schemeClr val="tx1"/>
                        </a:solidFill>
                        <a:effectLst/>
                      </a:endParaRPr>
                    </a:p>
                    <a:p>
                      <a:pPr algn="ctr">
                        <a:spcAft>
                          <a:spcPts val="0"/>
                        </a:spcAft>
                        <a:tabLst>
                          <a:tab pos="1574800" algn="l"/>
                        </a:tabLst>
                      </a:pPr>
                      <a:r>
                        <a:rPr lang="en-US" sz="1400" dirty="0">
                          <a:solidFill>
                            <a:schemeClr val="tx1"/>
                          </a:solidFill>
                          <a:effectLst/>
                        </a:rPr>
                        <a:t>4</a:t>
                      </a:r>
                      <a:endParaRPr lang="uk-UA" sz="1400"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400" dirty="0">
                          <a:solidFill>
                            <a:schemeClr val="tx1"/>
                          </a:solidFill>
                          <a:effectLst/>
                        </a:rPr>
                        <a:t>Distance</a:t>
                      </a:r>
                      <a:endParaRPr lang="uk-UA" sz="1400" dirty="0">
                        <a:solidFill>
                          <a:schemeClr val="tx1"/>
                        </a:solidFill>
                        <a:effectLst/>
                      </a:endParaRPr>
                    </a:p>
                    <a:p>
                      <a:pPr algn="ctr">
                        <a:spcAft>
                          <a:spcPts val="0"/>
                        </a:spcAft>
                        <a:tabLst>
                          <a:tab pos="1574800" algn="l"/>
                        </a:tabLst>
                      </a:pPr>
                      <a:r>
                        <a:rPr lang="en-US" sz="1400" dirty="0">
                          <a:solidFill>
                            <a:schemeClr val="tx1"/>
                          </a:solidFill>
                          <a:effectLst/>
                        </a:rPr>
                        <a:t>5</a:t>
                      </a:r>
                      <a:endParaRPr lang="uk-UA" sz="1400"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400" dirty="0">
                          <a:solidFill>
                            <a:schemeClr val="tx1"/>
                          </a:solidFill>
                          <a:effectLst/>
                        </a:rPr>
                        <a:t>Distance</a:t>
                      </a:r>
                      <a:endParaRPr lang="uk-UA" sz="1400" dirty="0">
                        <a:solidFill>
                          <a:schemeClr val="tx1"/>
                        </a:solidFill>
                        <a:effectLst/>
                      </a:endParaRPr>
                    </a:p>
                    <a:p>
                      <a:pPr algn="ctr">
                        <a:spcAft>
                          <a:spcPts val="0"/>
                        </a:spcAft>
                        <a:tabLst>
                          <a:tab pos="1574800" algn="l"/>
                        </a:tabLst>
                      </a:pPr>
                      <a:r>
                        <a:rPr lang="en-US" sz="1400" dirty="0">
                          <a:solidFill>
                            <a:schemeClr val="tx1"/>
                          </a:solidFill>
                          <a:effectLst/>
                        </a:rPr>
                        <a:t>6</a:t>
                      </a:r>
                      <a:endParaRPr lang="uk-UA" sz="1400"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400" b="0" dirty="0">
                          <a:solidFill>
                            <a:schemeClr val="tx1"/>
                          </a:solidFill>
                          <a:effectLst/>
                        </a:rPr>
                        <a:t>Distance</a:t>
                      </a:r>
                      <a:endParaRPr lang="uk-UA" sz="1400" b="0" dirty="0">
                        <a:solidFill>
                          <a:schemeClr val="tx1"/>
                        </a:solidFill>
                        <a:effectLst/>
                      </a:endParaRPr>
                    </a:p>
                    <a:p>
                      <a:pPr algn="ctr">
                        <a:spcAft>
                          <a:spcPts val="0"/>
                        </a:spcAft>
                        <a:tabLst>
                          <a:tab pos="1574800" algn="l"/>
                        </a:tabLst>
                      </a:pPr>
                      <a:r>
                        <a:rPr lang="en-US" sz="1400" b="0" dirty="0">
                          <a:solidFill>
                            <a:schemeClr val="tx1"/>
                          </a:solidFill>
                          <a:effectLst/>
                        </a:rPr>
                        <a:t>7</a:t>
                      </a:r>
                      <a:endParaRPr lang="uk-UA" sz="1400" b="0"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16299">
                <a:tc>
                  <a:txBody>
                    <a:bodyPr/>
                    <a:lstStyle/>
                    <a:p>
                      <a:pPr algn="ctr">
                        <a:spcAft>
                          <a:spcPts val="0"/>
                        </a:spcAft>
                        <a:tabLst>
                          <a:tab pos="1574800" algn="l"/>
                        </a:tabLst>
                      </a:pPr>
                      <a:r>
                        <a:rPr lang="en-US" sz="1600" dirty="0" err="1">
                          <a:solidFill>
                            <a:schemeClr val="tx1"/>
                          </a:solidFill>
                          <a:effectLst/>
                        </a:rPr>
                        <a:t>Vinnytsia</a:t>
                      </a:r>
                      <a:endParaRPr lang="uk-UA" sz="1600"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5</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38</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104</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111</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102</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92</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 </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 </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16299">
                <a:tc>
                  <a:txBody>
                    <a:bodyPr/>
                    <a:lstStyle/>
                    <a:p>
                      <a:pPr algn="ctr">
                        <a:spcAft>
                          <a:spcPts val="0"/>
                        </a:spcAft>
                        <a:tabLst>
                          <a:tab pos="1574800" algn="l"/>
                        </a:tabLst>
                      </a:pPr>
                      <a:r>
                        <a:rPr lang="en-US" sz="1600" dirty="0" err="1">
                          <a:solidFill>
                            <a:schemeClr val="tx1"/>
                          </a:solidFill>
                          <a:effectLst/>
                        </a:rPr>
                        <a:t>Dnipropetrovsk</a:t>
                      </a:r>
                      <a:endParaRPr lang="uk-UA" sz="1600"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10</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11</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69</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95</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67</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134</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 </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 </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16299">
                <a:tc>
                  <a:txBody>
                    <a:bodyPr/>
                    <a:lstStyle/>
                    <a:p>
                      <a:pPr algn="ctr">
                        <a:spcAft>
                          <a:spcPts val="0"/>
                        </a:spcAft>
                        <a:tabLst>
                          <a:tab pos="1574800" algn="l"/>
                        </a:tabLst>
                      </a:pPr>
                      <a:r>
                        <a:rPr lang="en-US" sz="1600">
                          <a:solidFill>
                            <a:schemeClr val="tx1"/>
                          </a:solidFill>
                          <a:effectLst/>
                        </a:rPr>
                        <a:t>Zaporizhya</a:t>
                      </a:r>
                      <a:endParaRPr lang="uk-UA" sz="160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12</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58</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109</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142</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116</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90</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 </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 </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16299">
                <a:tc>
                  <a:txBody>
                    <a:bodyPr/>
                    <a:lstStyle/>
                    <a:p>
                      <a:pPr algn="ctr">
                        <a:spcAft>
                          <a:spcPts val="0"/>
                        </a:spcAft>
                        <a:tabLst>
                          <a:tab pos="1574800" algn="l"/>
                        </a:tabLst>
                      </a:pPr>
                      <a:r>
                        <a:rPr lang="en-US" sz="1600">
                          <a:solidFill>
                            <a:schemeClr val="tx1"/>
                          </a:solidFill>
                          <a:effectLst/>
                        </a:rPr>
                        <a:t>Kirovograd </a:t>
                      </a:r>
                      <a:endParaRPr lang="uk-UA" sz="160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20</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21</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137</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112</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114</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124</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 </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 </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16299">
                <a:tc>
                  <a:txBody>
                    <a:bodyPr/>
                    <a:lstStyle/>
                    <a:p>
                      <a:pPr algn="ctr">
                        <a:spcAft>
                          <a:spcPts val="0"/>
                        </a:spcAft>
                        <a:tabLst>
                          <a:tab pos="1574800" algn="l"/>
                        </a:tabLst>
                      </a:pPr>
                      <a:r>
                        <a:rPr lang="en-US" sz="1600">
                          <a:solidFill>
                            <a:schemeClr val="tx1"/>
                          </a:solidFill>
                          <a:effectLst/>
                        </a:rPr>
                        <a:t>Mykolayiv</a:t>
                      </a:r>
                      <a:endParaRPr lang="uk-UA" sz="160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3</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65</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122</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112</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104</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188</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 </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 </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16299">
                <a:tc>
                  <a:txBody>
                    <a:bodyPr/>
                    <a:lstStyle/>
                    <a:p>
                      <a:pPr algn="ctr">
                        <a:spcAft>
                          <a:spcPts val="0"/>
                        </a:spcAft>
                        <a:tabLst>
                          <a:tab pos="1574800" algn="l"/>
                        </a:tabLst>
                      </a:pPr>
                      <a:r>
                        <a:rPr lang="en-US" sz="1600">
                          <a:solidFill>
                            <a:schemeClr val="tx1"/>
                          </a:solidFill>
                          <a:effectLst/>
                        </a:rPr>
                        <a:t>Odessa</a:t>
                      </a:r>
                      <a:endParaRPr lang="uk-UA" sz="160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1</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14</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66</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101</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152</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158</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82</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158</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16299">
                <a:tc>
                  <a:txBody>
                    <a:bodyPr/>
                    <a:lstStyle/>
                    <a:p>
                      <a:pPr algn="ctr">
                        <a:spcAft>
                          <a:spcPts val="0"/>
                        </a:spcAft>
                        <a:tabLst>
                          <a:tab pos="1574800" algn="l"/>
                        </a:tabLst>
                      </a:pPr>
                      <a:r>
                        <a:rPr lang="en-US" sz="1600" dirty="0">
                          <a:solidFill>
                            <a:schemeClr val="tx1"/>
                          </a:solidFill>
                          <a:effectLst/>
                        </a:rPr>
                        <a:t>Kherson</a:t>
                      </a:r>
                      <a:endParaRPr lang="uk-UA" sz="1600"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17</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40</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72</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136</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a:solidFill>
                            <a:schemeClr val="tx1"/>
                          </a:solidFill>
                          <a:effectLst/>
                        </a:rPr>
                        <a:t>134</a:t>
                      </a:r>
                      <a:endParaRPr lang="uk-UA" sz="1600" b="1">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 </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 </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1574800" algn="l"/>
                        </a:tabLst>
                      </a:pPr>
                      <a:r>
                        <a:rPr lang="en-US" sz="1600" b="1" dirty="0">
                          <a:solidFill>
                            <a:schemeClr val="tx1"/>
                          </a:solidFill>
                          <a:effectLst/>
                        </a:rPr>
                        <a:t> </a:t>
                      </a:r>
                      <a:endParaRPr lang="uk-UA" sz="1600" b="1"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5" name="Rectangle 1"/>
          <p:cNvSpPr>
            <a:spLocks noGrp="1" noChangeArrowheads="1"/>
          </p:cNvSpPr>
          <p:nvPr>
            <p:ph type="subTitle" idx="1"/>
          </p:nvPr>
        </p:nvSpPr>
        <p:spPr bwMode="auto">
          <a:xfrm>
            <a:off x="971600" y="260112"/>
            <a:ext cx="7704856" cy="12003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tab pos="1574800" algn="l"/>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Table 1</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tab pos="1574800" algn="l"/>
              </a:tabLst>
            </a:pPr>
            <a:r>
              <a:rPr kumimoji="0" lang="en-US" sz="1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Social development rank indices of the administrative units </a:t>
            </a:r>
            <a:endParaRPr kumimoji="0" lang="uk-UA" sz="1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tab pos="1574800" algn="l"/>
              </a:tabLst>
            </a:pPr>
            <a:r>
              <a:rPr kumimoji="0" lang="en-US" sz="1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different topological distances from region centers</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574800" algn="l"/>
              </a:tabLst>
            </a:pP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1552806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8" name="Picture 6"/>
          <p:cNvPicPr>
            <a:picLocks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431244" y="2132856"/>
            <a:ext cx="4245212" cy="2882267"/>
          </a:xfrm>
          <a:prstGeom prst="rect">
            <a:avLst/>
          </a:prstGeom>
          <a:noFill/>
          <a:extLst>
            <a:ext uri="{909E8E84-426E-40DD-AFC4-6F175D3DCCD1}">
              <a14:hiddenFill xmlns:a14="http://schemas.microsoft.com/office/drawing/2010/main" xmlns="">
                <a:solidFill>
                  <a:srgbClr val="FFFFFF"/>
                </a:solidFill>
              </a14:hiddenFill>
            </a:ext>
          </a:extLst>
        </p:spPr>
      </p:pic>
      <p:pic>
        <p:nvPicPr>
          <p:cNvPr id="3075"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20158" y="3717034"/>
            <a:ext cx="4104456" cy="2542436"/>
          </a:xfrm>
          <a:prstGeom prst="rect">
            <a:avLst/>
          </a:prstGeom>
          <a:noFill/>
          <a:extLst>
            <a:ext uri="{909E8E84-426E-40DD-AFC4-6F175D3DCCD1}">
              <a14:hiddenFill xmlns:a14="http://schemas.microsoft.com/office/drawing/2010/main" xmlns="">
                <a:solidFill>
                  <a:srgbClr val="FFFFFF"/>
                </a:solidFill>
              </a14:hiddenFill>
            </a:ext>
          </a:extLst>
        </p:spPr>
      </p:pic>
      <p:pic>
        <p:nvPicPr>
          <p:cNvPr id="3073" name="Picture 1"/>
          <p:cNvPicPr>
            <a:picLocks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20158" y="1345673"/>
            <a:ext cx="4104456" cy="2232248"/>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8"/>
          <p:cNvSpPr>
            <a:spLocks noChangeArrowheads="1"/>
          </p:cNvSpPr>
          <p:nvPr/>
        </p:nvSpPr>
        <p:spPr bwMode="auto">
          <a:xfrm>
            <a:off x="251520" y="332656"/>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9"/>
          <p:cNvSpPr>
            <a:spLocks noChangeArrowheads="1"/>
          </p:cNvSpPr>
          <p:nvPr/>
        </p:nvSpPr>
        <p:spPr bwMode="auto">
          <a:xfrm>
            <a:off x="539552" y="289002"/>
            <a:ext cx="7776864" cy="9541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kumimoji="0" lang="uk-UA"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lang="en-US" sz="2800" i="1" dirty="0"/>
              <a:t>gradient</a:t>
            </a:r>
            <a:r>
              <a:rPr lang="en-US" sz="2800" dirty="0"/>
              <a:t> </a:t>
            </a:r>
            <a:endParaRPr lang="en-US" sz="2800" dirty="0" smtClean="0"/>
          </a:p>
          <a:p>
            <a:pPr lvl="0" algn="ctr" fontAlgn="base">
              <a:spcBef>
                <a:spcPct val="0"/>
              </a:spcBef>
              <a:spcAft>
                <a:spcPct val="0"/>
              </a:spcAft>
            </a:pPr>
            <a:r>
              <a:rPr lang="en-US" sz="2800" dirty="0" smtClean="0"/>
              <a:t>(</a:t>
            </a:r>
            <a:r>
              <a:rPr lang="en-US" sz="2800" dirty="0"/>
              <a:t>changes of a peripheral index per distance unit)</a:t>
            </a:r>
            <a:endParaRPr kumimoji="0" lang="uk-UA" sz="280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2495535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114"/>
          </a:xfrm>
        </p:spPr>
        <p:txBody>
          <a:bodyPr>
            <a:normAutofit/>
          </a:bodyPr>
          <a:lstStyle/>
          <a:p>
            <a:pPr lvl="0" algn="r" fontAlgn="base">
              <a:spcAft>
                <a:spcPct val="0"/>
              </a:spcAft>
              <a:tabLst>
                <a:tab pos="1574800" algn="l"/>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Table 2</a:t>
            </a:r>
            <a:r>
              <a:rPr kumimoji="0" lang="uk-UA" sz="1600" b="0" i="0" u="none" strike="noStrike" cap="none" normalizeH="0" baseline="0" dirty="0" smtClean="0">
                <a:ln>
                  <a:noFill/>
                </a:ln>
                <a:solidFill>
                  <a:schemeClr val="tx1"/>
                </a:solidFill>
                <a:effectLst/>
                <a:latin typeface="Arial" pitchFamily="34" charset="0"/>
                <a:cs typeface="Arial" pitchFamily="34" charset="0"/>
              </a:rPr>
              <a:t/>
            </a:r>
            <a:br>
              <a:rPr kumimoji="0" lang="uk-UA" sz="1600" b="0" i="0" u="none" strike="noStrike" cap="none" normalizeH="0" baseline="0" dirty="0" smtClean="0">
                <a:ln>
                  <a:noFill/>
                </a:ln>
                <a:solidFill>
                  <a:schemeClr val="tx1"/>
                </a:solidFill>
                <a:effectLst/>
                <a:latin typeface="Arial" pitchFamily="34" charset="0"/>
                <a:cs typeface="Arial" pitchFamily="34" charset="0"/>
              </a:rPr>
            </a:br>
            <a:r>
              <a:rPr kumimoji="0" lang="en-US"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Change of social development ranks through peripheral region stripes</a:t>
            </a:r>
            <a:r>
              <a:rPr kumimoji="0" lang="en-US" sz="1600" b="0" i="0" u="none" strike="noStrike" cap="none" normalizeH="0" baseline="0" dirty="0" smtClean="0">
                <a:ln>
                  <a:noFill/>
                </a:ln>
                <a:solidFill>
                  <a:schemeClr val="tx1"/>
                </a:solidFill>
                <a:effectLst/>
                <a:latin typeface="Arial" pitchFamily="34" charset="0"/>
                <a:cs typeface="Arial" pitchFamily="34" charset="0"/>
              </a:rPr>
              <a:t/>
            </a:r>
            <a:br>
              <a:rPr kumimoji="0" lang="en-US" sz="1600" b="0" i="0" u="none" strike="noStrike" cap="none" normalizeH="0" baseline="0" dirty="0" smtClean="0">
                <a:ln>
                  <a:noFill/>
                </a:ln>
                <a:solidFill>
                  <a:schemeClr val="tx1"/>
                </a:solidFill>
                <a:effectLst/>
                <a:latin typeface="Arial" pitchFamily="34" charset="0"/>
                <a:cs typeface="Arial" pitchFamily="34" charset="0"/>
              </a:rPr>
            </a:br>
            <a:endParaRPr lang="uk-UA" sz="16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1456033157"/>
              </p:ext>
            </p:extLst>
          </p:nvPr>
        </p:nvGraphicFramePr>
        <p:xfrm>
          <a:off x="0" y="1124744"/>
          <a:ext cx="9144003" cy="6294901"/>
        </p:xfrm>
        <a:graphic>
          <a:graphicData uri="http://schemas.openxmlformats.org/drawingml/2006/table">
            <a:tbl>
              <a:tblPr firstRow="1" firstCol="1" lastRow="1" lastCol="1" bandRow="1" bandCol="1">
                <a:tableStyleId>{5C22544A-7EE6-4342-B048-85BDC9FD1C3A}</a:tableStyleId>
              </a:tblPr>
              <a:tblGrid>
                <a:gridCol w="1789227"/>
                <a:gridCol w="506385"/>
                <a:gridCol w="506385"/>
                <a:gridCol w="606724"/>
                <a:gridCol w="606724"/>
                <a:gridCol w="597347"/>
                <a:gridCol w="597347"/>
                <a:gridCol w="597347"/>
                <a:gridCol w="597347"/>
                <a:gridCol w="597347"/>
                <a:gridCol w="597347"/>
                <a:gridCol w="597347"/>
                <a:gridCol w="597347"/>
                <a:gridCol w="349782"/>
              </a:tblGrid>
              <a:tr h="418420">
                <a:tc rowSpan="2">
                  <a:txBody>
                    <a:bodyPr/>
                    <a:lstStyle/>
                    <a:p>
                      <a:pPr algn="ctr">
                        <a:spcAft>
                          <a:spcPts val="0"/>
                        </a:spcAft>
                      </a:pPr>
                      <a:r>
                        <a:rPr lang="en-US" sz="1400" dirty="0">
                          <a:solidFill>
                            <a:schemeClr val="tx1"/>
                          </a:solidFill>
                          <a:effectLst/>
                        </a:rPr>
                        <a:t>Directions</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12">
                  <a:txBody>
                    <a:bodyPr/>
                    <a:lstStyle/>
                    <a:p>
                      <a:pPr algn="ctr">
                        <a:spcAft>
                          <a:spcPts val="0"/>
                        </a:spcAft>
                      </a:pPr>
                      <a:r>
                        <a:rPr lang="en-US" sz="1400">
                          <a:solidFill>
                            <a:schemeClr val="tx1"/>
                          </a:solidFill>
                          <a:effectLst/>
                        </a:rPr>
                        <a:t>Social development rank at the topological distance</a:t>
                      </a:r>
                      <a:endParaRPr lang="uk-UA" sz="140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a:txBody>
                    <a:bodyPr/>
                    <a:lstStyle/>
                    <a:p>
                      <a:pPr>
                        <a:spcAft>
                          <a:spcPts val="0"/>
                        </a:spcAft>
                      </a:pPr>
                      <a:r>
                        <a:rPr lang="uk-UA" sz="1400">
                          <a:solidFill>
                            <a:schemeClr val="tx1"/>
                          </a:solidFill>
                          <a:effectLst/>
                        </a:rPr>
                        <a:t> </a:t>
                      </a:r>
                      <a:endParaRPr lang="uk-UA" sz="140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33708">
                <a:tc vMerge="1">
                  <a:txBody>
                    <a:bodyPr/>
                    <a:lstStyle/>
                    <a:p>
                      <a:endParaRPr lang="uk-UA"/>
                    </a:p>
                  </a:txBody>
                  <a:tcPr/>
                </a:tc>
                <a:tc>
                  <a:txBody>
                    <a:bodyPr/>
                    <a:lstStyle/>
                    <a:p>
                      <a:pPr marL="71755" marR="71755">
                        <a:spcAft>
                          <a:spcPts val="0"/>
                        </a:spcAft>
                      </a:pPr>
                      <a:r>
                        <a:rPr lang="en-US" sz="1400" dirty="0">
                          <a:solidFill>
                            <a:schemeClr val="tx1"/>
                          </a:solidFill>
                          <a:effectLst/>
                        </a:rPr>
                        <a:t>Center</a:t>
                      </a:r>
                      <a:endParaRPr lang="uk-UA" sz="1400" dirty="0">
                        <a:solidFill>
                          <a:schemeClr val="tx1"/>
                        </a:solidFill>
                        <a:effectLst/>
                        <a:latin typeface="Times New Roman"/>
                        <a:ea typeface="Times New Roman"/>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spcAft>
                          <a:spcPts val="0"/>
                        </a:spcAft>
                      </a:pPr>
                      <a:r>
                        <a:rPr lang="en-US" sz="1400" dirty="0">
                          <a:solidFill>
                            <a:schemeClr val="tx1"/>
                          </a:solidFill>
                          <a:effectLst/>
                        </a:rPr>
                        <a:t>1st</a:t>
                      </a:r>
                      <a:endParaRPr lang="uk-UA" sz="1400" dirty="0">
                        <a:solidFill>
                          <a:schemeClr val="tx1"/>
                        </a:solidFill>
                        <a:effectLst/>
                        <a:latin typeface="Times New Roman"/>
                        <a:ea typeface="Times New Roman"/>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spcAft>
                          <a:spcPts val="0"/>
                        </a:spcAft>
                      </a:pPr>
                      <a:r>
                        <a:rPr lang="en-US" sz="1400">
                          <a:solidFill>
                            <a:schemeClr val="tx1"/>
                          </a:solidFill>
                          <a:effectLst/>
                        </a:rPr>
                        <a:t>2nd</a:t>
                      </a:r>
                      <a:endParaRPr lang="uk-UA" sz="1400">
                        <a:solidFill>
                          <a:schemeClr val="tx1"/>
                        </a:solidFill>
                        <a:effectLst/>
                        <a:latin typeface="Times New Roman"/>
                        <a:ea typeface="Times New Roman"/>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spcAft>
                          <a:spcPts val="0"/>
                        </a:spcAft>
                      </a:pPr>
                      <a:r>
                        <a:rPr lang="en-US" sz="1400">
                          <a:solidFill>
                            <a:schemeClr val="tx1"/>
                          </a:solidFill>
                          <a:effectLst/>
                        </a:rPr>
                        <a:t>3rd</a:t>
                      </a:r>
                      <a:endParaRPr lang="uk-UA" sz="1400">
                        <a:solidFill>
                          <a:schemeClr val="tx1"/>
                        </a:solidFill>
                        <a:effectLst/>
                        <a:latin typeface="Times New Roman"/>
                        <a:ea typeface="Times New Roman"/>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spcAft>
                          <a:spcPts val="0"/>
                        </a:spcAft>
                      </a:pPr>
                      <a:r>
                        <a:rPr lang="en-US" sz="1400">
                          <a:solidFill>
                            <a:schemeClr val="tx1"/>
                          </a:solidFill>
                          <a:effectLst/>
                        </a:rPr>
                        <a:t>4th</a:t>
                      </a:r>
                      <a:endParaRPr lang="uk-UA" sz="1400">
                        <a:solidFill>
                          <a:schemeClr val="tx1"/>
                        </a:solidFill>
                        <a:effectLst/>
                        <a:latin typeface="Times New Roman"/>
                        <a:ea typeface="Times New Roman"/>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spcAft>
                          <a:spcPts val="0"/>
                        </a:spcAft>
                      </a:pPr>
                      <a:r>
                        <a:rPr lang="en-US" sz="1400">
                          <a:solidFill>
                            <a:schemeClr val="tx1"/>
                          </a:solidFill>
                          <a:effectLst/>
                        </a:rPr>
                        <a:t>5th</a:t>
                      </a:r>
                      <a:endParaRPr lang="uk-UA" sz="1400">
                        <a:solidFill>
                          <a:schemeClr val="tx1"/>
                        </a:solidFill>
                        <a:effectLst/>
                        <a:latin typeface="Times New Roman"/>
                        <a:ea typeface="Times New Roman"/>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spcAft>
                          <a:spcPts val="0"/>
                        </a:spcAft>
                      </a:pPr>
                      <a:r>
                        <a:rPr lang="en-US" sz="1400">
                          <a:solidFill>
                            <a:schemeClr val="tx1"/>
                          </a:solidFill>
                          <a:effectLst/>
                        </a:rPr>
                        <a:t>6th</a:t>
                      </a:r>
                      <a:endParaRPr lang="uk-UA" sz="1400">
                        <a:solidFill>
                          <a:schemeClr val="tx1"/>
                        </a:solidFill>
                        <a:effectLst/>
                        <a:latin typeface="Times New Roman"/>
                        <a:ea typeface="Times New Roman"/>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spcAft>
                          <a:spcPts val="0"/>
                        </a:spcAft>
                      </a:pPr>
                      <a:r>
                        <a:rPr lang="en-US" sz="1400">
                          <a:solidFill>
                            <a:schemeClr val="tx1"/>
                          </a:solidFill>
                          <a:effectLst/>
                        </a:rPr>
                        <a:t>7th</a:t>
                      </a:r>
                      <a:endParaRPr lang="uk-UA" sz="1400">
                        <a:solidFill>
                          <a:schemeClr val="tx1"/>
                        </a:solidFill>
                        <a:effectLst/>
                        <a:latin typeface="Times New Roman"/>
                        <a:ea typeface="Times New Roman"/>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spcAft>
                          <a:spcPts val="0"/>
                        </a:spcAft>
                      </a:pPr>
                      <a:r>
                        <a:rPr lang="en-US" sz="1400">
                          <a:solidFill>
                            <a:schemeClr val="tx1"/>
                          </a:solidFill>
                          <a:effectLst/>
                        </a:rPr>
                        <a:t>8th</a:t>
                      </a:r>
                      <a:endParaRPr lang="uk-UA" sz="1400">
                        <a:solidFill>
                          <a:schemeClr val="tx1"/>
                        </a:solidFill>
                        <a:effectLst/>
                        <a:latin typeface="Times New Roman"/>
                        <a:ea typeface="Times New Roman"/>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spcAft>
                          <a:spcPts val="0"/>
                        </a:spcAft>
                      </a:pPr>
                      <a:r>
                        <a:rPr lang="en-US" sz="1400">
                          <a:solidFill>
                            <a:schemeClr val="tx1"/>
                          </a:solidFill>
                          <a:effectLst/>
                        </a:rPr>
                        <a:t>9th</a:t>
                      </a:r>
                      <a:endParaRPr lang="uk-UA" sz="1400">
                        <a:solidFill>
                          <a:schemeClr val="tx1"/>
                        </a:solidFill>
                        <a:effectLst/>
                        <a:latin typeface="Times New Roman"/>
                        <a:ea typeface="Times New Roman"/>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spcAft>
                          <a:spcPts val="0"/>
                        </a:spcAft>
                      </a:pPr>
                      <a:r>
                        <a:rPr lang="en-US" sz="1400">
                          <a:solidFill>
                            <a:schemeClr val="tx1"/>
                          </a:solidFill>
                          <a:effectLst/>
                        </a:rPr>
                        <a:t>10th</a:t>
                      </a:r>
                      <a:endParaRPr lang="uk-UA" sz="1400">
                        <a:solidFill>
                          <a:schemeClr val="tx1"/>
                        </a:solidFill>
                        <a:effectLst/>
                        <a:latin typeface="Times New Roman"/>
                        <a:ea typeface="Times New Roman"/>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spcAft>
                          <a:spcPts val="0"/>
                        </a:spcAft>
                      </a:pPr>
                      <a:r>
                        <a:rPr lang="en-US" sz="1400">
                          <a:solidFill>
                            <a:schemeClr val="tx1"/>
                          </a:solidFill>
                          <a:effectLst/>
                        </a:rPr>
                        <a:t>11th</a:t>
                      </a:r>
                      <a:endParaRPr lang="uk-UA" sz="1400">
                        <a:solidFill>
                          <a:schemeClr val="tx1"/>
                        </a:solidFill>
                        <a:effectLst/>
                        <a:latin typeface="Times New Roman"/>
                        <a:ea typeface="Times New Roman"/>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spcAft>
                          <a:spcPts val="0"/>
                        </a:spcAft>
                      </a:pPr>
                      <a:r>
                        <a:rPr lang="en-US" sz="1400">
                          <a:solidFill>
                            <a:schemeClr val="tx1"/>
                          </a:solidFill>
                          <a:effectLst/>
                        </a:rPr>
                        <a:t>12th</a:t>
                      </a:r>
                      <a:endParaRPr lang="uk-UA" sz="1400">
                        <a:solidFill>
                          <a:schemeClr val="tx1"/>
                        </a:solidFill>
                        <a:effectLst/>
                        <a:latin typeface="Times New Roman"/>
                        <a:ea typeface="Times New Roman"/>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04056">
                <a:tc>
                  <a:txBody>
                    <a:bodyPr/>
                    <a:lstStyle/>
                    <a:p>
                      <a:pPr>
                        <a:spcAft>
                          <a:spcPts val="0"/>
                        </a:spcAft>
                      </a:pPr>
                      <a:r>
                        <a:rPr lang="en-US" sz="1400" dirty="0">
                          <a:solidFill>
                            <a:schemeClr val="tx1"/>
                          </a:solidFill>
                          <a:effectLst/>
                        </a:rPr>
                        <a:t>Odessa-</a:t>
                      </a:r>
                      <a:r>
                        <a:rPr lang="en-US" sz="1400" dirty="0" err="1">
                          <a:solidFill>
                            <a:schemeClr val="tx1"/>
                          </a:solidFill>
                          <a:effectLst/>
                        </a:rPr>
                        <a:t>Vinnytsia</a:t>
                      </a:r>
                      <a:endParaRPr lang="uk-UA" sz="1400" dirty="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1</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31</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167</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109</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195</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171</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168</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129</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88</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59</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38</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5</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87421">
                <a:tc>
                  <a:txBody>
                    <a:bodyPr/>
                    <a:lstStyle/>
                    <a:p>
                      <a:pPr>
                        <a:spcAft>
                          <a:spcPts val="0"/>
                        </a:spcAft>
                      </a:pPr>
                      <a:r>
                        <a:rPr lang="en-US" sz="1400">
                          <a:solidFill>
                            <a:schemeClr val="tx1"/>
                          </a:solidFill>
                          <a:effectLst/>
                        </a:rPr>
                        <a:t>Odessa-Mykolayiv</a:t>
                      </a:r>
                      <a:endParaRPr lang="uk-UA" sz="140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9</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41</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78</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3</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98778">
                <a:tc>
                  <a:txBody>
                    <a:bodyPr/>
                    <a:lstStyle/>
                    <a:p>
                      <a:pPr>
                        <a:spcAft>
                          <a:spcPts val="0"/>
                        </a:spcAft>
                      </a:pPr>
                      <a:r>
                        <a:rPr lang="en-US" sz="1400">
                          <a:solidFill>
                            <a:schemeClr val="tx1"/>
                          </a:solidFill>
                          <a:effectLst/>
                        </a:rPr>
                        <a:t>Mykolayiv-Kherson</a:t>
                      </a:r>
                      <a:endParaRPr lang="uk-UA" sz="140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3</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47</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51</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17</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97366">
                <a:tc>
                  <a:txBody>
                    <a:bodyPr/>
                    <a:lstStyle/>
                    <a:p>
                      <a:pPr>
                        <a:spcAft>
                          <a:spcPts val="0"/>
                        </a:spcAft>
                      </a:pPr>
                      <a:r>
                        <a:rPr lang="en-US" sz="1400">
                          <a:solidFill>
                            <a:schemeClr val="tx1"/>
                          </a:solidFill>
                          <a:effectLst/>
                        </a:rPr>
                        <a:t>Kherson-Zaporizhya</a:t>
                      </a:r>
                      <a:endParaRPr lang="uk-UA" sz="1400">
                        <a:solidFill>
                          <a:schemeClr val="tx1"/>
                        </a:solidFill>
                        <a:effectLst/>
                      </a:endParaRPr>
                    </a:p>
                    <a:p>
                      <a:pPr>
                        <a:spcAft>
                          <a:spcPts val="0"/>
                        </a:spcAft>
                      </a:pPr>
                      <a:r>
                        <a:rPr lang="en-US" sz="1400">
                          <a:solidFill>
                            <a:schemeClr val="tx1"/>
                          </a:solidFill>
                          <a:effectLst/>
                        </a:rPr>
                        <a:t>(right bank)</a:t>
                      </a:r>
                      <a:endParaRPr lang="uk-UA" sz="140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17</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51</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70</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118</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65</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149</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50</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12</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 </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54762">
                <a:tc>
                  <a:txBody>
                    <a:bodyPr/>
                    <a:lstStyle/>
                    <a:p>
                      <a:pPr>
                        <a:spcAft>
                          <a:spcPts val="0"/>
                        </a:spcAft>
                      </a:pPr>
                      <a:r>
                        <a:rPr lang="en-US" sz="1400">
                          <a:solidFill>
                            <a:schemeClr val="tx1"/>
                          </a:solidFill>
                          <a:effectLst/>
                        </a:rPr>
                        <a:t>Zaporizhya-Dnipropetrovsk</a:t>
                      </a:r>
                      <a:endParaRPr lang="uk-UA" sz="140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12</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50</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95</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11</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10</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 </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97366">
                <a:tc>
                  <a:txBody>
                    <a:bodyPr/>
                    <a:lstStyle/>
                    <a:p>
                      <a:pPr>
                        <a:spcAft>
                          <a:spcPts val="0"/>
                        </a:spcAft>
                      </a:pPr>
                      <a:r>
                        <a:rPr lang="en-US" sz="1400">
                          <a:solidFill>
                            <a:schemeClr val="tx1"/>
                          </a:solidFill>
                          <a:effectLst/>
                        </a:rPr>
                        <a:t>Dnipropetrovsk</a:t>
                      </a:r>
                      <a:r>
                        <a:rPr lang="ru-RU" sz="1400">
                          <a:solidFill>
                            <a:schemeClr val="tx1"/>
                          </a:solidFill>
                          <a:effectLst/>
                        </a:rPr>
                        <a:t>-</a:t>
                      </a:r>
                      <a:r>
                        <a:rPr lang="en-US" sz="1400">
                          <a:solidFill>
                            <a:schemeClr val="tx1"/>
                          </a:solidFill>
                          <a:effectLst/>
                        </a:rPr>
                        <a:t>Kirovograd</a:t>
                      </a:r>
                      <a:endParaRPr lang="uk-UA" sz="140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10</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11</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101</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131</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100</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124</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21</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20</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 </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20691">
                <a:tc>
                  <a:txBody>
                    <a:bodyPr/>
                    <a:lstStyle/>
                    <a:p>
                      <a:pPr>
                        <a:spcAft>
                          <a:spcPts val="0"/>
                        </a:spcAft>
                      </a:pPr>
                      <a:r>
                        <a:rPr lang="en-US" sz="1400">
                          <a:solidFill>
                            <a:schemeClr val="tx1"/>
                          </a:solidFill>
                          <a:effectLst/>
                        </a:rPr>
                        <a:t>Kirovograd-Vinnytsia</a:t>
                      </a:r>
                      <a:endParaRPr lang="uk-UA" sz="140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20</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21</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99</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182</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112</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174</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74</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79</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154</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61</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79</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38</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5</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84967">
                <a:tc>
                  <a:txBody>
                    <a:bodyPr/>
                    <a:lstStyle/>
                    <a:p>
                      <a:pPr>
                        <a:spcAft>
                          <a:spcPts val="0"/>
                        </a:spcAft>
                      </a:pPr>
                      <a:r>
                        <a:rPr lang="en-US" sz="1400">
                          <a:solidFill>
                            <a:schemeClr val="tx1"/>
                          </a:solidFill>
                          <a:effectLst/>
                        </a:rPr>
                        <a:t>Kirovograd-Mykolayiv</a:t>
                      </a:r>
                      <a:endParaRPr lang="uk-UA" sz="140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20</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21</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136</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93</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186</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71</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47</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3</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 </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 </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97366">
                <a:tc>
                  <a:txBody>
                    <a:bodyPr/>
                    <a:lstStyle/>
                    <a:p>
                      <a:pPr>
                        <a:spcAft>
                          <a:spcPts val="0"/>
                        </a:spcAft>
                      </a:pPr>
                      <a:r>
                        <a:rPr lang="en-US" sz="1400">
                          <a:solidFill>
                            <a:schemeClr val="tx1"/>
                          </a:solidFill>
                          <a:effectLst/>
                        </a:rPr>
                        <a:t>Kherson-Zaporizhya</a:t>
                      </a:r>
                      <a:endParaRPr lang="uk-UA" sz="1400">
                        <a:solidFill>
                          <a:schemeClr val="tx1"/>
                        </a:solidFill>
                        <a:effectLst/>
                      </a:endParaRPr>
                    </a:p>
                    <a:p>
                      <a:pPr>
                        <a:spcAft>
                          <a:spcPts val="0"/>
                        </a:spcAft>
                      </a:pPr>
                      <a:r>
                        <a:rPr lang="en-US" sz="1400">
                          <a:solidFill>
                            <a:schemeClr val="tx1"/>
                          </a:solidFill>
                          <a:effectLst/>
                        </a:rPr>
                        <a:t>(left bank)</a:t>
                      </a:r>
                      <a:endParaRPr lang="uk-UA" sz="1400">
                        <a:solidFill>
                          <a:schemeClr val="tx1"/>
                        </a:solidFill>
                        <a:effectLst/>
                        <a:latin typeface="Times New Roman"/>
                        <a:ea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17</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29</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104</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135</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113</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156</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a:solidFill>
                            <a:schemeClr val="tx1"/>
                          </a:solidFill>
                          <a:effectLst/>
                        </a:rPr>
                        <a:t>132</a:t>
                      </a:r>
                      <a:endParaRPr lang="uk-UA" sz="140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73</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50</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12</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 </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 </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400" dirty="0">
                          <a:solidFill>
                            <a:schemeClr val="tx1"/>
                          </a:solidFill>
                          <a:effectLst/>
                        </a:rPr>
                        <a:t> </a:t>
                      </a:r>
                      <a:endParaRPr lang="uk-UA" sz="1400" dirty="0">
                        <a:solidFill>
                          <a:schemeClr val="tx1"/>
                        </a:solidFill>
                        <a:effectLst/>
                        <a:latin typeface="Times New Roman"/>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xmlns="" val="42312415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800" b="1" dirty="0"/>
              <a:t>the description of the morphology of social economical indices </a:t>
            </a:r>
            <a:r>
              <a:rPr lang="en-US" sz="2800" b="1" i="1" dirty="0"/>
              <a:t>outline</a:t>
            </a:r>
            <a:r>
              <a:rPr lang="en-US" sz="2800" b="1" dirty="0"/>
              <a:t> in administrative territorial units, implemented in “Center 1 – Center 2” directions through the peripheral </a:t>
            </a:r>
            <a:r>
              <a:rPr lang="en-US" sz="2800" b="1" dirty="0" smtClean="0"/>
              <a:t>area</a:t>
            </a:r>
            <a:endParaRPr lang="uk-UA" sz="2800" b="1" dirty="0"/>
          </a:p>
        </p:txBody>
      </p:sp>
      <p:pic>
        <p:nvPicPr>
          <p:cNvPr id="4100" name="Picture 4"/>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51520" y="4437112"/>
            <a:ext cx="3600400" cy="223224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101" name="Picture 5"/>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572000" y="4556286"/>
            <a:ext cx="4286255" cy="196905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102" name="Picture 6"/>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51520" y="1744446"/>
            <a:ext cx="3600400" cy="22606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103" name="Picture 7"/>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4576758" y="1803878"/>
            <a:ext cx="4098930" cy="21417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718268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0"/>
            <a:ext cx="8856984" cy="6669360"/>
          </a:xfrm>
        </p:spPr>
        <p:txBody>
          <a:bodyPr>
            <a:normAutofit fontScale="85000" lnSpcReduction="10000"/>
          </a:bodyPr>
          <a:lstStyle/>
          <a:p>
            <a:pPr algn="just"/>
            <a:endParaRPr lang="en-US" b="1" dirty="0" smtClean="0"/>
          </a:p>
          <a:p>
            <a:pPr algn="just"/>
            <a:r>
              <a:rPr lang="en-US" b="1" dirty="0" smtClean="0"/>
              <a:t>5</a:t>
            </a:r>
            <a:r>
              <a:rPr lang="en-US" b="1" dirty="0"/>
              <a:t>. </a:t>
            </a:r>
            <a:r>
              <a:rPr lang="en-US" b="1" i="1" dirty="0"/>
              <a:t>Topological analysis of “Center – Periphery” systems. </a:t>
            </a:r>
            <a:r>
              <a:rPr lang="en-US" dirty="0"/>
              <a:t>According to the results of the previous research stages, a topological </a:t>
            </a:r>
            <a:r>
              <a:rPr lang="en-US" dirty="0" err="1"/>
              <a:t>geospace</a:t>
            </a:r>
            <a:r>
              <a:rPr lang="en-US" dirty="0"/>
              <a:t> transforms itself morphologically from the net structure into linear one, where the topological distance is a unit of distance. The further research of  “Center – Periphery” multilevel </a:t>
            </a:r>
            <a:r>
              <a:rPr lang="en-US" dirty="0" err="1"/>
              <a:t>geosystems</a:t>
            </a:r>
            <a:r>
              <a:rPr lang="en-US" dirty="0"/>
              <a:t> is possible in directions of the analysis of the following parameters of periphery changes (as transition parameters from Center to Periphery), among which we should emphasize: a) the description of the morphology of social economical indices </a:t>
            </a:r>
            <a:r>
              <a:rPr lang="en-US" i="1" dirty="0"/>
              <a:t>outline</a:t>
            </a:r>
            <a:r>
              <a:rPr lang="en-US" dirty="0"/>
              <a:t> in administrative territorial units, implemented in “Center 1 – Center 2” directions through the peripheral area; b) </a:t>
            </a:r>
            <a:r>
              <a:rPr lang="en-US" i="1" dirty="0"/>
              <a:t>capacity </a:t>
            </a:r>
            <a:r>
              <a:rPr lang="en-US" dirty="0"/>
              <a:t>– the number of "spheres", "stripes” of administrative territorial units comprising Periphery; c) </a:t>
            </a:r>
            <a:r>
              <a:rPr lang="en-US" i="1" dirty="0"/>
              <a:t>gradient</a:t>
            </a:r>
            <a:r>
              <a:rPr lang="en-US" dirty="0"/>
              <a:t> (changes of a peripheral index per distance unit).   </a:t>
            </a:r>
            <a:endParaRPr lang="uk-UA" dirty="0"/>
          </a:p>
          <a:p>
            <a:endParaRPr lang="uk-UA" dirty="0"/>
          </a:p>
        </p:txBody>
      </p:sp>
    </p:spTree>
    <p:extLst>
      <p:ext uri="{BB962C8B-B14F-4D97-AF65-F5344CB8AC3E}">
        <p14:creationId xmlns:p14="http://schemas.microsoft.com/office/powerpoint/2010/main" xmlns="" val="427183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480720"/>
          </a:xfrm>
        </p:spPr>
        <p:txBody>
          <a:bodyPr>
            <a:normAutofit fontScale="92500" lnSpcReduction="20000"/>
          </a:bodyPr>
          <a:lstStyle/>
          <a:p>
            <a:pPr algn="just"/>
            <a:r>
              <a:rPr lang="en-US" dirty="0"/>
              <a:t>The rearrangement of social and economic space requires rapid administrative solutions based on reliable scientific and practical approach. In the majority of modern programs of region and state development the control objects (of region, district, city) are generally considered as simple simplexes, inherently homogeneous objects. At the same time the spatial organization of administrative units belonging even to the lowest rank are notable for complexity, </a:t>
            </a:r>
            <a:r>
              <a:rPr lang="en-US" dirty="0" err="1"/>
              <a:t>multifunctionality</a:t>
            </a:r>
            <a:r>
              <a:rPr lang="en-US" dirty="0"/>
              <a:t>, essential internal differentiation. Modern general conception of state management must be oriented to solve objective issues of social and economic inequality both in public (social stratification) and space aspects.</a:t>
            </a:r>
            <a:endParaRPr lang="uk-UA" dirty="0"/>
          </a:p>
          <a:p>
            <a:endParaRPr lang="uk-UA" dirty="0"/>
          </a:p>
        </p:txBody>
      </p:sp>
    </p:spTree>
    <p:extLst>
      <p:ext uri="{BB962C8B-B14F-4D97-AF65-F5344CB8AC3E}">
        <p14:creationId xmlns:p14="http://schemas.microsoft.com/office/powerpoint/2010/main" xmlns="" val="38800583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579296" cy="6264696"/>
          </a:xfrm>
        </p:spPr>
        <p:txBody>
          <a:bodyPr>
            <a:normAutofit fontScale="92500" lnSpcReduction="20000"/>
          </a:bodyPr>
          <a:lstStyle/>
          <a:p>
            <a:pPr algn="just"/>
            <a:r>
              <a:rPr lang="en-US" dirty="0"/>
              <a:t>Modern geographical science enlightens prevailingly phasic and territorial conceptions of central and peripheral development for separate </a:t>
            </a:r>
            <a:r>
              <a:rPr lang="en-US" dirty="0" err="1"/>
              <a:t>macroregions</a:t>
            </a:r>
            <a:r>
              <a:rPr lang="en-US" dirty="0"/>
              <a:t> and the world in general. Additionally, the “center – periphery” links can be easily observed on the state and regional levels. In Ukraine modern theories and conceptions of social geography are prevailingly addressed to the issues of regional development. During the analysis of </a:t>
            </a:r>
            <a:r>
              <a:rPr lang="en-US" dirty="0" err="1"/>
              <a:t>geospace</a:t>
            </a:r>
            <a:r>
              <a:rPr lang="en-US" dirty="0"/>
              <a:t> differentiation one always deals with fundamental study and assessment of internal natural, economic, scientific, </a:t>
            </a:r>
            <a:r>
              <a:rPr lang="en-US" dirty="0" err="1"/>
              <a:t>labour</a:t>
            </a:r>
            <a:r>
              <a:rPr lang="en-US" dirty="0"/>
              <a:t> potentials of each region. Such research shows the universal character of “center – periphery” type of models in order to describe the polarization of geographical space and its separate components.</a:t>
            </a:r>
            <a:endParaRPr lang="uk-UA" dirty="0"/>
          </a:p>
        </p:txBody>
      </p:sp>
    </p:spTree>
    <p:extLst>
      <p:ext uri="{BB962C8B-B14F-4D97-AF65-F5344CB8AC3E}">
        <p14:creationId xmlns:p14="http://schemas.microsoft.com/office/powerpoint/2010/main" xmlns="" val="15132373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579296" cy="6408712"/>
          </a:xfrm>
        </p:spPr>
        <p:txBody>
          <a:bodyPr>
            <a:normAutofit/>
          </a:bodyPr>
          <a:lstStyle/>
          <a:p>
            <a:pPr marL="0" indent="0" algn="just">
              <a:buNone/>
            </a:pPr>
            <a:r>
              <a:rPr lang="en-US" dirty="0"/>
              <a:t>The following provisions can be regarded as the starting point of conceptual perception of “center – periphery” type of systems:</a:t>
            </a:r>
            <a:endParaRPr lang="uk-UA" dirty="0"/>
          </a:p>
          <a:p>
            <a:pPr marL="0" indent="0" algn="just">
              <a:buNone/>
            </a:pPr>
            <a:r>
              <a:rPr lang="en-US" dirty="0" smtClean="0"/>
              <a:t>1. “Center </a:t>
            </a:r>
            <a:r>
              <a:rPr lang="en-US" dirty="0"/>
              <a:t>– Periphery” is a fundamental category which characterizes the set of hierarchical order of geographical objects and explains the heterogeneity of </a:t>
            </a:r>
            <a:r>
              <a:rPr lang="en-US" dirty="0" err="1"/>
              <a:t>geospace</a:t>
            </a:r>
            <a:r>
              <a:rPr lang="en-US" dirty="0"/>
              <a:t>. The internal (genetic) order of </a:t>
            </a:r>
            <a:r>
              <a:rPr lang="en-US" dirty="0" err="1"/>
              <a:t>geospace</a:t>
            </a:r>
            <a:r>
              <a:rPr lang="en-US" dirty="0"/>
              <a:t> triggers the hierarchy of geographical objects concerning their spatial organization. Thus the “center – periphery” category can be considered as an extent of </a:t>
            </a:r>
            <a:r>
              <a:rPr lang="en-US" dirty="0" err="1"/>
              <a:t>geospace</a:t>
            </a:r>
            <a:r>
              <a:rPr lang="en-US" dirty="0"/>
              <a:t> hierarchy.</a:t>
            </a:r>
            <a:endParaRPr lang="uk-UA" dirty="0"/>
          </a:p>
        </p:txBody>
      </p:sp>
    </p:spTree>
    <p:extLst>
      <p:ext uri="{BB962C8B-B14F-4D97-AF65-F5344CB8AC3E}">
        <p14:creationId xmlns:p14="http://schemas.microsoft.com/office/powerpoint/2010/main" xmlns="" val="14345293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784976" cy="6552728"/>
          </a:xfrm>
        </p:spPr>
        <p:txBody>
          <a:bodyPr>
            <a:normAutofit fontScale="85000" lnSpcReduction="20000"/>
          </a:bodyPr>
          <a:lstStyle/>
          <a:p>
            <a:pPr marL="0" lvl="0" indent="0" algn="just">
              <a:buNone/>
            </a:pPr>
            <a:r>
              <a:rPr lang="en-US" dirty="0" smtClean="0"/>
              <a:t>2. The </a:t>
            </a:r>
            <a:r>
              <a:rPr lang="en-US" dirty="0"/>
              <a:t>“Center – Periphery” category has topological character. The main topological character of geographical objects in </a:t>
            </a:r>
            <a:r>
              <a:rPr lang="en-US" dirty="0" err="1"/>
              <a:t>geospace</a:t>
            </a:r>
            <a:r>
              <a:rPr lang="en-US" dirty="0"/>
              <a:t> is a location. </a:t>
            </a:r>
            <a:r>
              <a:rPr lang="en-US" dirty="0" err="1"/>
              <a:t>Geospace</a:t>
            </a:r>
            <a:r>
              <a:rPr lang="en-US" dirty="0"/>
              <a:t> is a sum (integral) of locations. Location differentiation triggers its hierarchy which is reflected in central and peripheral organization of </a:t>
            </a:r>
            <a:r>
              <a:rPr lang="en-US" dirty="0" err="1"/>
              <a:t>geospace</a:t>
            </a:r>
            <a:r>
              <a:rPr lang="en-US" dirty="0"/>
              <a:t>. From genetic point of view the Center is an advantage in location system, and the Periphery is a disadvantage. Thus Center and Periphery are topologically based.</a:t>
            </a:r>
            <a:endParaRPr lang="uk-UA" dirty="0"/>
          </a:p>
          <a:p>
            <a:pPr marL="0" indent="0" algn="just">
              <a:buNone/>
            </a:pPr>
            <a:r>
              <a:rPr lang="en-US" dirty="0" smtClean="0"/>
              <a:t>3. The </a:t>
            </a:r>
            <a:r>
              <a:rPr lang="en-US" dirty="0"/>
              <a:t>development and interaction between Center and Periphery are accomplished according to the rules of self-organization and </a:t>
            </a:r>
            <a:r>
              <a:rPr lang="en-US" dirty="0" err="1"/>
              <a:t>synergetics</a:t>
            </a:r>
            <a:r>
              <a:rPr lang="en-US" dirty="0"/>
              <a:t>. The difference of locations of geographical objects triggers their interaction. According to the system conception it’s the self-organization of set of geographical objects which is reflected in forming </a:t>
            </a:r>
            <a:r>
              <a:rPr lang="en-US" dirty="0" err="1"/>
              <a:t>geosystems</a:t>
            </a:r>
            <a:r>
              <a:rPr lang="en-US" dirty="0"/>
              <a:t> and </a:t>
            </a:r>
            <a:r>
              <a:rPr lang="en-US" dirty="0" err="1"/>
              <a:t>geocomplexes</a:t>
            </a:r>
            <a:r>
              <a:rPr lang="en-US" dirty="0"/>
              <a:t>. Thus central and peripheral organization of </a:t>
            </a:r>
            <a:r>
              <a:rPr lang="en-US" dirty="0" err="1"/>
              <a:t>geospace</a:t>
            </a:r>
            <a:r>
              <a:rPr lang="en-US" dirty="0"/>
              <a:t> is the result of self-organization and extent of its development.</a:t>
            </a:r>
            <a:endParaRPr lang="uk-UA" dirty="0"/>
          </a:p>
        </p:txBody>
      </p:sp>
    </p:spTree>
    <p:extLst>
      <p:ext uri="{BB962C8B-B14F-4D97-AF65-F5344CB8AC3E}">
        <p14:creationId xmlns:p14="http://schemas.microsoft.com/office/powerpoint/2010/main" xmlns="" val="962551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pPr marL="0" lvl="0" indent="0" algn="just">
              <a:buNone/>
            </a:pPr>
            <a:r>
              <a:rPr lang="en-US" dirty="0" smtClean="0"/>
              <a:t>4. From </a:t>
            </a:r>
            <a:r>
              <a:rPr lang="en-US" dirty="0"/>
              <a:t>genetic point of view topological category “Center – Periphery” acquires  metric characteristics during its development: original Centers and Peripheries fix the difference of locations, show the extent of order and self-organization of </a:t>
            </a:r>
            <a:r>
              <a:rPr lang="en-US" dirty="0" err="1"/>
              <a:t>geospace</a:t>
            </a:r>
            <a:r>
              <a:rPr lang="en-US" dirty="0"/>
              <a:t>; afterwards they are changed as a result of superposition of  such metric characteristics as demographic, infrastructural, economic, social potentials etc.</a:t>
            </a:r>
            <a:endParaRPr lang="uk-UA" dirty="0"/>
          </a:p>
          <a:p>
            <a:pPr marL="0" lvl="0" indent="0" algn="just">
              <a:buNone/>
            </a:pPr>
            <a:r>
              <a:rPr lang="en-US" dirty="0" smtClean="0"/>
              <a:t>5. One </a:t>
            </a:r>
            <a:r>
              <a:rPr lang="en-US" dirty="0"/>
              <a:t>should differentiate Center and Periphery between basic (natural, geospatial) and derivative (artificial, administrative). The first one is a result of topological and, consequently, metric heterogeneity and self-organization of </a:t>
            </a:r>
            <a:r>
              <a:rPr lang="en-US" dirty="0" err="1"/>
              <a:t>geospace</a:t>
            </a:r>
            <a:r>
              <a:rPr lang="en-US" dirty="0"/>
              <a:t>, while the second one is a result of socially conscience converting the locations with certain topological and metric characteristics into those having central or peripheral functions. It’s noteworthy that in case of discrepancy of artificial and natural Centers and Peripheries the latter option often requires the intensification  of administration and the use of specific social, economic, politic control levers.</a:t>
            </a:r>
            <a:endParaRPr lang="uk-UA" dirty="0"/>
          </a:p>
          <a:p>
            <a:pPr marL="0" lvl="0" indent="0" algn="just">
              <a:buNone/>
            </a:pPr>
            <a:r>
              <a:rPr lang="en-US" dirty="0" smtClean="0"/>
              <a:t>6. </a:t>
            </a:r>
            <a:r>
              <a:rPr lang="en-US" dirty="0" err="1" smtClean="0"/>
              <a:t>Multifunctionality</a:t>
            </a:r>
            <a:r>
              <a:rPr lang="en-US" dirty="0" smtClean="0"/>
              <a:t> </a:t>
            </a:r>
            <a:r>
              <a:rPr lang="en-US" dirty="0"/>
              <a:t>and hierarchy of </a:t>
            </a:r>
            <a:r>
              <a:rPr lang="en-US" dirty="0" err="1"/>
              <a:t>geospace</a:t>
            </a:r>
            <a:r>
              <a:rPr lang="en-US" dirty="0"/>
              <a:t> triggers the </a:t>
            </a:r>
            <a:r>
              <a:rPr lang="en-US" dirty="0" err="1"/>
              <a:t>multifunctionality</a:t>
            </a:r>
            <a:r>
              <a:rPr lang="en-US" dirty="0"/>
              <a:t> of “Center – Periphery” type of system. It also causes the issue of superposing functions in locations with certain topological, metrical and administrative characteristics. The prime cause of such a problem is the specific diversity of Centers and Peripheries, the specific intensity of </a:t>
            </a:r>
            <a:r>
              <a:rPr lang="en-US" dirty="0" err="1"/>
              <a:t>geospace</a:t>
            </a:r>
            <a:r>
              <a:rPr lang="en-US" dirty="0"/>
              <a:t> relatively its location. Such a superposition can be constructive and destructive, and in case of constructive superposition one can often observe synergetic effect in the system development.</a:t>
            </a:r>
            <a:endParaRPr lang="uk-UA" dirty="0"/>
          </a:p>
          <a:p>
            <a:endParaRPr lang="uk-UA" dirty="0"/>
          </a:p>
        </p:txBody>
      </p:sp>
    </p:spTree>
    <p:extLst>
      <p:ext uri="{BB962C8B-B14F-4D97-AF65-F5344CB8AC3E}">
        <p14:creationId xmlns:p14="http://schemas.microsoft.com/office/powerpoint/2010/main" xmlns="" val="28121197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1656184"/>
          </a:xfrm>
        </p:spPr>
        <p:txBody>
          <a:bodyPr>
            <a:noAutofit/>
          </a:bodyPr>
          <a:lstStyle/>
          <a:p>
            <a:r>
              <a:rPr lang="en-US" sz="2400" dirty="0"/>
              <a:t>To identify the spatial features and regularities of “Center – Periphery” systems on the region scale we chose Ukrainian Black Sea Region. The main method of spatial analysis was topological approach. The essence of such an analysis is based on the following provisions:</a:t>
            </a:r>
            <a:endParaRPr lang="uk-UA" sz="2400" dirty="0"/>
          </a:p>
        </p:txBody>
      </p:sp>
      <p:sp>
        <p:nvSpPr>
          <p:cNvPr id="3" name="Объект 2"/>
          <p:cNvSpPr>
            <a:spLocks noGrp="1"/>
          </p:cNvSpPr>
          <p:nvPr>
            <p:ph idx="1"/>
          </p:nvPr>
        </p:nvSpPr>
        <p:spPr>
          <a:xfrm>
            <a:off x="0" y="2060848"/>
            <a:ext cx="9144000" cy="4797152"/>
          </a:xfrm>
        </p:spPr>
        <p:txBody>
          <a:bodyPr>
            <a:normAutofit fontScale="77500" lnSpcReduction="20000"/>
          </a:bodyPr>
          <a:lstStyle/>
          <a:p>
            <a:pPr marL="0" indent="0" algn="just">
              <a:buNone/>
            </a:pPr>
            <a:r>
              <a:rPr lang="en-US" b="1" i="1" dirty="0" smtClean="0"/>
              <a:t>1. Topological </a:t>
            </a:r>
            <a:r>
              <a:rPr lang="en-US" b="1" i="1" dirty="0"/>
              <a:t>analysis provides the greatest result in social and economic research when applied to topological </a:t>
            </a:r>
            <a:r>
              <a:rPr lang="en-US" b="1" i="1" dirty="0" err="1"/>
              <a:t>geospaces</a:t>
            </a:r>
            <a:r>
              <a:rPr lang="en-US" b="1" i="1" dirty="0"/>
              <a:t> with high level of coherence.</a:t>
            </a:r>
            <a:r>
              <a:rPr lang="en-US" b="1" dirty="0"/>
              <a:t> </a:t>
            </a:r>
            <a:r>
              <a:rPr lang="en-US" dirty="0"/>
              <a:t>The example of such a </a:t>
            </a:r>
            <a:r>
              <a:rPr lang="en-US" dirty="0" err="1"/>
              <a:t>geospace</a:t>
            </a:r>
            <a:r>
              <a:rPr lang="en-US" dirty="0"/>
              <a:t> is Ukrainian Black Sea Region and neighboring regions. The research covers such regions as Odessa, </a:t>
            </a:r>
            <a:r>
              <a:rPr lang="en-US" dirty="0" err="1"/>
              <a:t>Mykolayiv</a:t>
            </a:r>
            <a:r>
              <a:rPr lang="en-US" dirty="0"/>
              <a:t>, Kherson Regions and their </a:t>
            </a:r>
            <a:r>
              <a:rPr lang="en-US" dirty="0" err="1"/>
              <a:t>neighbours</a:t>
            </a:r>
            <a:r>
              <a:rPr lang="en-US" dirty="0"/>
              <a:t> </a:t>
            </a:r>
            <a:r>
              <a:rPr lang="en-US" dirty="0" err="1"/>
              <a:t>Vinnytsia</a:t>
            </a:r>
            <a:r>
              <a:rPr lang="en-US" dirty="0"/>
              <a:t>, Kirovograd, </a:t>
            </a:r>
            <a:r>
              <a:rPr lang="en-US" dirty="0" err="1"/>
              <a:t>Dnipropetrovsk</a:t>
            </a:r>
            <a:r>
              <a:rPr lang="en-US" dirty="0"/>
              <a:t>, </a:t>
            </a:r>
            <a:r>
              <a:rPr lang="en-US" dirty="0" err="1"/>
              <a:t>Zaporizhya</a:t>
            </a:r>
            <a:r>
              <a:rPr lang="en-US" dirty="0"/>
              <a:t> Regions. Despite the fact, that the Autonomic Republic of Crimea in the majority of Ukrainian regionalization schemes, together with </a:t>
            </a:r>
            <a:r>
              <a:rPr lang="en-US" dirty="0" err="1"/>
              <a:t>Mykolayiv</a:t>
            </a:r>
            <a:r>
              <a:rPr lang="en-US" dirty="0"/>
              <a:t>, Odessa and Kherson Regions, is generally included into the same taxon (Black Sea or Southern economical/social geographical area), in this paper we exclude it from the research area. Such approach is determined by the specificity of this Ukrainian administrative territorial unit, especially by its geographical peninsular location. </a:t>
            </a:r>
            <a:endParaRPr lang="uk-UA" dirty="0"/>
          </a:p>
        </p:txBody>
      </p:sp>
    </p:spTree>
    <p:extLst>
      <p:ext uri="{BB962C8B-B14F-4D97-AF65-F5344CB8AC3E}">
        <p14:creationId xmlns:p14="http://schemas.microsoft.com/office/powerpoint/2010/main" xmlns="" val="27722039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en-US" b="1" dirty="0"/>
              <a:t>2. </a:t>
            </a:r>
            <a:r>
              <a:rPr lang="en-US" b="1" i="1" dirty="0"/>
              <a:t>Selection of operational territorial units for research</a:t>
            </a:r>
            <a:r>
              <a:rPr lang="en-US" b="1" dirty="0"/>
              <a:t>. </a:t>
            </a:r>
            <a:r>
              <a:rPr lang="en-US" dirty="0"/>
              <a:t>As operational territorial units (OTU) we selected administrative territorial units - districts of the regions and towns of regional subordination, totally 196 units. </a:t>
            </a:r>
            <a:endParaRPr lang="uk-UA" dirty="0"/>
          </a:p>
          <a:p>
            <a:endParaRPr lang="uk-UA" dirty="0"/>
          </a:p>
        </p:txBody>
      </p:sp>
    </p:spTree>
    <p:extLst>
      <p:ext uri="{BB962C8B-B14F-4D97-AF65-F5344CB8AC3E}">
        <p14:creationId xmlns:p14="http://schemas.microsoft.com/office/powerpoint/2010/main" xmlns="" val="30405524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260648"/>
            <a:ext cx="8686800" cy="6480720"/>
          </a:xfrm>
        </p:spPr>
        <p:txBody>
          <a:bodyPr>
            <a:normAutofit fontScale="70000" lnSpcReduction="20000"/>
          </a:bodyPr>
          <a:lstStyle/>
          <a:p>
            <a:pPr algn="just"/>
            <a:r>
              <a:rPr lang="en-US" b="1" dirty="0"/>
              <a:t>3</a:t>
            </a:r>
            <a:r>
              <a:rPr lang="en-US" b="1" i="1" dirty="0"/>
              <a:t>. Selection of metric characteristics of analysis and their transformations</a:t>
            </a:r>
            <a:r>
              <a:rPr lang="en-US" b="1" dirty="0"/>
              <a:t>. </a:t>
            </a:r>
            <a:r>
              <a:rPr lang="en-US" dirty="0"/>
              <a:t>In terms of  assessing the complex of social and economical characteristics comprising different blocks of the "quality of population life" category (by I. V. </a:t>
            </a:r>
            <a:r>
              <a:rPr lang="en-US" dirty="0" err="1"/>
              <a:t>Hukalova</a:t>
            </a:r>
            <a:r>
              <a:rPr lang="en-US" dirty="0"/>
              <a:t>), we ranked the administrative territorial units. We selected the following main characteristics of social development: migration balance as the indicator of social economic attractiveness of operational units, population amount per 1 worker, rate of the average employees' salaries, investment to fixed assets (per 1 person), number of small enterprises (per 1000 people) and unemployment rate (%), retail turnover (per 1 person) and volume of services supplied to the population (UAH). The mentioned indices were further ranked, besides the highest rates corresponds to the 1st rate, the next one – to the 2</a:t>
            </a:r>
            <a:r>
              <a:rPr lang="en-US" baseline="30000" dirty="0"/>
              <a:t>nd</a:t>
            </a:r>
            <a:r>
              <a:rPr lang="en-US" dirty="0"/>
              <a:t>, the lowest – the 196</a:t>
            </a:r>
            <a:r>
              <a:rPr lang="en-US" baseline="30000" dirty="0"/>
              <a:t>th</a:t>
            </a:r>
            <a:r>
              <a:rPr lang="en-US" dirty="0"/>
              <a:t>. We took into consideration the equality principle of the selected social and economical indices, that’s why on the basis of received ranks we deducted the integral social development rank formed by the influence of the above mentioned factors (the arithmetical mean of the rank coefficients of the operational units due to above mentioned indices). Thus, we got the nominal metric </a:t>
            </a:r>
            <a:r>
              <a:rPr lang="en-US" dirty="0" err="1"/>
              <a:t>geospace</a:t>
            </a:r>
            <a:r>
              <a:rPr lang="en-US" dirty="0"/>
              <a:t> at this research stage.</a:t>
            </a:r>
            <a:endParaRPr lang="uk-UA" dirty="0"/>
          </a:p>
          <a:p>
            <a:pPr algn="just"/>
            <a:endParaRPr lang="uk-UA" dirty="0"/>
          </a:p>
        </p:txBody>
      </p:sp>
    </p:spTree>
    <p:extLst>
      <p:ext uri="{BB962C8B-B14F-4D97-AF65-F5344CB8AC3E}">
        <p14:creationId xmlns:p14="http://schemas.microsoft.com/office/powerpoint/2010/main" xmlns="" val="95060891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82</TotalTime>
  <Words>1756</Words>
  <Application>Microsoft Office PowerPoint</Application>
  <PresentationFormat>Экран (4:3)</PresentationFormat>
  <Paragraphs>254</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Тема Office</vt:lpstr>
      <vt:lpstr>Center-periphery relations and connections: regional dimension</vt:lpstr>
      <vt:lpstr>Слайд 2</vt:lpstr>
      <vt:lpstr>Слайд 3</vt:lpstr>
      <vt:lpstr>Слайд 4</vt:lpstr>
      <vt:lpstr>Слайд 5</vt:lpstr>
      <vt:lpstr>Слайд 6</vt:lpstr>
      <vt:lpstr>To identify the spatial features and regularities of “Center – Periphery” systems on the region scale we chose Ukrainian Black Sea Region. The main method of spatial analysis was topological approach. The essence of such an analysis is based on the following provisions:</vt:lpstr>
      <vt:lpstr>Слайд 8</vt:lpstr>
      <vt:lpstr>Слайд 9</vt:lpstr>
      <vt:lpstr>Слайд 10</vt:lpstr>
      <vt:lpstr>rate of the average employees' salaries</vt:lpstr>
      <vt:lpstr>Слайд 12</vt:lpstr>
      <vt:lpstr>Слайд 13</vt:lpstr>
      <vt:lpstr>Слайд 14</vt:lpstr>
      <vt:lpstr>Table 2 Change of social development ranks through peripheral region stripes </vt:lpstr>
      <vt:lpstr>the description of the morphology of social economical indices outline in administrative territorial units, implemented in “Center 1 – Center 2” directions through the peripheral area</vt:lpstr>
      <vt:lpstr>Слайд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Игорь Олегович</dc:creator>
  <cp:lastModifiedBy>Дмитрий Каленюк</cp:lastModifiedBy>
  <cp:revision>13</cp:revision>
  <dcterms:created xsi:type="dcterms:W3CDTF">2013-03-15T18:11:22Z</dcterms:created>
  <dcterms:modified xsi:type="dcterms:W3CDTF">2020-03-19T21:02:27Z</dcterms:modified>
</cp:coreProperties>
</file>