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2098" y="5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01C6-2758-49FE-B18F-A59E0F650AFB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91FA-E36B-476F-A005-F6129AD3A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68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01C6-2758-49FE-B18F-A59E0F650AFB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91FA-E36B-476F-A005-F6129AD3A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884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01C6-2758-49FE-B18F-A59E0F650AFB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91FA-E36B-476F-A005-F6129AD3A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920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01C6-2758-49FE-B18F-A59E0F650AFB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91FA-E36B-476F-A005-F6129AD3A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75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01C6-2758-49FE-B18F-A59E0F650AFB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91FA-E36B-476F-A005-F6129AD3A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259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01C6-2758-49FE-B18F-A59E0F650AFB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91FA-E36B-476F-A005-F6129AD3A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264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01C6-2758-49FE-B18F-A59E0F650AFB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91FA-E36B-476F-A005-F6129AD3A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653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01C6-2758-49FE-B18F-A59E0F650AFB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91FA-E36B-476F-A005-F6129AD3A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906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01C6-2758-49FE-B18F-A59E0F650AFB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91FA-E36B-476F-A005-F6129AD3A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886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01C6-2758-49FE-B18F-A59E0F650AFB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91FA-E36B-476F-A005-F6129AD3A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002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01C6-2758-49FE-B18F-A59E0F650AFB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691FA-E36B-476F-A005-F6129AD3A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594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601C6-2758-49FE-B18F-A59E0F650AFB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691FA-E36B-476F-A005-F6129AD3A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75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3637" y="1773384"/>
            <a:ext cx="864523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ТЕМА: ВИРОБНИЦТВО АМОНІАКУ</a:t>
            </a:r>
          </a:p>
          <a:p>
            <a:endParaRPr lang="uk-UA" dirty="0"/>
          </a:p>
          <a:p>
            <a:r>
              <a:rPr lang="uk-UA" b="1" dirty="0"/>
              <a:t>План</a:t>
            </a:r>
          </a:p>
          <a:p>
            <a:endParaRPr lang="uk-UA" dirty="0"/>
          </a:p>
          <a:p>
            <a:pPr marL="342891" indent="-342891">
              <a:buAutoNum type="arabicPeriod"/>
            </a:pPr>
            <a:r>
              <a:rPr lang="uk-UA" dirty="0"/>
              <a:t>Зв’язаний Нітроген та його значення.</a:t>
            </a:r>
          </a:p>
          <a:p>
            <a:pPr marL="342891" indent="-342891">
              <a:buAutoNum type="arabicPeriod"/>
            </a:pPr>
            <a:r>
              <a:rPr lang="uk-UA" dirty="0"/>
              <a:t>Методи фіксації атмосферного азоту.</a:t>
            </a:r>
          </a:p>
          <a:p>
            <a:pPr marL="342891" indent="-342891">
              <a:buAutoNum type="arabicPeriod"/>
            </a:pPr>
            <a:r>
              <a:rPr lang="uk-UA" dirty="0"/>
              <a:t>Історія розвитку виробництва амоніаку методом синтезу з водню і азоту.</a:t>
            </a:r>
          </a:p>
          <a:p>
            <a:pPr marL="342891" indent="-342891">
              <a:buAutoNum type="arabicPeriod"/>
            </a:pPr>
            <a:r>
              <a:rPr lang="uk-UA" dirty="0"/>
              <a:t>Фізико-хімічні основи синтезу амоніаку. Оптимальний режим.</a:t>
            </a:r>
          </a:p>
          <a:p>
            <a:pPr marL="342891" indent="-342891">
              <a:buAutoNum type="arabicPeriod"/>
            </a:pPr>
            <a:r>
              <a:rPr lang="uk-UA" dirty="0"/>
              <a:t>Кінетичні параметри синтезу.</a:t>
            </a:r>
          </a:p>
          <a:p>
            <a:pPr marL="342891" indent="-342891">
              <a:buAutoNum type="arabicPeriod"/>
            </a:pPr>
            <a:r>
              <a:rPr lang="uk-UA" dirty="0"/>
              <a:t>Колона синтезу амоніаку.</a:t>
            </a:r>
          </a:p>
          <a:p>
            <a:pPr marL="342891" indent="-342891">
              <a:buAutoNum type="arabicPeriod"/>
            </a:pPr>
            <a:r>
              <a:rPr lang="uk-UA" dirty="0"/>
              <a:t>Технологічна схема синтезу під середнім тиском</a:t>
            </a:r>
          </a:p>
        </p:txBody>
      </p:sp>
    </p:spTree>
    <p:extLst>
      <p:ext uri="{BB962C8B-B14F-4D97-AF65-F5344CB8AC3E}">
        <p14:creationId xmlns:p14="http://schemas.microsoft.com/office/powerpoint/2010/main" val="209198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6465" y="6191365"/>
            <a:ext cx="227471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400" dirty="0"/>
              <a:t>Газова суміш </a:t>
            </a:r>
          </a:p>
          <a:p>
            <a:pPr algn="ctr"/>
            <a:r>
              <a:rPr lang="uk-UA" sz="1400" dirty="0"/>
              <a:t>після реакції</a:t>
            </a:r>
            <a:endParaRPr lang="en-US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823" y="0"/>
            <a:ext cx="33844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8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50274" y="272475"/>
                <a:ext cx="10353964" cy="6440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000" b="1" dirty="0"/>
                  <a:t>СПОСОБИ ЗВ’ЯЗУВАННЯ ВІЛЬНОГО АТМОСФЕРНОГО АЗОТУ</a:t>
                </a:r>
              </a:p>
              <a:p>
                <a:endParaRPr lang="uk-UA" dirty="0"/>
              </a:p>
              <a:p>
                <a:pPr marL="400041" indent="-400041">
                  <a:buFont typeface="+mj-lt"/>
                  <a:buAutoNum type="romanUcPeriod"/>
                </a:pPr>
                <a:r>
                  <a:rPr lang="uk-UA" b="1" dirty="0"/>
                  <a:t>ДУГОВИЙ</a:t>
                </a:r>
              </a:p>
              <a:p>
                <a:pPr marL="400041" indent="-400041">
                  <a:buFont typeface="+mj-lt"/>
                  <a:buAutoNum type="romanUcPeriod"/>
                </a:pPr>
                <a:endParaRPr lang="uk-UA" b="1" dirty="0"/>
              </a:p>
              <a:p>
                <a:pPr marL="342891" indent="-342891"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uk-UA" sz="2400" b="1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uk-UA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𝑵𝑶</m:t>
                    </m:r>
                  </m:oMath>
                </a14:m>
                <a:r>
                  <a:rPr lang="uk-UA" sz="2400" b="1" i="1" dirty="0"/>
                  <a:t> </a:t>
                </a:r>
                <a:r>
                  <a:rPr lang="uk-UA" sz="2000" dirty="0"/>
                  <a:t>– при температурі 2500</a:t>
                </a:r>
                <a:r>
                  <a:rPr lang="en-US" sz="2000" dirty="0"/>
                  <a:t>°C</a:t>
                </a:r>
                <a:r>
                  <a:rPr lang="uk-UA" sz="2000" dirty="0"/>
                  <a:t> - 3000</a:t>
                </a:r>
                <a:r>
                  <a:rPr lang="en-US" sz="2000" dirty="0"/>
                  <a:t>°C</a:t>
                </a:r>
                <a:endParaRPr lang="uk-UA" sz="2000" dirty="0"/>
              </a:p>
              <a:p>
                <a:pPr marL="342891" indent="-342891">
                  <a:buAutoNum type="arabicPeriod"/>
                </a:pPr>
                <a14:m>
                  <m:oMath xmlns:m="http://schemas.openxmlformats.org/officeDocument/2006/math">
                    <m:r>
                      <a:rPr lang="uk-UA" sz="2400" b="1" i="1">
                        <a:latin typeface="Cambria Math" panose="02040503050406030204" pitchFamily="18" charset="0"/>
                      </a:rPr>
                      <m:t>𝑵𝑶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uk-UA" sz="2400" b="1" i="1">
                        <a:latin typeface="Cambria Math" panose="02040503050406030204" pitchFamily="18" charset="0"/>
                      </a:rPr>
                      <m:t>⇔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𝑵</m:t>
                    </m:r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uk-UA" sz="2400" b="1" i="1" dirty="0"/>
              </a:p>
              <a:p>
                <a:pPr marL="342891" indent="-342891">
                  <a:buAutoNum type="arabicPeriod"/>
                </a:pPr>
                <a14:m>
                  <m:oMath xmlns:m="http://schemas.openxmlformats.org/officeDocument/2006/math">
                    <m:r>
                      <a:rPr lang="uk-UA" sz="24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𝑵</m:t>
                    </m:r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uk-UA" sz="2400" b="1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uk-UA" sz="2400" b="1" i="1">
                        <a:latin typeface="Cambria Math" panose="02040503050406030204" pitchFamily="18" charset="0"/>
                      </a:rPr>
                      <m:t>𝑶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𝑯𝑵</m:t>
                    </m:r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uk-UA" sz="24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𝑯𝑵</m:t>
                    </m:r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uk-UA" sz="2000" b="1" i="1" dirty="0"/>
              </a:p>
              <a:p>
                <a:r>
                  <a:rPr lang="uk-UA" dirty="0"/>
                  <a:t>Енергозатрати:  60000 – 70000 </a:t>
                </a:r>
                <a:r>
                  <a:rPr lang="uk-UA" dirty="0" err="1"/>
                  <a:t>квт</a:t>
                </a:r>
                <a:r>
                  <a:rPr lang="uk-UA" dirty="0"/>
                  <a:t>. год. на 1 т зв’язного азоту.</a:t>
                </a:r>
              </a:p>
              <a:p>
                <a:endParaRPr lang="uk-UA" dirty="0"/>
              </a:p>
              <a:p>
                <a:endParaRPr lang="uk-UA" dirty="0"/>
              </a:p>
              <a:p>
                <a:pPr marL="400041" indent="-400041">
                  <a:buFont typeface="+mj-lt"/>
                  <a:buAutoNum type="romanUcPeriod" startAt="2"/>
                </a:pPr>
                <a:r>
                  <a:rPr lang="uk-UA" b="1" dirty="0"/>
                  <a:t>ЦІАНАМІДНИЙ СПОСІБ</a:t>
                </a:r>
              </a:p>
              <a:p>
                <a:pPr marL="400041" indent="-400041">
                  <a:buFont typeface="+mj-lt"/>
                  <a:buAutoNum type="romanUcPeriod" startAt="2"/>
                </a:pPr>
                <a:endParaRPr lang="uk-UA" b="1" dirty="0"/>
              </a:p>
              <a:p>
                <a:pPr marL="342891" indent="-342891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uk-UA" sz="2400" b="1" i="1">
                        <a:latin typeface="Cambria Math" panose="02040503050406030204" pitchFamily="18" charset="0"/>
                      </a:rPr>
                      <m:t>𝑪𝒂</m:t>
                    </m:r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uk-UA" sz="2400" b="1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uk-UA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𝑪𝒂𝑪</m:t>
                    </m:r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uk-UA" sz="24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𝑪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; </m:t>
                    </m:r>
                    <m:r>
                      <a:rPr lang="uk-UA" sz="2400" b="1" i="1" dirty="0">
                        <a:latin typeface="Cambria Math" panose="02040503050406030204" pitchFamily="18" charset="0"/>
                      </a:rPr>
                      <m:t>𝜟</m:t>
                    </m:r>
                    <m:r>
                      <a:rPr lang="uk-UA" sz="2400" b="1" i="1" dirty="0">
                        <a:latin typeface="Cambria Math" panose="02040503050406030204" pitchFamily="18" charset="0"/>
                      </a:rPr>
                      <m:t>𝑯</m:t>
                    </m:r>
                    <m:r>
                      <a:rPr lang="uk-UA" sz="2400" b="1" i="1" dirty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uk-UA" sz="2400" b="1" i="1" dirty="0">
                        <a:latin typeface="Cambria Math" panose="02040503050406030204" pitchFamily="18" charset="0"/>
                      </a:rPr>
                      <m:t>𝟑𝟎𝟏</m:t>
                    </m:r>
                    <m:r>
                      <a:rPr lang="uk-UA" sz="2400" b="1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uk-UA" sz="2400" b="1" i="1" dirty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uk-UA" sz="2400" b="1" i="1" dirty="0"/>
                  <a:t> </a:t>
                </a:r>
                <a:r>
                  <a:rPr lang="uk-UA" sz="2400" b="1" i="1" dirty="0" err="1"/>
                  <a:t>кДж</a:t>
                </a:r>
                <a:r>
                  <a:rPr lang="uk-UA" sz="2400" b="1" i="1" dirty="0"/>
                  <a:t>, </a:t>
                </a:r>
                <a14:m>
                  <m:oMath xmlns:m="http://schemas.openxmlformats.org/officeDocument/2006/math">
                    <m:r>
                      <a:rPr lang="uk-UA" sz="2400" b="1" i="1">
                        <a:latin typeface="Cambria Math" panose="02040503050406030204" pitchFamily="18" charset="0"/>
                      </a:rPr>
                      <m:t>𝒕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uk-UA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𝟏𝟎𝟎𝟎</m:t>
                        </m:r>
                      </m:e>
                      <m:sup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uk-UA" sz="2400" b="1" i="1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uk-UA" sz="2400" b="1" i="1" dirty="0"/>
              </a:p>
              <a:p>
                <a:pPr marL="342891" indent="-342891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uk-UA" sz="2400" b="1" i="1">
                        <a:latin typeface="Cambria Math" panose="02040503050406030204" pitchFamily="18" charset="0"/>
                      </a:rPr>
                      <m:t>𝑪𝒂𝑪</m:t>
                    </m:r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uk-UA" sz="24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𝟑</m:t>
                    </m:r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uk-UA" sz="2400" b="1" i="1">
                        <a:latin typeface="Cambria Math" panose="02040503050406030204" pitchFamily="18" charset="0"/>
                      </a:rPr>
                      <m:t>𝑶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𝑪𝒂𝑪</m:t>
                    </m:r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uk-UA" sz="24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𝑵</m:t>
                    </m:r>
                    <m:sSub>
                      <m:sSubPr>
                        <m:ctrlPr>
                          <a:rPr lang="uk-U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endParaRPr lang="uk-UA" b="1" i="1" dirty="0"/>
              </a:p>
              <a:p>
                <a:pPr/>
                <a:r>
                  <a:rPr lang="uk-UA" dirty="0"/>
                  <a:t>Енергозатрати: 10000 – 12000 кВт. год. на 1 т</a:t>
                </a:r>
              </a:p>
              <a:p>
                <a:pPr/>
                <a:endParaRPr lang="uk-UA" dirty="0"/>
              </a:p>
              <a:p>
                <a:pPr/>
                <a:endParaRPr lang="uk-UA" dirty="0"/>
              </a:p>
              <a:p>
                <a:pPr marL="400041" indent="-400041">
                  <a:buFont typeface="+mj-lt"/>
                  <a:buAutoNum type="romanUcPeriod" startAt="3"/>
                </a:pPr>
                <a:r>
                  <a:rPr lang="uk-UA" b="1" dirty="0"/>
                  <a:t>ПРЯМИЙ СИНТЕЗ З ВОДНЮ І АЗОТУ</a:t>
                </a:r>
              </a:p>
              <a:p>
                <a:pPr marL="400041" indent="-400041">
                  <a:buFont typeface="+mj-lt"/>
                  <a:buAutoNum type="romanUcPeriod" startAt="3"/>
                </a:pPr>
                <a:endParaRPr lang="uk-UA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400" b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400" b="1">
                              <a:latin typeface="Cambria Math" panose="02040503050406030204" pitchFamily="18" charset="0"/>
                            </a:rPr>
                            <m:t>𝐍</m:t>
                          </m:r>
                        </m:e>
                        <m:sub>
                          <m:r>
                            <a:rPr lang="uk-UA" sz="2400" b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uk-UA" sz="2400" b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uk-UA" sz="2400" b="1">
                          <a:latin typeface="Cambria Math" panose="02040503050406030204" pitchFamily="18" charset="0"/>
                        </a:rPr>
                        <m:t>𝟑</m:t>
                      </m:r>
                      <m:sSub>
                        <m:sSubPr>
                          <m:ctrlPr>
                            <a:rPr lang="uk-UA" sz="2400" b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400" b="1"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uk-UA" sz="2400" b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uk-UA" sz="2400" b="1">
                          <a:latin typeface="Cambria Math" panose="02040503050406030204" pitchFamily="18" charset="0"/>
                        </a:rPr>
                        <m:t>⇔</m:t>
                      </m:r>
                      <m:r>
                        <a:rPr lang="uk-UA" sz="2400" b="1">
                          <a:latin typeface="Cambria Math" panose="02040503050406030204" pitchFamily="18" charset="0"/>
                        </a:rPr>
                        <m:t>𝟐𝐍</m:t>
                      </m:r>
                      <m:sSub>
                        <m:sSubPr>
                          <m:ctrlPr>
                            <a:rPr lang="uk-UA" sz="2400" b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400" b="1"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uk-UA" sz="2400" b="1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uk-UA" sz="2400" b="1">
                          <a:latin typeface="Cambria Math" panose="02040503050406030204" pitchFamily="18" charset="0"/>
                        </a:rPr>
                        <m:t>; </m:t>
                      </m:r>
                      <m:r>
                        <a:rPr lang="uk-UA" sz="2400" b="1" dirty="0"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uk-UA" sz="2400" b="1" dirty="0">
                          <a:latin typeface="Cambria Math" panose="02040503050406030204" pitchFamily="18" charset="0"/>
                        </a:rPr>
                        <m:t>𝐇</m:t>
                      </m:r>
                      <m:r>
                        <a:rPr lang="uk-UA" sz="2400" b="1" dirty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uk-UA" sz="2400" b="1" dirty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uk-UA" sz="2400" b="1" dirty="0"/>
              </a:p>
              <a:p>
                <a:pPr/>
                <a:r>
                  <a:rPr lang="uk-UA" dirty="0"/>
                  <a:t>Енергозатрати: 4000 – 5000 кВт. год. на 1 т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74" y="272475"/>
                <a:ext cx="10353964" cy="6440866"/>
              </a:xfrm>
              <a:prstGeom prst="rect">
                <a:avLst/>
              </a:prstGeom>
              <a:blipFill>
                <a:blip r:embed="rId2"/>
                <a:stretch>
                  <a:fillRect l="-883" t="-568"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596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498438" y="2302164"/>
                <a:ext cx="4211783" cy="2179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000" dirty="0"/>
                  <a:t>Фізико-хімічні основи синтезу </a:t>
                </a:r>
                <a14:m>
                  <m:oMath xmlns:m="http://schemas.openxmlformats.org/officeDocument/2006/math">
                    <m:r>
                      <a:rPr lang="uk-UA" sz="2000" b="1" i="1">
                        <a:latin typeface="Cambria Math" panose="02040503050406030204" pitchFamily="18" charset="0"/>
                      </a:rPr>
                      <m:t>𝑵</m:t>
                    </m:r>
                    <m:sSub>
                      <m:sSubPr>
                        <m:ctrlPr>
                          <a:rPr lang="uk-UA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000" b="1" i="1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uk-UA" sz="2000" b="1" i="1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endParaRPr lang="uk-UA" b="1" dirty="0"/>
              </a:p>
              <a:p>
                <a:pPr algn="ctr"/>
                <a:endParaRPr lang="uk-UA" dirty="0"/>
              </a:p>
              <a:p>
                <a:pPr algn="ctr"/>
                <a:r>
                  <a:rPr lang="uk-UA" dirty="0"/>
                  <a:t>Константа рівноваги:</a:t>
                </a:r>
              </a:p>
              <a:p>
                <a:pPr algn="ctr"/>
                <a:endParaRPr lang="uk-U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𝑲𝒑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𝑯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𝑯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US" b="1" i="1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8438" y="2302164"/>
                <a:ext cx="4211783" cy="2179315"/>
              </a:xfrm>
              <a:prstGeom prst="rect">
                <a:avLst/>
              </a:prstGeom>
              <a:blipFill>
                <a:blip r:embed="rId2"/>
                <a:stretch>
                  <a:fillRect t="-16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752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8" y="372573"/>
            <a:ext cx="9241402" cy="43391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01601" y="5172364"/>
                <a:ext cx="9033164" cy="1545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dirty="0"/>
                  <a:t>ЗАЛЕЖНІСТЬ РІВНОВАЖНОГО ВИХОДУ </a:t>
                </a:r>
                <a:r>
                  <a:rPr lang="en-US" sz="2000" b="1" i="1" dirty="0"/>
                  <a:t>NH</a:t>
                </a:r>
                <a:r>
                  <a:rPr lang="en-US" sz="2000" b="1" i="1" baseline="-25000" dirty="0"/>
                  <a:t>3</a:t>
                </a:r>
                <a:r>
                  <a:rPr lang="en-US" dirty="0"/>
                  <a:t> </a:t>
                </a:r>
                <a:r>
                  <a:rPr lang="uk-UA" dirty="0"/>
                  <a:t>ВІД ТИСКУ ПРИ РІЗНИХ ТЕМПЕРАТУРАХ</a:t>
                </a:r>
                <a:r>
                  <a:rPr lang="uk-UA" dirty="0" smtClean="0"/>
                  <a:t>:</a:t>
                </a:r>
              </a:p>
              <a:p>
                <a:pPr algn="ctr"/>
                <a:endParaRPr lang="uk-UA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uk-UA" sz="20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uk-UA" sz="2000">
                        <a:latin typeface="Cambria Math" panose="02040503050406030204" pitchFamily="18" charset="0"/>
                      </a:rPr>
                      <m:t>;     </m:t>
                    </m:r>
                    <m:r>
                      <a:rPr lang="en-US" sz="2000" dirty="0">
                        <a:latin typeface="Cambria Math" panose="02040503050406030204" pitchFamily="18" charset="0"/>
                      </a:rPr>
                      <m:t>2−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0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uk-UA" sz="20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uk-UA" sz="2000" dirty="0"/>
                  <a:t>;      </a:t>
                </a:r>
                <a14:m>
                  <m:oMath xmlns:m="http://schemas.openxmlformats.org/officeDocument/2006/math">
                    <m:r>
                      <a:rPr lang="uk-UA" sz="2000" dirty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000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0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uk-UA" sz="20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uk-UA" sz="2000" dirty="0"/>
                  <a:t>;</a:t>
                </a:r>
                <a14:m>
                  <m:oMath xmlns:m="http://schemas.openxmlformats.org/officeDocument/2006/math">
                    <m:r>
                      <a:rPr lang="uk-UA" sz="2000" dirty="0">
                        <a:latin typeface="Cambria Math" panose="02040503050406030204" pitchFamily="18" charset="0"/>
                      </a:rPr>
                      <m:t>       4</m:t>
                    </m:r>
                    <m:r>
                      <a:rPr lang="en-US" sz="2000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000" i="1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uk-UA" sz="20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000" dirty="0"/>
              </a:p>
              <a:p>
                <a:pPr algn="ctr"/>
                <a:endParaRPr lang="en-US" dirty="0"/>
              </a:p>
              <a:p>
                <a:pPr algn="ctr"/>
                <a:endParaRPr lang="en-US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1" y="5172364"/>
                <a:ext cx="9033164" cy="1545872"/>
              </a:xfrm>
              <a:prstGeom prst="rect">
                <a:avLst/>
              </a:prstGeom>
              <a:blipFill>
                <a:blip r:embed="rId3"/>
                <a:stretch>
                  <a:fillRect t="-19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329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-997526" y="1690257"/>
                <a:ext cx="10898911" cy="3946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dirty="0"/>
                  <a:t>Емпіричне рівняння для розрахунку теплового ефекту синтезу амоніаку</a:t>
                </a:r>
              </a:p>
              <a:p>
                <a:endParaRPr lang="uk-UA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1" i="1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uk-UA" sz="2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2400" b="1" i="1">
                          <a:latin typeface="Cambria Math" panose="02040503050406030204" pitchFamily="18" charset="0"/>
                        </a:rPr>
                        <m:t>𝟗𝟏𝟓𝟕</m:t>
                      </m:r>
                      <m:r>
                        <a:rPr lang="uk-UA" sz="24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k-UA" sz="24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uk-UA" sz="2400" b="1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uk-UA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24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uk-UA" sz="24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uk-UA" sz="2400" b="1" i="1">
                              <a:latin typeface="Cambria Math" panose="02040503050406030204" pitchFamily="18" charset="0"/>
                            </a:rPr>
                            <m:t>𝟓𝟒𝟓</m:t>
                          </m:r>
                          <m:r>
                            <a:rPr lang="uk-UA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uk-UA" sz="2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uk-UA" sz="2400" b="1" i="1">
                                  <a:latin typeface="Cambria Math" panose="02040503050406030204" pitchFamily="18" charset="0"/>
                                </a:rPr>
                                <m:t>𝟖𝟒𝟎</m:t>
                              </m:r>
                              <m:r>
                                <a:rPr lang="uk-UA" sz="24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uk-UA" sz="2400" b="1" i="1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num>
                            <m:den>
                              <m:r>
                                <a:rPr lang="uk-UA" sz="24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den>
                          </m:f>
                          <m:r>
                            <a:rPr lang="uk-UA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uk-UA" sz="2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uk-UA" sz="2400" b="1" i="1">
                                  <a:latin typeface="Cambria Math" panose="02040503050406030204" pitchFamily="18" charset="0"/>
                                </a:rPr>
                                <m:t>𝟒𝟓𝟗𝟕𝟑𝟒𝟎𝟎𝟎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uk-UA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uk-UA" sz="2400" b="1" i="1"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e>
                                <m:sup>
                                  <m:r>
                                    <a:rPr lang="uk-UA" sz="24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uk-UA" sz="2400" b="1" i="1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uk-UA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uk-UA" sz="24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uk-UA" sz="24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k-UA" sz="2400" b="1" i="1">
                          <a:latin typeface="Cambria Math" panose="02040503050406030204" pitchFamily="18" charset="0"/>
                        </a:rPr>
                        <m:t>𝟑𝟒𝟕</m:t>
                      </m:r>
                      <m:r>
                        <a:rPr lang="uk-UA" sz="2400" b="1" i="1">
                          <a:latin typeface="Cambria Math" panose="02040503050406030204" pitchFamily="18" charset="0"/>
                        </a:rPr>
                        <m:t>Т</m:t>
                      </m:r>
                      <m:r>
                        <a:rPr lang="uk-UA" sz="2400" b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uk-UA" sz="2400" b="1" dirty="0">
                  <a:latin typeface="Cambria Math" panose="02040503050406030204" pitchFamily="18" charset="0"/>
                </a:endParaRPr>
              </a:p>
              <a:p>
                <a:pPr algn="ctr"/>
                <a:endParaRPr lang="uk-UA" sz="2400" b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k-UA" sz="2400" b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uk-UA" sz="2400" b="1" dirty="0"/>
                  <a:t> </a:t>
                </a:r>
                <a14:m>
                  <m:oMath xmlns:m="http://schemas.openxmlformats.org/officeDocument/2006/math">
                    <m:r>
                      <a:rPr lang="uk-UA" sz="24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uk-UA" sz="2400" b="1">
                        <a:latin typeface="Cambria Math" panose="02040503050406030204" pitchFamily="18" charset="0"/>
                      </a:rPr>
                      <m:t>,</m:t>
                    </m:r>
                    <m:r>
                      <a:rPr lang="uk-UA" sz="2400" b="1" i="1">
                        <a:latin typeface="Cambria Math" panose="02040503050406030204" pitchFamily="18" charset="0"/>
                      </a:rPr>
                      <m:t>𝟓𝟐𝟓</m:t>
                    </m:r>
                    <m:sSup>
                      <m:sSupPr>
                        <m:ctrlPr>
                          <a:rPr lang="uk-UA" sz="2400" b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uk-UA" sz="2400" b="1" i="1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uk-UA" sz="2400" b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uk-UA" sz="2400" b="1" i="1" dirty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sSup>
                      <m:sSupPr>
                        <m:ctrlPr>
                          <a:rPr lang="uk-UA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400" b="1" i="1" dirty="0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p>
                        <m:r>
                          <a:rPr lang="uk-UA" sz="2400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uk-UA" sz="2400" b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uk-UA" sz="2400" b="1" i="1" dirty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uk-UA" sz="2400" b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uk-UA" sz="2400" b="1" i="1" dirty="0">
                        <a:latin typeface="Cambria Math" panose="02040503050406030204" pitchFamily="18" charset="0"/>
                      </a:rPr>
                      <m:t>𝟔𝟗𝟐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uk-UA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400" b="1" i="1" dirty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uk-UA" sz="2400" b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uk-UA" sz="2400" b="1" i="1" dirty="0"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  <m:r>
                      <a:rPr lang="uk-UA" sz="2400" b="1" i="1" dirty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uk-UA" sz="2400" b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uk-UA" sz="2400" b="1" i="1" dirty="0">
                        <a:latin typeface="Cambria Math" panose="02040503050406030204" pitchFamily="18" charset="0"/>
                      </a:rPr>
                      <m:t>𝟔𝟗𝟐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uk-UA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400" b="1" i="1" dirty="0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p>
                        <m:r>
                          <a:rPr lang="uk-UA" sz="2400" b="1" i="1" dirty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uk-UA" b="1" dirty="0"/>
              </a:p>
              <a:p>
                <a:pPr algn="ctr"/>
                <a:endParaRPr lang="uk-UA" dirty="0"/>
              </a:p>
              <a:p>
                <a:pPr algn="ctr"/>
                <a:endParaRPr lang="uk-UA" dirty="0"/>
              </a:p>
              <a:p>
                <a:pPr algn="ctr"/>
                <a:r>
                  <a:rPr lang="uk-UA" b="1" dirty="0"/>
                  <a:t>Приклади:</a:t>
                </a:r>
              </a:p>
              <a:p>
                <a:pPr algn="ctr"/>
                <a:endParaRPr lang="uk-UA" b="1" dirty="0"/>
              </a:p>
              <a:p>
                <a:pPr algn="ctr"/>
                <a14:m>
                  <m:oMath xmlns:m="http://schemas.openxmlformats.org/officeDocument/2006/math">
                    <m:r>
                      <a:rPr lang="uk-UA" sz="20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uk-UA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uk-UA" sz="2000" dirty="0"/>
                  <a:t>= 29,4 МПа – 52,38 </a:t>
                </a:r>
                <a:r>
                  <a:rPr lang="uk-UA" sz="2000" dirty="0" err="1"/>
                  <a:t>кДж</a:t>
                </a:r>
                <a:r>
                  <a:rPr lang="uk-UA" sz="2000" dirty="0"/>
                  <a:t>/моль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k-UA" sz="20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uk-UA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uk-UA" sz="2000" dirty="0"/>
                  <a:t>= 60 МПа – 61,6 </a:t>
                </a:r>
                <a:r>
                  <a:rPr lang="uk-UA" sz="2000" dirty="0" err="1"/>
                  <a:t>кДж</a:t>
                </a:r>
                <a:r>
                  <a:rPr lang="uk-UA" sz="2000" dirty="0"/>
                  <a:t>/моль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97526" y="1690257"/>
                <a:ext cx="10898911" cy="3946721"/>
              </a:xfrm>
              <a:prstGeom prst="rect">
                <a:avLst/>
              </a:prstGeom>
              <a:blipFill>
                <a:blip r:embed="rId2"/>
                <a:stretch>
                  <a:fillRect t="-772" b="-1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843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397" y="217914"/>
            <a:ext cx="5491480" cy="6502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4864101" y="840510"/>
                <a:ext cx="4525819" cy="52572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dirty="0"/>
                  <a:t>Залежність виходу від температури </a:t>
                </a:r>
              </a:p>
              <a:p>
                <a:r>
                  <a:rPr lang="uk-UA" dirty="0"/>
                  <a:t>і об’ємної швидкості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uk-UA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lin"/>
                            <m:ctrlPr>
                              <a:rPr lang="uk-UA" sz="2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k-UA" sz="2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2000" b="1" i="1">
                                    <a:latin typeface="Cambria Math" panose="02040503050406030204" pitchFamily="18" charset="0"/>
                                  </a:rPr>
                                  <m:t>𝑴</m:t>
                                </m:r>
                              </m:e>
                              <m:sup>
                                <m:r>
                                  <a:rPr lang="uk-UA" sz="2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</m:num>
                          <m:den>
                            <m:d>
                              <m:dPr>
                                <m:ctrlPr>
                                  <a:rPr lang="uk-UA" sz="2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uk-UA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k-UA" sz="2000" b="1" i="1">
                                        <a:latin typeface="Cambria Math" panose="02040503050406030204" pitchFamily="18" charset="0"/>
                                      </a:rPr>
                                      <m:t>𝑴</m:t>
                                    </m:r>
                                  </m:e>
                                  <m:sup>
                                    <m:r>
                                      <a:rPr lang="uk-UA" sz="2000" b="1" i="1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p>
                                </m:sSup>
                                <m:r>
                                  <a:rPr lang="uk-UA" sz="2000" b="1" i="1">
                                    <a:latin typeface="Cambria Math" panose="02040503050406030204" pitchFamily="18" charset="0"/>
                                  </a:rPr>
                                  <m:t>×год</m:t>
                                </m:r>
                              </m:e>
                            </m:d>
                          </m:den>
                        </m:f>
                      </m:e>
                    </m:d>
                    <m:r>
                      <a:rPr lang="uk-UA" sz="2000" b="1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uk-UA" sz="2000" b="1" dirty="0"/>
              </a:p>
              <a:p>
                <a:endParaRPr lang="uk-UA" b="1" dirty="0"/>
              </a:p>
              <a:p>
                <a:r>
                  <a:rPr lang="uk-UA" dirty="0"/>
                  <a:t>1 – </a:t>
                </a:r>
                <a:r>
                  <a:rPr lang="en-US" dirty="0"/>
                  <a:t>w = 15000;</a:t>
                </a:r>
              </a:p>
              <a:p>
                <a:r>
                  <a:rPr lang="en-US" dirty="0"/>
                  <a:t>2 – w = 30000;</a:t>
                </a:r>
              </a:p>
              <a:p>
                <a:r>
                  <a:rPr lang="en-US" dirty="0"/>
                  <a:t>3 – w = 45000;</a:t>
                </a:r>
              </a:p>
              <a:p>
                <a:r>
                  <a:rPr lang="en-US" dirty="0"/>
                  <a:t>4 – w = 60000;</a:t>
                </a:r>
              </a:p>
              <a:p>
                <a:r>
                  <a:rPr lang="en-US" dirty="0"/>
                  <a:t>5 – w = 75000.</a:t>
                </a:r>
              </a:p>
              <a:p>
                <a:endParaRPr lang="en-US" dirty="0"/>
              </a:p>
              <a:p>
                <a:r>
                  <a:rPr lang="uk-UA" dirty="0"/>
                  <a:t>Об’ємна швидкість </a:t>
                </a:r>
                <a:r>
                  <a:rPr lang="en-US" dirty="0"/>
                  <a:t>w – </a:t>
                </a:r>
                <a:r>
                  <a:rPr lang="uk-UA" dirty="0"/>
                  <a:t>кількість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b="1" i="1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p>
                        <m:r>
                          <a:rPr lang="uk-UA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uk-UA" dirty="0"/>
                  <a:t>) газу</a:t>
                </a:r>
              </a:p>
              <a:p>
                <a:r>
                  <a:rPr lang="uk-UA" dirty="0"/>
                  <a:t>У перерахунку на нормальні умови, який пройшов через  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uk-UA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uk-UA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k-UA" dirty="0"/>
                  <a:t> каталізатора за 1 год.</a:t>
                </a:r>
              </a:p>
              <a:p>
                <a:endParaRPr lang="uk-UA" dirty="0"/>
              </a:p>
              <a:p>
                <a:r>
                  <a:rPr lang="uk-UA" dirty="0"/>
                  <a:t>Розмірність</a:t>
                </a:r>
              </a:p>
              <a:p>
                <a:endParaRPr lang="uk-UA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i="1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uk-UA" sz="2000" i="1">
                          <a:latin typeface="Cambria Math" panose="02040503050406030204" pitchFamily="18" charset="0"/>
                        </a:rPr>
                        <m:t>=10000</m:t>
                      </m:r>
                      <m:f>
                        <m:fPr>
                          <m:ctrlPr>
                            <a:rPr lang="uk-U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uk-U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0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uk-UA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uk-U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0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uk-UA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uk-UA" sz="2000" i="1">
                              <a:latin typeface="Cambria Math" panose="02040503050406030204" pitchFamily="18" charset="0"/>
                            </a:rPr>
                            <m:t>год</m:t>
                          </m:r>
                        </m:den>
                      </m:f>
                      <m:r>
                        <a:rPr lang="uk-UA" sz="2000" i="1">
                          <a:latin typeface="Cambria Math" panose="02040503050406030204" pitchFamily="18" charset="0"/>
                        </a:rPr>
                        <m:t>=10000</m:t>
                      </m:r>
                      <m:sSup>
                        <m:sSupPr>
                          <m:ctrlPr>
                            <a:rPr lang="uk-UA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sz="2000" i="1">
                              <a:latin typeface="Cambria Math" panose="02040503050406030204" pitchFamily="18" charset="0"/>
                            </a:rPr>
                            <m:t>год</m:t>
                          </m:r>
                        </m:e>
                        <m:sup>
                          <m:r>
                            <a:rPr lang="uk-U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uk-UA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4101" y="840510"/>
                <a:ext cx="4525819" cy="5257208"/>
              </a:xfrm>
              <a:prstGeom prst="rect">
                <a:avLst/>
              </a:prstGeom>
              <a:blipFill>
                <a:blip r:embed="rId3"/>
                <a:stretch>
                  <a:fillRect l="-1213" t="-71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231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0" y="2540002"/>
                <a:ext cx="9144000" cy="1259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dirty="0"/>
                  <a:t>Швидкість реакції на залізних каталізаторах (рівняння </a:t>
                </a:r>
                <a:r>
                  <a:rPr lang="uk-UA" dirty="0" err="1"/>
                  <a:t>Тьомкіна-Пижова</a:t>
                </a:r>
                <a:r>
                  <a:rPr lang="uk-UA" dirty="0"/>
                  <a:t>)</a:t>
                </a:r>
              </a:p>
              <a:p>
                <a:pPr algn="ctr"/>
                <a:endParaRPr lang="uk-UA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</a:rPr>
                      <m:t>𝒗</m:t>
                    </m:r>
                    <m:r>
                      <a:rPr lang="en-US" sz="20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ⅆ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𝒑</m:t>
                        </m:r>
                        <m:d>
                          <m:d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𝑵</m:t>
                            </m:r>
                            <m:sSub>
                              <m:sSubPr>
                                <m:ctrlP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𝑯</m:t>
                                </m:r>
                              </m:e>
                              <m:sub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ⅆ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𝝉</m:t>
                        </m:r>
                      </m:den>
                    </m:f>
                  </m:oMath>
                </a14:m>
                <a:r>
                  <a:rPr lang="uk-UA" sz="2000" b="1" dirty="0"/>
                  <a:t> </a:t>
                </a:r>
                <a14:m>
                  <m:oMath xmlns:m="http://schemas.openxmlformats.org/officeDocument/2006/math">
                    <m:r>
                      <a:rPr lang="uk-UA" sz="2000" b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000" b="1" i="1" dirty="0">
                        <a:latin typeface="Cambria Math" panose="02040503050406030204" pitchFamily="18" charset="0"/>
                      </a:rPr>
                      <m:t>𝜷</m:t>
                    </m:r>
                    <m:r>
                      <a:rPr lang="en-US" sz="2000" b="1" i="1" dirty="0">
                        <a:latin typeface="Cambria Math" panose="02040503050406030204" pitchFamily="18" charset="0"/>
                      </a:rPr>
                      <m:t> [ </m:t>
                    </m:r>
                    <m:sSub>
                      <m:sSubPr>
                        <m:ctrlPr>
                          <a:rPr lang="uk-UA" sz="20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000" b="1" i="1" dirty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uk-UA" sz="2000" b="1" i="1" dirty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uk-UA" sz="2000" b="1" i="1" dirty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sz="2000" b="1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uk-UA" sz="20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×</m:t>
                        </m:r>
                        <m:d>
                          <m:dPr>
                            <m:ctrlPr>
                              <a:rPr lang="uk-UA" sz="2000" b="1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uk-UA" sz="2000" b="1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k-UA" sz="2000" b="1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k-UA" sz="2000" b="1" i="1" dirty="0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p>
                                    <m:r>
                                      <a:rPr lang="uk-UA" sz="2000" b="1" i="1" dirty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uk-UA" sz="2000" b="1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uk-UA" sz="2000" b="1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1" i="1">
                                            <a:latin typeface="Cambria Math" panose="02040503050406030204" pitchFamily="18" charset="0"/>
                                          </a:rPr>
                                          <m:t>𝑯</m:t>
                                        </m:r>
                                      </m:e>
                                      <m:sub>
                                        <m:r>
                                          <a:rPr lang="uk-UA" sz="2000" b="1" i="1" dirty="0"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</m:e>
                                </m:d>
                              </m:num>
                              <m:den>
                                <m:sSup>
                                  <m:sSupPr>
                                    <m:ctrlPr>
                                      <a:rPr lang="uk-UA" sz="2000" b="1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k-UA" sz="2000" b="1" i="1" dirty="0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p>
                                    <m:r>
                                      <a:rPr lang="uk-UA" sz="2000" b="1" i="1" dirty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uk-UA" sz="2000" b="1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𝑵</m:t>
                                    </m:r>
                                    <m:sSub>
                                      <m:sSubPr>
                                        <m:ctrlPr>
                                          <a:rPr lang="en-US" sz="20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1" i="1">
                                            <a:latin typeface="Cambria Math" panose="02040503050406030204" pitchFamily="18" charset="0"/>
                                          </a:rPr>
                                          <m:t>𝑯</m:t>
                                        </m:r>
                                      </m:e>
                                      <m:sub>
                                        <m:r>
                                          <a:rPr lang="en-US" sz="2000" b="1" i="1"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b>
                                    </m:sSub>
                                  </m:e>
                                </m:d>
                              </m:den>
                            </m:f>
                          </m:e>
                        </m:d>
                      </m:e>
                      <m:sup>
                        <m:r>
                          <a:rPr lang="uk-UA" sz="2000" b="1" i="1" dirty="0">
                            <a:latin typeface="Cambria Math" panose="02040503050406030204" pitchFamily="18" charset="0"/>
                          </a:rPr>
                          <m:t>𝜶</m:t>
                        </m:r>
                      </m:sup>
                    </m:sSup>
                    <m:sSub>
                      <m:sSubPr>
                        <m:ctrlPr>
                          <a:rPr lang="en-US" sz="2000" b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− </m:t>
                        </m:r>
                        <m:r>
                          <a:rPr lang="en-US" sz="2000" b="1" i="1" dirty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0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1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b="1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000" b="1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 dirty="0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p>
                                    <m:r>
                                      <a:rPr lang="en-US" sz="2000" b="1" i="1" dirty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2000" b="1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𝑵</m:t>
                                    </m:r>
                                    <m:sSub>
                                      <m:sSubPr>
                                        <m:ctrlPr>
                                          <a:rPr lang="en-US" sz="20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1" i="1">
                                            <a:latin typeface="Cambria Math" panose="02040503050406030204" pitchFamily="18" charset="0"/>
                                          </a:rPr>
                                          <m:t>𝑯</m:t>
                                        </m:r>
                                      </m:e>
                                      <m:sub>
                                        <m:r>
                                          <a:rPr lang="en-US" sz="2000" b="1" i="1"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b>
                                    </m:sSub>
                                  </m:e>
                                </m:d>
                              </m:num>
                              <m:den>
                                <m:sSup>
                                  <m:sSupPr>
                                    <m:ctrlPr>
                                      <a:rPr lang="en-US" sz="2000" b="1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 dirty="0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p>
                                    <m:r>
                                      <a:rPr lang="en-US" sz="2000" b="1" i="1" dirty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2000" b="1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uk-UA" sz="2000" b="1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1" i="1">
                                            <a:latin typeface="Cambria Math" panose="02040503050406030204" pitchFamily="18" charset="0"/>
                                          </a:rPr>
                                          <m:t>𝑯</m:t>
                                        </m:r>
                                      </m:e>
                                      <m:sub>
                                        <m:r>
                                          <a:rPr lang="uk-UA" sz="2000" b="1" i="1" dirty="0"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</m:e>
                                </m:d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000" b="1" i="1" dirty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000" b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 dirty="0">
                            <a:latin typeface="Cambria Math" panose="02040503050406030204" pitchFamily="18" charset="0"/>
                          </a:rPr>
                          <m:t>𝜶</m:t>
                        </m:r>
                      </m:sup>
                    </m:sSup>
                  </m:oMath>
                </a14:m>
                <a:r>
                  <a:rPr lang="en-US" sz="2000" b="1" dirty="0"/>
                  <a:t> ] 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40002"/>
                <a:ext cx="9144000" cy="1259255"/>
              </a:xfrm>
              <a:prstGeom prst="rect">
                <a:avLst/>
              </a:prstGeom>
              <a:blipFill>
                <a:blip r:embed="rId2"/>
                <a:stretch>
                  <a:fillRect t="-2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134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79" y="-11904"/>
            <a:ext cx="8082240" cy="686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60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ºÐ¾Ð»Ð¾Ð½Ð° ÑÐ¸Ð½ÑÐµÐ·Ñ Ð°Ð¼Ð¾Ð½ÑÐ°ÐºÑ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21" y="485862"/>
            <a:ext cx="7372061" cy="582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70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</TotalTime>
  <Words>123</Words>
  <Application>Microsoft Office PowerPoint</Application>
  <PresentationFormat>Экран (4:3)</PresentationFormat>
  <Paragraphs>71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Andrii Kryt</dc:creator>
  <cp:lastModifiedBy>Andrii Kryt</cp:lastModifiedBy>
  <cp:revision>22</cp:revision>
  <dcterms:created xsi:type="dcterms:W3CDTF">2019-03-27T17:25:13Z</dcterms:created>
  <dcterms:modified xsi:type="dcterms:W3CDTF">2019-03-27T19:34:49Z</dcterms:modified>
</cp:coreProperties>
</file>