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Comfortaa" charset="0"/>
      <p:regular r:id="rId7"/>
      <p:bold r:id="rId8"/>
    </p:embeddedFont>
    <p:embeddedFont>
      <p:font typeface="Nunito" charset="-52"/>
      <p:regular r:id="rId9"/>
      <p:bold r:id="rId10"/>
      <p:italic r:id="rId11"/>
      <p:boldItalic r:id="rId12"/>
    </p:embeddedFont>
    <p:embeddedFont>
      <p:font typeface="Maven Pro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72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545596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8561067a48_0_2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8561067a48_0_2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 txBox="1">
            <a:spLocks noGrp="1"/>
          </p:cNvSpPr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>
            <a:spLocks noGrp="1"/>
          </p:cNvSpPr>
          <p:nvPr>
            <p:ph type="ctrTitle"/>
          </p:nvPr>
        </p:nvSpPr>
        <p:spPr>
          <a:xfrm>
            <a:off x="833331" y="737118"/>
            <a:ext cx="4255500" cy="246034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Індексування наукових праць</a:t>
            </a:r>
            <a:endParaRPr dirty="0"/>
          </a:p>
        </p:txBody>
      </p:sp>
      <p:sp>
        <p:nvSpPr>
          <p:cNvPr id="278" name="Google Shape;278;p13"/>
          <p:cNvSpPr txBox="1">
            <a:spLocks noGrp="1"/>
          </p:cNvSpPr>
          <p:nvPr>
            <p:ph type="subTitle" idx="1"/>
          </p:nvPr>
        </p:nvSpPr>
        <p:spPr>
          <a:xfrm>
            <a:off x="824000" y="2967135"/>
            <a:ext cx="4770300" cy="13245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Викладач - доцент Бондаренко Лідія Григорівна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Comfortaa"/>
                <a:ea typeface="Comfortaa"/>
                <a:cs typeface="Comfortaa"/>
                <a:sym typeface="Comfortaa"/>
              </a:rPr>
              <a:t>Шановні здобувачі вищої освіти! 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284" name="Google Shape;284;p14"/>
          <p:cNvSpPr txBox="1">
            <a:spLocks noGrp="1"/>
          </p:cNvSpPr>
          <p:nvPr>
            <p:ph type="body" idx="1"/>
          </p:nvPr>
        </p:nvSpPr>
        <p:spPr>
          <a:xfrm>
            <a:off x="4170784" y="1250025"/>
            <a:ext cx="4630766" cy="34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 dirty="0" smtClean="0">
                <a:latin typeface="Comfortaa"/>
                <a:ea typeface="Comfortaa"/>
                <a:cs typeface="Comfortaa"/>
                <a:sym typeface="Comfortaa"/>
              </a:rPr>
              <a:t>Ви в</a:t>
            </a:r>
            <a:r>
              <a:rPr lang="ru" sz="2000" b="1" dirty="0" smtClean="0">
                <a:latin typeface="Comfortaa"/>
                <a:ea typeface="Comfortaa"/>
                <a:cs typeface="Comfortaa"/>
                <a:sym typeface="Comfortaa"/>
              </a:rPr>
              <a:t>се </a:t>
            </a:r>
            <a:r>
              <a:rPr lang="ru" sz="2000" b="1" dirty="0">
                <a:latin typeface="Comfortaa"/>
                <a:ea typeface="Comfortaa"/>
                <a:cs typeface="Comfortaa"/>
                <a:sym typeface="Comfortaa"/>
              </a:rPr>
              <a:t>ще ходите до бібліотеки, щоб замовити УДК? Не можете підібрати ключові слова для тез, статті чи пошуку інформації в </a:t>
            </a:r>
            <a:r>
              <a:rPr lang="ru" sz="2000" b="1" dirty="0" smtClean="0">
                <a:latin typeface="Comfortaa"/>
                <a:ea typeface="Comfortaa"/>
                <a:cs typeface="Comfortaa"/>
                <a:sym typeface="Comfortaa"/>
              </a:rPr>
              <a:t>Інтернеті</a:t>
            </a:r>
            <a:r>
              <a:rPr lang="ru" sz="2000" b="1" dirty="0">
                <a:latin typeface="Comfortaa"/>
                <a:ea typeface="Comfortaa"/>
                <a:cs typeface="Comfortaa"/>
                <a:sym typeface="Comfortaa"/>
              </a:rPr>
              <a:t>? Поспішайте записатися </a:t>
            </a:r>
            <a:r>
              <a:rPr lang="ru" sz="2000" b="1" dirty="0" smtClean="0">
                <a:latin typeface="Comfortaa"/>
                <a:ea typeface="Comfortaa"/>
                <a:cs typeface="Comfortaa"/>
                <a:sym typeface="Comfortaa"/>
              </a:rPr>
              <a:t>на курс</a:t>
            </a:r>
            <a:r>
              <a:rPr lang="ru" sz="2000" b="1" dirty="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«Індексування 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наукових  праць».</a:t>
            </a:r>
            <a:endParaRPr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3074" name="Picture 2" descr="C:\Users\user\Desktop\УДК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699" y="1447800"/>
            <a:ext cx="2685402" cy="258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800" y="401216"/>
            <a:ext cx="7030500" cy="1196659"/>
          </a:xfrm>
        </p:spPr>
        <p:txBody>
          <a:bodyPr/>
          <a:lstStyle/>
          <a:p>
            <a:pPr marL="146050" indent="0"/>
            <a:r>
              <a:rPr lang="ru" sz="1400" dirty="0">
                <a:latin typeface="Comfortaa"/>
                <a:ea typeface="Comfortaa"/>
                <a:cs typeface="Comfortaa"/>
                <a:sym typeface="Comfortaa"/>
              </a:rPr>
              <a:t>Викладач - дипломований бібліотекар - проведе Вас захопливим лабіринтом індексування документів: </a:t>
            </a:r>
            <a:r>
              <a:rPr lang="ru" sz="1400" dirty="0" smtClean="0">
                <a:latin typeface="Comfortaa"/>
                <a:ea typeface="Comfortaa"/>
                <a:cs typeface="Comfortaa"/>
                <a:sym typeface="Comfortaa"/>
              </a:rPr>
              <a:t>Предметна </a:t>
            </a:r>
            <a:r>
              <a:rPr lang="ru" sz="1400" dirty="0">
                <a:latin typeface="Comfortaa"/>
                <a:ea typeface="Comfortaa"/>
                <a:cs typeface="Comfortaa"/>
                <a:sym typeface="Comfortaa"/>
              </a:rPr>
              <a:t>рубрика </a:t>
            </a:r>
            <a:r>
              <a:rPr lang="ru" sz="1400" dirty="0" smtClean="0">
                <a:latin typeface="Comfortaa"/>
                <a:ea typeface="Comfortaa"/>
                <a:cs typeface="Comfortaa"/>
                <a:sym typeface="Comfortaa"/>
              </a:rPr>
              <a:t>-Ключові </a:t>
            </a:r>
            <a:r>
              <a:rPr lang="ru" sz="1400" dirty="0">
                <a:latin typeface="Comfortaa"/>
                <a:ea typeface="Comfortaa"/>
                <a:cs typeface="Comfortaa"/>
                <a:sym typeface="Comfortaa"/>
              </a:rPr>
              <a:t>слова </a:t>
            </a:r>
            <a:r>
              <a:rPr lang="ru" sz="1400" dirty="0" smtClean="0">
                <a:latin typeface="Comfortaa"/>
                <a:ea typeface="Comfortaa"/>
                <a:cs typeface="Comfortaa"/>
                <a:sym typeface="Comfortaa"/>
              </a:rPr>
              <a:t>- Десяткова </a:t>
            </a:r>
            <a:r>
              <a:rPr lang="ru" sz="1400" dirty="0">
                <a:latin typeface="Comfortaa"/>
                <a:ea typeface="Comfortaa"/>
                <a:cs typeface="Comfortaa"/>
                <a:sym typeface="Comfortaa"/>
              </a:rPr>
              <a:t>класифікація </a:t>
            </a:r>
            <a:r>
              <a:rPr lang="ru" sz="1400" dirty="0" smtClean="0">
                <a:latin typeface="Comfortaa"/>
                <a:ea typeface="Comfortaa"/>
                <a:cs typeface="Comfortaa"/>
                <a:sym typeface="Comfortaa"/>
              </a:rPr>
              <a:t>-  УДК </a:t>
            </a:r>
            <a:r>
              <a:rPr lang="ru" sz="1400" dirty="0">
                <a:latin typeface="Comfortaa"/>
                <a:ea typeface="Comfortaa"/>
                <a:cs typeface="Comfortaa"/>
                <a:sym typeface="Comfortaa"/>
              </a:rPr>
              <a:t/>
            </a:r>
            <a:br>
              <a:rPr lang="ru" sz="1400" dirty="0">
                <a:latin typeface="Comfortaa"/>
                <a:ea typeface="Comfortaa"/>
                <a:cs typeface="Comfortaa"/>
                <a:sym typeface="Comfortaa"/>
              </a:rPr>
            </a:br>
            <a:r>
              <a:rPr lang="ru" sz="1400" dirty="0">
                <a:latin typeface="Comfortaa"/>
                <a:ea typeface="Comfortaa"/>
                <a:cs typeface="Comfortaa"/>
                <a:sym typeface="Comfortaa"/>
              </a:rPr>
              <a:t>Міжнародна патентна класифікація.</a:t>
            </a: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46050" indent="0">
              <a:buNone/>
            </a:pPr>
            <a:endParaRPr lang="ru-RU" dirty="0"/>
          </a:p>
        </p:txBody>
      </p:sp>
      <p:pic>
        <p:nvPicPr>
          <p:cNvPr id="1026" name="Picture 2" descr="C:\Users\user\Desktop\Лабірин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489" y="1786812"/>
            <a:ext cx="5570376" cy="2920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207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800" y="354563"/>
            <a:ext cx="7030500" cy="1243312"/>
          </a:xfrm>
        </p:spPr>
        <p:txBody>
          <a:bodyPr/>
          <a:lstStyle/>
          <a:p>
            <a:pPr lvl="0">
              <a:spcBef>
                <a:spcPts val="1600"/>
              </a:spcBef>
            </a:pP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>В </a:t>
            </a:r>
            <a:r>
              <a:rPr lang="ru-RU" sz="2000" dirty="0" err="1">
                <a:latin typeface="Comfortaa"/>
                <a:ea typeface="Comfortaa"/>
                <a:cs typeface="Comfortaa"/>
                <a:sym typeface="Comfortaa"/>
              </a:rPr>
              <a:t>інформаційну</a:t>
            </a: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-RU" sz="2000" dirty="0" err="1">
                <a:latin typeface="Comfortaa"/>
                <a:ea typeface="Comfortaa"/>
                <a:cs typeface="Comfortaa"/>
                <a:sym typeface="Comfortaa"/>
              </a:rPr>
              <a:t>епоху</a:t>
            </a: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-RU" sz="2000" dirty="0" err="1">
                <a:latin typeface="Comfortaa"/>
                <a:ea typeface="Comfortaa"/>
                <a:cs typeface="Comfortaa"/>
                <a:sym typeface="Comfortaa"/>
              </a:rPr>
              <a:t>досвід</a:t>
            </a: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-RU" sz="2000" dirty="0" err="1">
                <a:latin typeface="Comfortaa"/>
                <a:ea typeface="Comfortaa"/>
                <a:cs typeface="Comfortaa"/>
                <a:sym typeface="Comfortaa"/>
              </a:rPr>
              <a:t>цієї</a:t>
            </a: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> “</a:t>
            </a:r>
            <a:r>
              <a:rPr lang="ru-RU" sz="2000" dirty="0" err="1">
                <a:latin typeface="Comfortaa"/>
                <a:ea typeface="Comfortaa"/>
                <a:cs typeface="Comfortaa"/>
                <a:sym typeface="Comfortaa"/>
              </a:rPr>
              <a:t>подорожі</a:t>
            </a: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>” Вам 100-відсотково </a:t>
            </a:r>
            <a:r>
              <a:rPr lang="ru-RU" sz="2000" dirty="0" err="1">
                <a:latin typeface="Comfortaa"/>
                <a:ea typeface="Comfortaa"/>
                <a:cs typeface="Comfortaa"/>
                <a:sym typeface="Comfortaa"/>
              </a:rPr>
              <a:t>знадобиться</a:t>
            </a:r>
            <a:r>
              <a:rPr lang="ru-RU" sz="2000" dirty="0" smtClean="0">
                <a:latin typeface="Comfortaa"/>
                <a:ea typeface="Comfortaa"/>
                <a:cs typeface="Comfortaa"/>
                <a:sym typeface="Comfortaa"/>
              </a:rPr>
              <a:t>.</a:t>
            </a: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/>
            </a:r>
            <a:br>
              <a:rPr lang="ru-RU" sz="2000" dirty="0">
                <a:latin typeface="Comfortaa"/>
                <a:ea typeface="Comfortaa"/>
                <a:cs typeface="Comfortaa"/>
                <a:sym typeface="Comfortaa"/>
              </a:rPr>
            </a:br>
            <a:r>
              <a:rPr lang="ru-RU" sz="2000" dirty="0" err="1" smtClean="0">
                <a:latin typeface="Comfortaa"/>
                <a:ea typeface="Comfortaa"/>
                <a:cs typeface="Comfortaa"/>
                <a:sym typeface="Comfortaa"/>
              </a:rPr>
              <a:t>Чекаю</a:t>
            </a:r>
            <a:r>
              <a:rPr lang="ru-RU" sz="2000" dirty="0" smtClean="0">
                <a:latin typeface="Comfortaa"/>
                <a:ea typeface="Comfortaa"/>
                <a:cs typeface="Comfortaa"/>
                <a:sym typeface="Comfortaa"/>
              </a:rPr>
              <a:t> ВАС на </a:t>
            </a:r>
            <a:r>
              <a:rPr lang="ru-RU" sz="2000" dirty="0" err="1" smtClean="0">
                <a:latin typeface="Comfortaa"/>
                <a:ea typeface="Comfortaa"/>
                <a:cs typeface="Comfortaa"/>
                <a:sym typeface="Comfortaa"/>
              </a:rPr>
              <a:t>курсі</a:t>
            </a:r>
            <a:r>
              <a:rPr lang="ru-RU" sz="2000" dirty="0" smtClean="0">
                <a:latin typeface="Comfortaa"/>
                <a:ea typeface="Comfortaa"/>
                <a:cs typeface="Comfortaa"/>
                <a:sym typeface="Comfortaa"/>
              </a:rPr>
              <a:t>. </a:t>
            </a:r>
            <a:br>
              <a:rPr lang="ru-RU" sz="2000" dirty="0" smtClean="0">
                <a:latin typeface="Comfortaa"/>
                <a:ea typeface="Comfortaa"/>
                <a:cs typeface="Comfortaa"/>
                <a:sym typeface="Comfortaa"/>
              </a:rPr>
            </a:b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/>
            </a:r>
            <a:br>
              <a:rPr lang="ru-RU" sz="2000" dirty="0">
                <a:latin typeface="Comfortaa"/>
                <a:ea typeface="Comfortaa"/>
                <a:cs typeface="Comfortaa"/>
                <a:sym typeface="Comfortaa"/>
              </a:rPr>
            </a:br>
            <a:r>
              <a:rPr lang="ru-RU" sz="2000" dirty="0" err="1">
                <a:latin typeface="Comfortaa"/>
                <a:ea typeface="Comfortaa"/>
                <a:cs typeface="Comfortaa"/>
                <a:sym typeface="Comfortaa"/>
              </a:rPr>
              <a:t>Його</a:t>
            </a: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-RU" sz="2000" dirty="0" err="1">
                <a:latin typeface="Comfortaa"/>
                <a:ea typeface="Comfortaa"/>
                <a:cs typeface="Comfortaa"/>
                <a:sym typeface="Comfortaa"/>
              </a:rPr>
              <a:t>девіз</a:t>
            </a: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>: “</a:t>
            </a:r>
            <a:r>
              <a:rPr lang="ru-RU" sz="2000" dirty="0" err="1">
                <a:latin typeface="Comfortaa"/>
                <a:ea typeface="Comfortaa"/>
                <a:cs typeface="Comfortaa"/>
                <a:sym typeface="Comfortaa"/>
              </a:rPr>
              <a:t>Мінімум</a:t>
            </a: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-RU" sz="2000" dirty="0" err="1">
                <a:latin typeface="Comfortaa"/>
                <a:ea typeface="Comfortaa"/>
                <a:cs typeface="Comfortaa"/>
                <a:sym typeface="Comfortaa"/>
              </a:rPr>
              <a:t>теорії</a:t>
            </a:r>
            <a:r>
              <a:rPr lang="ru-RU" sz="2000" dirty="0">
                <a:latin typeface="Comfortaa"/>
                <a:ea typeface="Comfortaa"/>
                <a:cs typeface="Comfortaa"/>
                <a:sym typeface="Comfortaa"/>
              </a:rPr>
              <a:t> - максимум практики”!</a:t>
            </a:r>
            <a:r>
              <a:rPr lang="ru-RU" dirty="0">
                <a:latin typeface="Comfortaa"/>
                <a:ea typeface="Comfortaa"/>
                <a:cs typeface="Comfortaa"/>
                <a:sym typeface="Comfortaa"/>
              </a:rPr>
              <a:t/>
            </a:r>
            <a:br>
              <a:rPr lang="ru-RU" dirty="0">
                <a:latin typeface="Comfortaa"/>
                <a:ea typeface="Comfortaa"/>
                <a:cs typeface="Comfortaa"/>
                <a:sym typeface="Comfortaa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85139" y="1924736"/>
            <a:ext cx="7030500" cy="2541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2" name="Picture 4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359" y="2476468"/>
            <a:ext cx="27622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12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83</Words>
  <Application>Microsoft Office PowerPoint</Application>
  <PresentationFormat>Экран (16:9)</PresentationFormat>
  <Paragraphs>7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Comfortaa</vt:lpstr>
      <vt:lpstr>Nunito</vt:lpstr>
      <vt:lpstr>Maven Pro</vt:lpstr>
      <vt:lpstr>Momentum</vt:lpstr>
      <vt:lpstr>Індексування наукових праць</vt:lpstr>
      <vt:lpstr>Шановні здобувачі вищої освіти! </vt:lpstr>
      <vt:lpstr>Викладач - дипломований бібліотекар - проведе Вас захопливим лабіринтом індексування документів: Предметна рубрика -Ключові слова - Десяткова класифікація -  УДК  Міжнародна патентна класифікація. </vt:lpstr>
      <vt:lpstr>В інформаційну епоху досвід цієї “подорожі” Вам 100-відсотково знадобиться. Чекаю ВАС на курсі.   Його девіз: “Мінімум теорії - максимум практики”!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Індексування наукових праць</dc:title>
  <cp:lastModifiedBy>user</cp:lastModifiedBy>
  <cp:revision>7</cp:revision>
  <dcterms:modified xsi:type="dcterms:W3CDTF">2020-05-19T15:27:32Z</dcterms:modified>
</cp:coreProperties>
</file>