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1" r:id="rId5"/>
    <p:sldId id="286" r:id="rId6"/>
    <p:sldId id="257" r:id="rId7"/>
    <p:sldId id="283" r:id="rId8"/>
    <p:sldId id="272" r:id="rId9"/>
    <p:sldId id="277" r:id="rId10"/>
    <p:sldId id="266" r:id="rId11"/>
    <p:sldId id="259" r:id="rId12"/>
    <p:sldId id="285" r:id="rId13"/>
    <p:sldId id="258" r:id="rId14"/>
    <p:sldId id="262" r:id="rId15"/>
    <p:sldId id="290" r:id="rId16"/>
    <p:sldId id="294" r:id="rId17"/>
    <p:sldId id="267" r:id="rId18"/>
    <p:sldId id="268" r:id="rId19"/>
    <p:sldId id="296" r:id="rId20"/>
    <p:sldId id="284" r:id="rId21"/>
    <p:sldId id="287" r:id="rId22"/>
    <p:sldId id="289" r:id="rId23"/>
    <p:sldId id="295" r:id="rId24"/>
    <p:sldId id="281" r:id="rId25"/>
    <p:sldId id="264" r:id="rId26"/>
    <p:sldId id="278" r:id="rId27"/>
    <p:sldId id="280" r:id="rId28"/>
    <p:sldId id="279" r:id="rId29"/>
    <p:sldId id="269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0FB2-A7B1-4370-914F-B4B1A2C7EFB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0A9F-4C39-45E8-8C8A-D58AC5D5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Коливання рівня Світового океану під час четвертинного періоду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лекція з </a:t>
            </a:r>
            <a:r>
              <a:rPr lang="uk-UA" b="1" dirty="0" smtClean="0"/>
              <a:t>Палеогеографії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43372" cy="358299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Особливості розвитку </a:t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err="1" smtClean="0">
                <a:solidFill>
                  <a:srgbClr val="0070C0"/>
                </a:solidFill>
              </a:rPr>
              <a:t>Азово-Чорноморсько-Каспійського</a:t>
            </a:r>
            <a:r>
              <a:rPr lang="uk-UA" sz="2800" b="1" dirty="0" smtClean="0">
                <a:solidFill>
                  <a:srgbClr val="0070C0"/>
                </a:solidFill>
              </a:rPr>
              <a:t> басейну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fdAф52а\Desktop\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5191" y="0"/>
            <a:ext cx="471880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Коливання рівня Каспійського та Чорного морів в плейстоцені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60332"/>
          <a:stretch>
            <a:fillRect/>
          </a:stretch>
        </p:blipFill>
        <p:spPr bwMode="auto">
          <a:xfrm>
            <a:off x="0" y="2214563"/>
            <a:ext cx="9051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Коливання рівня Каспійського та Чорного морів в кінці плейстоцену в голоцені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40498"/>
          <a:stretch>
            <a:fillRect/>
          </a:stretch>
        </p:blipFill>
        <p:spPr bwMode="auto">
          <a:xfrm>
            <a:off x="0" y="1446213"/>
            <a:ext cx="91440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Хронологія коливань рівня Каспійського моря в четвертинний період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285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Хронологія коливань рівня Чорного моря в четвертинний період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fdAф52а\Desktop\transg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24" y="1589488"/>
            <a:ext cx="9136976" cy="462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00826" y="274638"/>
            <a:ext cx="2428892" cy="336867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Порівняльна характеристика коливальних стадій розвитку Чорного та Каспійського морів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1603" t="21690" r="40238" b="7506"/>
          <a:stretch>
            <a:fillRect/>
          </a:stretch>
        </p:blipFill>
        <p:spPr bwMode="auto">
          <a:xfrm>
            <a:off x="-1" y="0"/>
            <a:ext cx="636869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Регресія Каспійського моря за останні 17000 років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My education\Geographya continental and oucean\33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5213"/>
            <a:ext cx="9144000" cy="579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education\Geographya continental and oucean\geogkartauzb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7899"/>
            <a:ext cx="9144000" cy="412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354" t="37109" r="26427" b="32617"/>
          <a:stretch>
            <a:fillRect/>
          </a:stretch>
        </p:blipFill>
        <p:spPr bwMode="auto">
          <a:xfrm>
            <a:off x="0" y="0"/>
            <a:ext cx="911634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030" y="3357562"/>
            <a:ext cx="683540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Коливання рівня – це зниження або здіймання рівня водної поверхні по відношенню до поверхню суходолу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Коливання за часом проявлення поділяються на: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Довготривалі 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– період коливань яких складає від кількох років до кількох сотень років;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Сезонні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– період коливання яких складає кілька місяців;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Короткочасні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– період коливань яких  складає від кількох секунд до кількох діб.</a:t>
            </a:r>
          </a:p>
          <a:p>
            <a:pPr marL="514350" indent="-514350">
              <a:buNone/>
            </a:pP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Коливання за характером проявлення поділяються на:</a:t>
            </a:r>
          </a:p>
          <a:p>
            <a:pPr marL="514350" indent="-514350">
              <a:buFontTx/>
              <a:buChar char="-"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Періодичні 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– які проявляються з певною закономірністю в часі;</a:t>
            </a:r>
          </a:p>
          <a:p>
            <a:pPr marL="514350" indent="-514350">
              <a:buFontTx/>
              <a:buChar char="-"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Неперіодичні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– які проявляють без будь-якої закономірності в часі.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2490" t="16731" r="34914" b="5927"/>
          <a:stretch>
            <a:fillRect/>
          </a:stretch>
        </p:blipFill>
        <p:spPr bwMode="auto">
          <a:xfrm>
            <a:off x="1357290" y="0"/>
            <a:ext cx="6572264" cy="67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7165" t="16731" r="30477" b="13819"/>
          <a:stretch>
            <a:fillRect/>
          </a:stretch>
        </p:blipFill>
        <p:spPr bwMode="auto">
          <a:xfrm>
            <a:off x="0" y="0"/>
            <a:ext cx="91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4503" t="34093" r="33139" b="7506"/>
          <a:stretch>
            <a:fillRect/>
          </a:stretch>
        </p:blipFill>
        <p:spPr bwMode="auto">
          <a:xfrm>
            <a:off x="0" y="630996"/>
            <a:ext cx="9144000" cy="573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fdAф52а\Desktop\800px-Inserciomamif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6" y="357166"/>
            <a:ext cx="909997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32258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Геологічна </a:t>
            </a:r>
            <a:r>
              <a:rPr lang="uk-UA" sz="2400" dirty="0"/>
              <a:t>історія Балтійського моря. Стадії розвитку: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/>
              <a:t>а) льодовикове озеро в початковій фазі близько 14,</a:t>
            </a:r>
            <a:r>
              <a:rPr lang="uk-UA" sz="2400" dirty="0" err="1"/>
              <a:t>5тис</a:t>
            </a:r>
            <a:r>
              <a:rPr lang="uk-UA" sz="2400" dirty="0"/>
              <a:t>. років тому; </a:t>
            </a:r>
            <a:endParaRPr lang="ru-RU" sz="2400" dirty="0"/>
          </a:p>
        </p:txBody>
      </p:sp>
      <p:pic>
        <p:nvPicPr>
          <p:cNvPr id="4" name="Содержимое 3" descr="D:\Мои Документы\Dyplom\moe\Rysunki\історі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590" r="65310" b="51659"/>
          <a:stretch>
            <a:fillRect/>
          </a:stretch>
        </p:blipFill>
        <p:spPr bwMode="auto">
          <a:xfrm>
            <a:off x="357158" y="500042"/>
            <a:ext cx="4643470" cy="57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D:\Мои Документы\Dyplom\moe\Rysunki\історія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0" t="48931" r="522" b="2487"/>
          <a:stretch>
            <a:fillRect/>
          </a:stretch>
        </p:blipFill>
        <p:spPr bwMode="auto">
          <a:xfrm>
            <a:off x="5500694" y="3357562"/>
            <a:ext cx="2928958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2940048"/>
          </a:xfrm>
        </p:spPr>
        <p:txBody>
          <a:bodyPr>
            <a:noAutofit/>
          </a:bodyPr>
          <a:lstStyle/>
          <a:p>
            <a:r>
              <a:rPr lang="uk-UA" sz="2800" dirty="0" smtClean="0"/>
              <a:t>Геологічна </a:t>
            </a:r>
            <a:r>
              <a:rPr lang="uk-UA" sz="2800" dirty="0"/>
              <a:t>історія Балтійського моря. Стадії розвитку: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б</a:t>
            </a:r>
            <a:r>
              <a:rPr lang="uk-UA" sz="2800" dirty="0"/>
              <a:t>) льодовикове озеро в кінцевій фазі розвитку приблизно 11,7 тис. років тому; </a:t>
            </a:r>
            <a:endParaRPr lang="ru-RU" sz="2800" dirty="0"/>
          </a:p>
        </p:txBody>
      </p:sp>
      <p:pic>
        <p:nvPicPr>
          <p:cNvPr id="4" name="Содержимое 3" descr="D:\Мои Документы\Dyplom\moe\Rysunki\історі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2354" b="52648"/>
          <a:stretch>
            <a:fillRect/>
          </a:stretch>
        </p:blipFill>
        <p:spPr bwMode="auto">
          <a:xfrm>
            <a:off x="0" y="142852"/>
            <a:ext cx="4000528" cy="62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D:\Мои Документы\Dyplom\moe\Rysunki\історія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6" t="48702" r="1500" b="8100"/>
          <a:stretch>
            <a:fillRect/>
          </a:stretch>
        </p:blipFill>
        <p:spPr bwMode="auto">
          <a:xfrm>
            <a:off x="5857884" y="3643314"/>
            <a:ext cx="2786082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279717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Геологічна </a:t>
            </a:r>
            <a:r>
              <a:rPr lang="uk-UA" sz="2800" dirty="0"/>
              <a:t>історія Балтійського моря. Стадії розвитку: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в</a:t>
            </a:r>
            <a:r>
              <a:rPr lang="uk-UA" sz="2800" dirty="0"/>
              <a:t>) </a:t>
            </a:r>
            <a:r>
              <a:rPr lang="uk-UA" sz="2800" dirty="0" err="1"/>
              <a:t>Іолдійове</a:t>
            </a:r>
            <a:r>
              <a:rPr lang="uk-UA" sz="2800" dirty="0"/>
              <a:t> море близько 10 тис. років тому; </a:t>
            </a:r>
            <a:endParaRPr lang="ru-RU" sz="2800" dirty="0"/>
          </a:p>
        </p:txBody>
      </p:sp>
      <p:pic>
        <p:nvPicPr>
          <p:cNvPr id="4" name="Содержимое 3" descr="D:\Мои Документы\Dyplom\moe\Rysunki\історі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6" t="1578" r="1097" b="51070"/>
          <a:stretch>
            <a:fillRect/>
          </a:stretch>
        </p:blipFill>
        <p:spPr bwMode="auto">
          <a:xfrm>
            <a:off x="500034" y="1357298"/>
            <a:ext cx="4071966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D:\Мои Документы\Dyplom\moe\Rysunki\історія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6" t="47352"/>
          <a:stretch>
            <a:fillRect/>
          </a:stretch>
        </p:blipFill>
        <p:spPr bwMode="auto">
          <a:xfrm>
            <a:off x="5929322" y="3286124"/>
            <a:ext cx="2286016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2725734"/>
          </a:xfrm>
        </p:spPr>
        <p:txBody>
          <a:bodyPr>
            <a:noAutofit/>
          </a:bodyPr>
          <a:lstStyle/>
          <a:p>
            <a:r>
              <a:rPr lang="uk-UA" sz="2800" dirty="0" smtClean="0"/>
              <a:t>Геологічна </a:t>
            </a:r>
            <a:r>
              <a:rPr lang="uk-UA" sz="2800" dirty="0"/>
              <a:t>історія Балтійського моря. Стадії розвитку: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г</a:t>
            </a:r>
            <a:r>
              <a:rPr lang="uk-UA" sz="2800" dirty="0"/>
              <a:t>) </a:t>
            </a:r>
            <a:r>
              <a:rPr lang="uk-UA" sz="2800" dirty="0" err="1"/>
              <a:t>Анцилове</a:t>
            </a:r>
            <a:r>
              <a:rPr lang="uk-UA" sz="2800" dirty="0"/>
              <a:t> озеро приблизно </a:t>
            </a:r>
            <a:r>
              <a:rPr lang="uk-UA" sz="2800" dirty="0" smtClean="0"/>
              <a:t>9,5 </a:t>
            </a:r>
            <a:r>
              <a:rPr lang="uk-UA" sz="2800" dirty="0"/>
              <a:t>тис. років тому; </a:t>
            </a:r>
            <a:endParaRPr lang="ru-RU" sz="2800" dirty="0"/>
          </a:p>
        </p:txBody>
      </p:sp>
      <p:pic>
        <p:nvPicPr>
          <p:cNvPr id="4" name="Содержимое 3" descr="D:\Мои Документы\Dyplom\moe\Rysunki\історі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47352" r="65310" b="561"/>
          <a:stretch>
            <a:fillRect/>
          </a:stretch>
        </p:blipFill>
        <p:spPr bwMode="auto">
          <a:xfrm>
            <a:off x="0" y="428604"/>
            <a:ext cx="4714876" cy="614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D:\Мои Документы\Dyplom\moe\Rysunki\історія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1" t="48931"/>
          <a:stretch>
            <a:fillRect/>
          </a:stretch>
        </p:blipFill>
        <p:spPr bwMode="auto">
          <a:xfrm>
            <a:off x="5857884" y="3429000"/>
            <a:ext cx="2761304" cy="316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86861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Геологічна </a:t>
            </a:r>
            <a:r>
              <a:rPr lang="uk-UA" sz="2800" dirty="0"/>
              <a:t>історія Балтійського моря. Стадії розвитку: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д) </a:t>
            </a:r>
            <a:r>
              <a:rPr lang="uk-UA" sz="2800" dirty="0" err="1"/>
              <a:t>Літоринове</a:t>
            </a:r>
            <a:r>
              <a:rPr lang="uk-UA" sz="2800" dirty="0"/>
              <a:t> море приблизно 7,5 тис. років </a:t>
            </a:r>
            <a:r>
              <a:rPr lang="uk-UA" sz="3100" dirty="0"/>
              <a:t>тому</a:t>
            </a:r>
            <a:endParaRPr lang="ru-RU" sz="3100" dirty="0"/>
          </a:p>
        </p:txBody>
      </p:sp>
      <p:pic>
        <p:nvPicPr>
          <p:cNvPr id="4" name="Содержимое 3" descr="D:\Мои Документы\Dyplom\moe\Rysunki\історі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48671" r="34689" b="561"/>
          <a:stretch>
            <a:fillRect/>
          </a:stretch>
        </p:blipFill>
        <p:spPr bwMode="auto">
          <a:xfrm>
            <a:off x="357158" y="500042"/>
            <a:ext cx="3786214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D:\Мои Документы\Dyplom\moe\Rysunki\історія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6" t="48931" r="3406" b="6809"/>
          <a:stretch>
            <a:fillRect/>
          </a:stretch>
        </p:blipFill>
        <p:spPr bwMode="auto">
          <a:xfrm>
            <a:off x="5143504" y="3286124"/>
            <a:ext cx="2928958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education\Geographya continental and oucean\Скандинавия-и-Мир-Комиксы-перевел-сам-англия-1816468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86563" cy="693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Основні причини коливання рівня Світового океану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Перерозподіл маси гідросфери переважно під час материкових зледенінь;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Зміна рівня в результаті зміни ємності океанічних западин;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Витіснення води осадовим матеріалом який зноситься з материків;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Осушення або заповнення крупних морських басейнів, коли водні маси пересуваються до океану або з океану;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Потрапляння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ювеніальних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вод в результаті диференціації мантії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dAф52а\Desktop\atlantid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667" y="0"/>
            <a:ext cx="557778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err="1" smtClean="0">
                <a:solidFill>
                  <a:srgbClr val="002060"/>
                </a:solidFill>
              </a:rPr>
              <a:t>Евстатичні</a:t>
            </a:r>
            <a:r>
              <a:rPr lang="uk-UA" sz="2800" b="1" dirty="0" smtClean="0">
                <a:solidFill>
                  <a:srgbClr val="002060"/>
                </a:solidFill>
              </a:rPr>
              <a:t> коливання </a:t>
            </a:r>
            <a:r>
              <a:rPr lang="uk-UA" sz="2800" dirty="0" smtClean="0">
                <a:solidFill>
                  <a:srgbClr val="002060"/>
                </a:solidFill>
              </a:rPr>
              <a:t>– це повільні довготривалі коливання рівня Світового океану які зумовлені змінами кількості води в океані або тектонічними рухами земної кори.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err="1" smtClean="0">
                <a:solidFill>
                  <a:schemeClr val="bg1">
                    <a:lumMod val="50000"/>
                  </a:schemeClr>
                </a:solidFill>
              </a:rPr>
              <a:t>Гідрократичн</a:t>
            </a:r>
            <a:r>
              <a:rPr lang="uk-UA" sz="2800" dirty="0" err="1" smtClean="0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коливання зумовлені змінами об'єму вод у Світовому океані;</a:t>
            </a:r>
          </a:p>
          <a:p>
            <a:r>
              <a:rPr lang="uk-UA" sz="2800" b="1" dirty="0" err="1" smtClean="0">
                <a:solidFill>
                  <a:schemeClr val="bg1">
                    <a:lumMod val="50000"/>
                  </a:schemeClr>
                </a:solidFill>
              </a:rPr>
              <a:t>Геократичні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коливання зумовлені тектонічними рухами земної кори.</a:t>
            </a:r>
          </a:p>
          <a:p>
            <a:pPr>
              <a:buNone/>
            </a:pP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Відповідні коливання проявляються у вигляді: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Трансгресії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– як процес підйому рівня Світового океану який спричиняє затоплення прибережних низовинних територій та збільшення площі океану.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Регресії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– як процес зниження рівня Світового океану який спричиняє осушення прибережних акваторій та збільшення площі суходолу. 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uk-UA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Тенденції коливання рівня Світового океану протягом останніх 250 млн. років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930" y="1428736"/>
            <a:ext cx="88323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Пульсаційна</a:t>
            </a:r>
            <a:r>
              <a:rPr lang="uk-UA" sz="2800" b="1" dirty="0" smtClean="0">
                <a:solidFill>
                  <a:srgbClr val="002060"/>
                </a:solidFill>
              </a:rPr>
              <a:t> гіпотеза проявлення коливань рівня Світового океану під час плейстоцену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Висунута у 1842 році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Ч.</a:t>
            </a:r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</a:rPr>
              <a:t>Маклареном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Основні принципи </a:t>
            </a:r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</a:rPr>
              <a:t>Пульсаційної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гіпотези: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Під час проявлення льодовикових епох частина твердих опадів накопичувалось на поверхні материків у вигляді льодовиків;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Під час проявлення між льодовикових епох талі води інтенсивно стікали до Світового океану і сприяли здійманню його рівня.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Протягом всього плейстоцену рівень Світового океану знаходився у постійному русі, періоди здіймання змінювалися періодами зниження.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Коливання рівня Світового океану в пліоцен – голоцен (за Ж.</a:t>
            </a:r>
            <a:r>
              <a:rPr lang="uk-UA" sz="2800" b="1" dirty="0" err="1" smtClean="0">
                <a:solidFill>
                  <a:srgbClr val="0070C0"/>
                </a:solidFill>
              </a:rPr>
              <a:t>Буркаром</a:t>
            </a:r>
            <a:r>
              <a:rPr lang="uk-UA" sz="2800" b="1" dirty="0" smtClean="0">
                <a:solidFill>
                  <a:srgbClr val="0070C0"/>
                </a:solidFill>
              </a:rPr>
              <a:t>, 1953)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16731" r="29589" b="10663"/>
          <a:stretch>
            <a:fillRect/>
          </a:stretch>
        </p:blipFill>
        <p:spPr bwMode="auto">
          <a:xfrm>
            <a:off x="285720" y="1009771"/>
            <a:ext cx="8358246" cy="584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Загальні особливості плейстоценових коливань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Амплітуди коливань протягом плейстоцену не перевищували 110-130 м;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Об'єм  материкових льодовиків під час максимального зледеніння складав 56,6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млн.км</a:t>
            </a:r>
            <a:r>
              <a:rPr lang="uk-UA" baseline="30000" dirty="0" err="1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, це відповідало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сниженню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рівня на 120 м;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При повному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танені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льодовиків Антарктиди (27,9 млн.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км</a:t>
            </a:r>
            <a:r>
              <a:rPr lang="uk-UA" baseline="30000" dirty="0" err="1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) рівень Світового океану може піднятися на 62 м.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9765" r="26427" b="17969"/>
          <a:stretch>
            <a:fillRect/>
          </a:stretch>
        </p:blipFill>
        <p:spPr bwMode="auto">
          <a:xfrm>
            <a:off x="0" y="1069414"/>
            <a:ext cx="8929718" cy="49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483</Words>
  <Application>Microsoft Office PowerPoint</Application>
  <PresentationFormat>Экран (4:3)</PresentationFormat>
  <Paragraphs>46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Коливання рівня Світового океану під час четвертинного періоду</vt:lpstr>
      <vt:lpstr>Коливання рівня – це зниження або здіймання рівня водної поверхні по відношенню до поверхню суходолу</vt:lpstr>
      <vt:lpstr>Основні причини коливання рівня Світового океану</vt:lpstr>
      <vt:lpstr>Евстатичні коливання – це повільні довготривалі коливання рівня Світового океану які зумовлені змінами кількості води в океані або тектонічними рухами земної кори.</vt:lpstr>
      <vt:lpstr>Тенденції коливання рівня Світового океану протягом останніх 250 млн. років</vt:lpstr>
      <vt:lpstr>Пульсаційна гіпотеза проявлення коливань рівня Світового океану під час плейстоцену</vt:lpstr>
      <vt:lpstr>Коливання рівня Світового океану в пліоцен – голоцен (за Ж.Буркаром, 1953) </vt:lpstr>
      <vt:lpstr>Загальні особливості плейстоценових коливань</vt:lpstr>
      <vt:lpstr>Презентация PowerPoint</vt:lpstr>
      <vt:lpstr>Особливості розвитку  Азово-Чорноморсько-Каспійського басейну</vt:lpstr>
      <vt:lpstr>Коливання рівня Каспійського та Чорного морів в плейстоцені</vt:lpstr>
      <vt:lpstr>Коливання рівня Каспійського та Чорного морів в кінці плейстоцену в голоцені</vt:lpstr>
      <vt:lpstr>Хронологія коливань рівня Каспійського моря в четвертинний період</vt:lpstr>
      <vt:lpstr>Хронологія коливань рівня Чорного моря в четвертинний період </vt:lpstr>
      <vt:lpstr>Порівняльна характеристика коливальних стадій розвитку Чорного та Каспійського морів</vt:lpstr>
      <vt:lpstr>Презентация PowerPoint</vt:lpstr>
      <vt:lpstr>Регресія Каспійського моря за останні 17000 років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Геологічна історія Балтійського моря. Стадії розвитку: а) льодовикове озеро в початковій фазі близько 14,5тис. років тому; </vt:lpstr>
      <vt:lpstr>Геологічна історія Балтійського моря. Стадії розвитку: б) льодовикове озеро в кінцевій фазі розвитку приблизно 11,7 тис. років тому; </vt:lpstr>
      <vt:lpstr>Геологічна історія Балтійського моря. Стадії розвитку: в) Іолдійове море близько 10 тис. років тому; </vt:lpstr>
      <vt:lpstr>Геологічна історія Балтійського моря. Стадії розвитку: г) Анцилове озеро приблизно 9,5 тис. років тому; </vt:lpstr>
      <vt:lpstr>Геологічна історія Балтійського моря. Стадії розвитку:  д) Літоринове море приблизно 7,5 тис. років тому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Коливання рівня Світового океану під час четвертинного періоду</dc:title>
  <dc:creator>fdAф52а</dc:creator>
  <cp:lastModifiedBy>1</cp:lastModifiedBy>
  <cp:revision>167</cp:revision>
  <dcterms:created xsi:type="dcterms:W3CDTF">2018-02-25T08:13:30Z</dcterms:created>
  <dcterms:modified xsi:type="dcterms:W3CDTF">2020-04-15T12:20:57Z</dcterms:modified>
</cp:coreProperties>
</file>