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8" r:id="rId3"/>
    <p:sldId id="277" r:id="rId4"/>
    <p:sldId id="259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60" r:id="rId21"/>
    <p:sldId id="25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72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4AA71-2135-4851-8B6B-26104C7A06DD}" type="datetimeFigureOut">
              <a:rPr lang="ru-RU" smtClean="0"/>
              <a:t>25.04.2012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F7DDB-08FA-4F80-9C85-025785EDF8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07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F368-2CE4-46D6-937F-03780A72D3B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728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Ця</a:t>
            </a:r>
            <a:r>
              <a:rPr lang="ru-RU" dirty="0" smtClean="0"/>
              <a:t> теорема в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її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арифметичній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формуліровці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була</a:t>
            </a:r>
            <a:r>
              <a:rPr lang="ru-RU" baseline="0" dirty="0" smtClean="0"/>
              <a:t> описана в </a:t>
            </a:r>
            <a:r>
              <a:rPr lang="ru-RU" baseline="0" dirty="0" err="1" smtClean="0"/>
              <a:t>трактарі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китайського</a:t>
            </a:r>
            <a:r>
              <a:rPr lang="ru-RU" baseline="0" dirty="0" smtClean="0"/>
              <a:t> математика Сунь </a:t>
            </a:r>
            <a:r>
              <a:rPr lang="ru-RU" baseline="0" dirty="0" err="1" smtClean="0"/>
              <a:t>Цзи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імовірно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датується</a:t>
            </a:r>
            <a:r>
              <a:rPr lang="ru-RU" baseline="0" dirty="0" smtClean="0"/>
              <a:t> 3 ст. </a:t>
            </a:r>
            <a:r>
              <a:rPr lang="ru-RU" baseline="0" dirty="0" err="1" smtClean="0"/>
              <a:t>н.е</a:t>
            </a:r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F7DDB-08FA-4F80-9C85-025785EDF86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627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uk-UA" sz="1200" b="1" dirty="0" smtClean="0">
                <a:latin typeface="Times New Roman" pitchFamily="18" charset="0"/>
                <a:cs typeface="Times New Roman" pitchFamily="18" charset="0"/>
              </a:rPr>
              <a:t>ДОВЕДЕННЯ </a:t>
            </a:r>
            <a:r>
              <a:rPr lang="uk-UA" sz="1200" b="1" smtClean="0">
                <a:latin typeface="Times New Roman" pitchFamily="18" charset="0"/>
                <a:cs typeface="Times New Roman" pitchFamily="18" charset="0"/>
              </a:rPr>
              <a:t>ТЕОРЕМИ 11.10</a:t>
            </a:r>
            <a:r>
              <a:rPr lang="uk-UA" sz="120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Числа, що не перевищують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1200" i="1" baseline="300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і що не є взаємно простими з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1200" i="1" baseline="300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, мають вид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..., (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1200" i="1" baseline="30000" dirty="0" smtClean="0"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uk-UA" sz="1200" i="1" baseline="30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1200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р.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Оскільки є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1200" i="1" baseline="300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1200" i="1" baseline="30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1200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таких цілих чисел, то існує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1200" i="1" baseline="300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 – р</a:t>
            </a:r>
            <a:r>
              <a:rPr lang="en-US" sz="1200" i="1" baseline="300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1200" i="1" baseline="30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1200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цілих чисел, взаємно простих з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1200" i="1" baseline="300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. Отже,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1200" i="1" baseline="300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= р</a:t>
            </a:r>
            <a:r>
              <a:rPr lang="en-US" sz="1200" i="1" baseline="300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 – р</a:t>
            </a:r>
            <a:r>
              <a:rPr lang="en-US" sz="1200" i="1" baseline="300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1200" i="1" baseline="30000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uk-UA" sz="1200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sz="1200" b="1" dirty="0" smtClean="0">
                <a:latin typeface="Times New Roman" pitchFamily="18" charset="0"/>
                <a:cs typeface="Times New Roman" pitchFamily="18" charset="0"/>
              </a:rPr>
              <a:t>ДОВЕДЕННЯ Наслідок 1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. Якщо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просте число, то з теореми 10.20 безпосередньо витікає, що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uk-UA" sz="1200" i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- 1. З другого боку, якщо число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не є простим, у нього є дільник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, відмінний від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і від 1. Оскільки, за означенням,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) £ </a:t>
            </a:r>
            <a:r>
              <a:rPr lang="uk-UA" sz="1200" i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- 1 і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є одним з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- 1 додатних цілих чисел, менших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, маємо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) £ </a:t>
            </a:r>
            <a:r>
              <a:rPr lang="uk-UA" sz="1200" i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- 2, що є суперечність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F7DDB-08FA-4F80-9C85-025785EDF86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336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b="1" dirty="0" smtClean="0">
                <a:latin typeface="Times New Roman" pitchFamily="18" charset="0"/>
                <a:cs typeface="Times New Roman" pitchFamily="18" charset="0"/>
              </a:rPr>
              <a:t>ДОВЕДЕННЯ Теорема 11.12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. Якщо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= 2</a:t>
            </a:r>
            <a:r>
              <a:rPr lang="uk-UA" sz="1200" i="1" baseline="300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- ціле непарне число і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&gt; 1, то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(2</a:t>
            </a:r>
            <a:r>
              <a:rPr lang="uk-UA" sz="1200" i="1" baseline="300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(2</a:t>
            </a:r>
            <a:r>
              <a:rPr lang="uk-UA" sz="1200" i="1" baseline="300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12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) = 2</a:t>
            </a:r>
            <a:r>
              <a:rPr lang="uk-UA" sz="1200" i="1" baseline="300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12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) і, отже,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) - парне. Якщо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uk-UA" sz="1200" i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uk-UA" sz="1200" i="1" baseline="30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- непарне просте число і числа </a:t>
            </a:r>
            <a:r>
              <a:rPr lang="uk-UA" sz="1200" i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uk-UA" sz="1200" i="1" baseline="30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- взаємно прості, тоді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sz="1200" i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uk-UA" sz="1200" i="1" baseline="30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sz="1200" i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uk-UA" sz="1200" i="1" baseline="30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) = (</a:t>
            </a:r>
            <a:r>
              <a:rPr lang="uk-UA" sz="1200" i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uk-UA" sz="1200" i="1" baseline="30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1200" i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uk-UA" sz="1200" i="1" baseline="30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baseline="30000" dirty="0" smtClean="0">
                <a:latin typeface="Times New Roman" pitchFamily="18" charset="0"/>
                <a:cs typeface="Times New Roman" pitchFamily="18" charset="0"/>
              </a:rPr>
              <a:t>- 1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). Але </a:t>
            </a:r>
            <a:r>
              <a:rPr lang="uk-UA" sz="1200" i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uk-UA" sz="1200" i="1" baseline="30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1200" i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uk-UA" sz="1200" i="1" baseline="30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baseline="30000" dirty="0" smtClean="0">
                <a:latin typeface="Times New Roman" pitchFamily="18" charset="0"/>
                <a:cs typeface="Times New Roman" pitchFamily="18" charset="0"/>
              </a:rPr>
              <a:t>– 1 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uk-UA" sz="1200" i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uk-UA" sz="1200" i="1" baseline="30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baseline="30000" dirty="0" smtClean="0">
                <a:latin typeface="Times New Roman" pitchFamily="18" charset="0"/>
                <a:cs typeface="Times New Roman" pitchFamily="18" charset="0"/>
              </a:rPr>
              <a:t>- 1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- 1) і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- 1 - парне число, оскільки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- непарне. Отже,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) - парне.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F7DDB-08FA-4F80-9C85-025785EDF86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176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9" name="Group 17"/>
          <p:cNvGrpSpPr>
            <a:grpSpLocks/>
          </p:cNvGrpSpPr>
          <p:nvPr/>
        </p:nvGrpSpPr>
        <p:grpSpPr bwMode="auto">
          <a:xfrm>
            <a:off x="-9525" y="2708275"/>
            <a:ext cx="9183688" cy="1501775"/>
            <a:chOff x="-23" y="1319"/>
            <a:chExt cx="5799" cy="946"/>
          </a:xfrm>
        </p:grpSpPr>
        <p:sp>
          <p:nvSpPr>
            <p:cNvPr id="3090" name="Freeform 18"/>
            <p:cNvSpPr>
              <a:spLocks/>
            </p:cNvSpPr>
            <p:nvPr/>
          </p:nvSpPr>
          <p:spPr bwMode="gray">
            <a:xfrm>
              <a:off x="-20" y="1319"/>
              <a:ext cx="5779" cy="946"/>
            </a:xfrm>
            <a:custGeom>
              <a:avLst/>
              <a:gdLst>
                <a:gd name="T0" fmla="*/ 6 w 5779"/>
                <a:gd name="T1" fmla="*/ 454 h 946"/>
                <a:gd name="T2" fmla="*/ 355 w 5779"/>
                <a:gd name="T3" fmla="*/ 454 h 946"/>
                <a:gd name="T4" fmla="*/ 757 w 5779"/>
                <a:gd name="T5" fmla="*/ 1 h 946"/>
                <a:gd name="T6" fmla="*/ 2511 w 5779"/>
                <a:gd name="T7" fmla="*/ 0 h 946"/>
                <a:gd name="T8" fmla="*/ 2646 w 5779"/>
                <a:gd name="T9" fmla="*/ 144 h 946"/>
                <a:gd name="T10" fmla="*/ 5779 w 5779"/>
                <a:gd name="T11" fmla="*/ 137 h 946"/>
                <a:gd name="T12" fmla="*/ 5779 w 5779"/>
                <a:gd name="T13" fmla="*/ 772 h 946"/>
                <a:gd name="T14" fmla="*/ 2899 w 5779"/>
                <a:gd name="T15" fmla="*/ 765 h 946"/>
                <a:gd name="T16" fmla="*/ 2757 w 5779"/>
                <a:gd name="T17" fmla="*/ 946 h 946"/>
                <a:gd name="T18" fmla="*/ 1883 w 5779"/>
                <a:gd name="T19" fmla="*/ 946 h 946"/>
                <a:gd name="T20" fmla="*/ 1663 w 5779"/>
                <a:gd name="T21" fmla="*/ 687 h 946"/>
                <a:gd name="T22" fmla="*/ 0 w 5779"/>
                <a:gd name="T23" fmla="*/ 687 h 946"/>
                <a:gd name="T24" fmla="*/ 35 w 5779"/>
                <a:gd name="T25" fmla="*/ 480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79" h="946">
                  <a:moveTo>
                    <a:pt x="6" y="454"/>
                  </a:moveTo>
                  <a:lnTo>
                    <a:pt x="355" y="454"/>
                  </a:lnTo>
                  <a:lnTo>
                    <a:pt x="757" y="1"/>
                  </a:lnTo>
                  <a:lnTo>
                    <a:pt x="2511" y="0"/>
                  </a:lnTo>
                  <a:lnTo>
                    <a:pt x="2646" y="144"/>
                  </a:lnTo>
                  <a:lnTo>
                    <a:pt x="5779" y="137"/>
                  </a:lnTo>
                  <a:lnTo>
                    <a:pt x="5779" y="772"/>
                  </a:lnTo>
                  <a:lnTo>
                    <a:pt x="2899" y="765"/>
                  </a:lnTo>
                  <a:lnTo>
                    <a:pt x="2757" y="946"/>
                  </a:lnTo>
                  <a:lnTo>
                    <a:pt x="1883" y="946"/>
                  </a:lnTo>
                  <a:lnTo>
                    <a:pt x="1663" y="687"/>
                  </a:lnTo>
                  <a:lnTo>
                    <a:pt x="0" y="687"/>
                  </a:lnTo>
                  <a:lnTo>
                    <a:pt x="35" y="48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77251" dir="4832261" algn="ctr" rotWithShape="0">
                <a:srgbClr val="000066">
                  <a:alpha val="1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1" name="Freeform 19" descr="01_img(Global Digtal Desigm(imageState)"/>
            <p:cNvSpPr>
              <a:spLocks/>
            </p:cNvSpPr>
            <p:nvPr/>
          </p:nvSpPr>
          <p:spPr bwMode="gray">
            <a:xfrm>
              <a:off x="-23" y="1344"/>
              <a:ext cx="5799" cy="895"/>
            </a:xfrm>
            <a:custGeom>
              <a:avLst/>
              <a:gdLst>
                <a:gd name="T0" fmla="*/ 0 w 5799"/>
                <a:gd name="T1" fmla="*/ 455 h 895"/>
                <a:gd name="T2" fmla="*/ 369 w 5799"/>
                <a:gd name="T3" fmla="*/ 454 h 895"/>
                <a:gd name="T4" fmla="*/ 776 w 5799"/>
                <a:gd name="T5" fmla="*/ 0 h 895"/>
                <a:gd name="T6" fmla="*/ 2496 w 5799"/>
                <a:gd name="T7" fmla="*/ 0 h 895"/>
                <a:gd name="T8" fmla="*/ 2632 w 5799"/>
                <a:gd name="T9" fmla="*/ 136 h 895"/>
                <a:gd name="T10" fmla="*/ 5799 w 5799"/>
                <a:gd name="T11" fmla="*/ 136 h 895"/>
                <a:gd name="T12" fmla="*/ 5788 w 5799"/>
                <a:gd name="T13" fmla="*/ 727 h 895"/>
                <a:gd name="T14" fmla="*/ 2883 w 5799"/>
                <a:gd name="T15" fmla="*/ 708 h 895"/>
                <a:gd name="T16" fmla="*/ 2747 w 5799"/>
                <a:gd name="T17" fmla="*/ 895 h 895"/>
                <a:gd name="T18" fmla="*/ 1899 w 5799"/>
                <a:gd name="T19" fmla="*/ 895 h 895"/>
                <a:gd name="T20" fmla="*/ 1681 w 5799"/>
                <a:gd name="T21" fmla="*/ 635 h 895"/>
                <a:gd name="T22" fmla="*/ 7 w 5799"/>
                <a:gd name="T23" fmla="*/ 635 h 895"/>
                <a:gd name="T24" fmla="*/ 7 w 5799"/>
                <a:gd name="T25" fmla="*/ 454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99" h="895">
                  <a:moveTo>
                    <a:pt x="0" y="455"/>
                  </a:moveTo>
                  <a:lnTo>
                    <a:pt x="369" y="454"/>
                  </a:lnTo>
                  <a:lnTo>
                    <a:pt x="776" y="0"/>
                  </a:lnTo>
                  <a:lnTo>
                    <a:pt x="2496" y="0"/>
                  </a:lnTo>
                  <a:lnTo>
                    <a:pt x="2632" y="136"/>
                  </a:lnTo>
                  <a:lnTo>
                    <a:pt x="5799" y="136"/>
                  </a:lnTo>
                  <a:lnTo>
                    <a:pt x="5788" y="727"/>
                  </a:lnTo>
                  <a:lnTo>
                    <a:pt x="2883" y="708"/>
                  </a:lnTo>
                  <a:lnTo>
                    <a:pt x="2747" y="895"/>
                  </a:lnTo>
                  <a:lnTo>
                    <a:pt x="1899" y="895"/>
                  </a:lnTo>
                  <a:lnTo>
                    <a:pt x="1681" y="635"/>
                  </a:lnTo>
                  <a:lnTo>
                    <a:pt x="7" y="635"/>
                  </a:lnTo>
                  <a:lnTo>
                    <a:pt x="7" y="454"/>
                  </a:lnTo>
                </a:path>
              </a:pathLst>
            </a:cu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990600" y="4953000"/>
            <a:ext cx="7315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>
                <a:latin typeface="Verdana" pitchFamily="34" charset="0"/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611188" y="1700213"/>
            <a:ext cx="8137525" cy="792162"/>
          </a:xfrm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ko-KR" noProof="0" smtClean="0"/>
              <a:t>Образец заголовка</a:t>
            </a:r>
            <a:endParaRPr lang="en-US" altLang="ko-KR" noProof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0AE057-721F-495F-8EE3-F11010226135}" type="datetimeFigureOut">
              <a:rPr lang="ru-RU" smtClean="0"/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03F16DE-A57B-4325-8422-881BE0BFE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96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79438"/>
            <a:ext cx="2057400" cy="59007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79438"/>
            <a:ext cx="6019800" cy="59007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0AE057-721F-495F-8EE3-F11010226135}" type="datetimeFigureOut">
              <a:rPr lang="ru-RU" smtClean="0"/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03F16DE-A57B-4325-8422-881BE0BFE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792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79438"/>
            <a:ext cx="78486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43025"/>
            <a:ext cx="8229600" cy="513715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010400" y="2889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7B0AE057-721F-495F-8EE3-F11010226135}" type="datetimeFigureOut">
              <a:rPr lang="ru-RU" smtClean="0"/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03F16DE-A57B-4325-8422-881BE0BFE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708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0AE057-721F-495F-8EE3-F11010226135}" type="datetimeFigureOut">
              <a:rPr lang="ru-RU" smtClean="0"/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03F16DE-A57B-4325-8422-881BE0BFE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735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0AE057-721F-495F-8EE3-F11010226135}" type="datetimeFigureOut">
              <a:rPr lang="ru-RU" smtClean="0"/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03F16DE-A57B-4325-8422-881BE0BFE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817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0AE057-721F-495F-8EE3-F11010226135}" type="datetimeFigureOut">
              <a:rPr lang="ru-RU" smtClean="0"/>
              <a:t>25.04.2012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03F16DE-A57B-4325-8422-881BE0BFE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793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0AE057-721F-495F-8EE3-F11010226135}" type="datetimeFigureOut">
              <a:rPr lang="ru-RU" smtClean="0"/>
              <a:t>25.04.2012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03F16DE-A57B-4325-8422-881BE0BFE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62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0AE057-721F-495F-8EE3-F11010226135}" type="datetimeFigureOut">
              <a:rPr lang="ru-RU" smtClean="0"/>
              <a:t>25.04.2012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03F16DE-A57B-4325-8422-881BE0BFE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741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0AE057-721F-495F-8EE3-F11010226135}" type="datetimeFigureOut">
              <a:rPr lang="ru-RU" smtClean="0"/>
              <a:t>25.04.2012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03F16DE-A57B-4325-8422-881BE0BFE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839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0AE057-721F-495F-8EE3-F11010226135}" type="datetimeFigureOut">
              <a:rPr lang="ru-RU" smtClean="0"/>
              <a:t>25.04.2012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03F16DE-A57B-4325-8422-881BE0BFE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152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0AE057-721F-495F-8EE3-F11010226135}" type="datetimeFigureOut">
              <a:rPr lang="ru-RU" smtClean="0"/>
              <a:t>25.04.2012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03F16DE-A57B-4325-8422-881BE0BFE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54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3025"/>
            <a:ext cx="8229600" cy="513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28892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j-lt"/>
              </a:defRPr>
            </a:lvl1pPr>
          </a:lstStyle>
          <a:p>
            <a:fld id="{7B0AE057-721F-495F-8EE3-F11010226135}" type="datetimeFigureOut">
              <a:rPr lang="ru-RU" smtClean="0"/>
              <a:t>25.04.2012</a:t>
            </a:fld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4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2.xml"/><Relationship Id="rId4" Type="http://schemas.openxmlformats.org/officeDocument/2006/relationships/slide" Target="slide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Модуль 3 Лекція 2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uk-UA" dirty="0" smtClean="0"/>
              <a:t>Деякі спеціальні питання теорії чисел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040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5137150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uk-UA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ТЕОРЕМА 11.7. </a:t>
            </a:r>
            <a:r>
              <a:rPr lang="uk-UA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конгруенцій</a:t>
            </a:r>
            <a:endParaRPr lang="ru-RU" sz="2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  <a:defRPr/>
            </a:pP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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26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mod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uk-UA" sz="26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  <a:defRPr/>
            </a:pP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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26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mod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uk-UA" sz="26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ctr">
              <a:buNone/>
              <a:defRPr/>
            </a:pPr>
            <a:r>
              <a:rPr lang="uk-UA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uk-UA" sz="2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  <a:defRPr/>
            </a:pP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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2600" i="1" baseline="-25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600" i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mod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uk-UA" sz="2600" i="1" baseline="-25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має розв’язок тоді і тільки тоді, коли </a:t>
            </a:r>
            <a:r>
              <a:rPr lang="uk-UA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НСД(</a:t>
            </a:r>
            <a:r>
              <a:rPr lang="uk-UA" sz="26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uk-UA" sz="2600" i="1" baseline="-25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uk-UA" sz="2600" i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uk-UA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ділить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sz="2600" i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sz="2600" i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при всіх </a:t>
            </a:r>
            <a:r>
              <a:rPr lang="en-US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en-US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де 1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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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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Якщо розв’язок існує, він єдиний по модулю </a:t>
            </a:r>
            <a:r>
              <a:rPr lang="uk-UA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uk-UA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K(</a:t>
            </a:r>
            <a:r>
              <a:rPr lang="uk-UA" sz="26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uk-UA" sz="2600" baseline="-25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26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uk-UA" sz="2600" baseline="-25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,...,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uk-UA" sz="2600" i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60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694" y="6446439"/>
            <a:ext cx="5628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</a:t>
            </a:r>
            <a:r>
              <a:rPr lang="uk-UA" sz="1600" dirty="0"/>
              <a:t>2</a:t>
            </a:r>
            <a:r>
              <a:rPr lang="uk-UA" sz="1600" dirty="0" smtClean="0"/>
              <a:t>. Деякі спец. питання теорії чисел. Слайд 10 з 21</a:t>
            </a:r>
            <a:endParaRPr lang="ru-RU" sz="1600" dirty="0"/>
          </a:p>
        </p:txBody>
      </p:sp>
      <p:grpSp>
        <p:nvGrpSpPr>
          <p:cNvPr id="5" name="Group 4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5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6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7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8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9">
              <a:hlinkClick r:id="rId2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sp>
        <p:nvSpPr>
          <p:cNvPr id="11" name="Text Box 2"/>
          <p:cNvSpPr txBox="1"/>
          <p:nvPr/>
        </p:nvSpPr>
        <p:spPr>
          <a:xfrm>
            <a:off x="-20917" y="476672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593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75511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Знайти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розв’язок: 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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5 (</a:t>
            </a:r>
            <a:r>
              <a:rPr lang="uk-UA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mod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6);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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3 (</a:t>
            </a:r>
            <a:r>
              <a:rPr lang="uk-UA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mod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10);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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8 (</a:t>
            </a:r>
            <a:r>
              <a:rPr lang="uk-UA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mod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15).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Розв’язок конгруенції  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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5 (</a:t>
            </a:r>
            <a:r>
              <a:rPr lang="uk-UA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mod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має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вигляд 5 + 6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  <a:defRPr/>
            </a:pP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Підставляючи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цю величину в другу конгруенцію, одержуємо 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+ 6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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3 (mod 10). Тому 6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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8 (</a:t>
            </a:r>
            <a:r>
              <a:rPr lang="uk-UA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mod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10) і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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3 (</a:t>
            </a:r>
            <a:r>
              <a:rPr lang="uk-UA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mod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10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). Тому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3 + 10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Підставляючи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у третє рівняння, маємо 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+ 10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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8 (</a:t>
            </a:r>
            <a:r>
              <a:rPr lang="uk-UA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mod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10).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Тому 10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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5 (</a:t>
            </a:r>
            <a:r>
              <a:rPr lang="uk-UA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mod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10) і 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2 (</a:t>
            </a:r>
            <a:r>
              <a:rPr lang="uk-UA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mod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15). Звідси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2 + 15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для деякого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= 3 + 10 (2 + 15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= 150 </a:t>
            </a:r>
            <a:r>
              <a:rPr lang="uk-UA" sz="24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+ 23,а </a:t>
            </a:r>
          </a:p>
          <a:p>
            <a:pPr marL="0" indent="0" algn="just">
              <a:buNone/>
              <a:defRPr/>
            </a:pP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5 + 6 (150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+ 23) = 203 + 6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15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Отже 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= 203 є розв’язком.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2694" y="6446439"/>
            <a:ext cx="56130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</a:t>
            </a:r>
            <a:r>
              <a:rPr lang="uk-UA" sz="1600" dirty="0"/>
              <a:t>2</a:t>
            </a:r>
            <a:r>
              <a:rPr lang="uk-UA" sz="1600" dirty="0" smtClean="0"/>
              <a:t>. Деякі спец. питання теорії чисел. Слайд 11 з 21</a:t>
            </a:r>
            <a:endParaRPr lang="ru-RU" sz="1600" dirty="0"/>
          </a:p>
        </p:txBody>
      </p:sp>
      <p:grpSp>
        <p:nvGrpSpPr>
          <p:cNvPr id="5" name="Group 4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5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6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7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8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9">
              <a:hlinkClick r:id="rId2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pic>
        <p:nvPicPr>
          <p:cNvPr id="11" name="Picture 74" descr="3D_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7" y="406582"/>
            <a:ext cx="669033" cy="43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75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uk-UA" dirty="0" smtClean="0"/>
                  <a:t>Властивості функції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4"/>
                        </a:solidFill>
                        <a:latin typeface="Cambria Math"/>
                      </a:rPr>
                      <m:t>𝝓</m:t>
                    </m:r>
                  </m:oMath>
                </a14:m>
                <a:endParaRPr lang="ru-RU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16129" b="-354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>
                  <a:buNone/>
                </a:pP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Нехай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</a:rPr>
                      <m:t>𝜙</m:t>
                    </m:r>
                  </m:oMath>
                </a14:m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 - кількість 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додатн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і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х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цілих чисел, менших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і взаємно простих з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тобто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</a:rPr>
                      <m:t>𝜙</m:t>
                    </m:r>
                  </m:oMath>
                </a14:m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 - кількість приведених лишків по модулю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. Функція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</a:rPr>
                      <m:t>𝜙</m:t>
                    </m:r>
                  </m:oMath>
                </a14:m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називається </a:t>
                </a:r>
                <a:r>
                  <a:rPr lang="uk-UA" sz="2400" b="1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тотієнт-функцією Ейлера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або </a:t>
                </a:r>
                <a:r>
                  <a:rPr lang="uk-UA" sz="2400" b="1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функцією Ейлера</a:t>
                </a:r>
                <a:r>
                  <a:rPr lang="uk-UA" sz="2400" b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2"/>
                        </a:solidFill>
                        <a:latin typeface="Cambria Math"/>
                      </a:rPr>
                      <m:t>𝝓</m:t>
                    </m:r>
                  </m:oMath>
                </a14:m>
                <a:r>
                  <a:rPr lang="uk-UA" sz="24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4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ТЕОРЕМА 11.8.</a:t>
                </a:r>
                <a:r>
                  <a:rPr lang="en-US" sz="24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400" b="1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Гауса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Якщо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- додатне ціле число, то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sub>
                      <m:sup/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𝜙</m:t>
                        </m:r>
                        <m:d>
                          <m:d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</m:d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e>
                    </m:nary>
                  </m:oMath>
                </a14:m>
                <a:endParaRPr lang="uk-UA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 eaLnBrk="0" hangingPunct="0">
                  <a:buNone/>
                </a:pP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де дільники </a:t>
                </a:r>
                <a:r>
                  <a:rPr lang="uk-UA" sz="2400" i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є додатними дільниками числа </a:t>
                </a:r>
                <a:r>
                  <a:rPr lang="uk-UA" sz="2400" i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endParaRPr lang="uk-UA" sz="2400" b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4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ТЕОРЕМА 11.9.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Якщо числа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і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- взаємно прості, то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</a:rPr>
                      <m:t>𝜙</m:t>
                    </m:r>
                  </m:oMath>
                </a14:m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uk-UA" sz="2400" i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m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 =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</a:rPr>
                      <m:t>𝜙</m:t>
                    </m:r>
                  </m:oMath>
                </a14:m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uk-UA" sz="2400" i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</a:rPr>
                      <m:t>𝜙</m:t>
                    </m:r>
                  </m:oMath>
                </a14:m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).</a:t>
                </a:r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5704" t="-949" r="-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2694" y="6446439"/>
            <a:ext cx="5628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</a:t>
            </a:r>
            <a:r>
              <a:rPr lang="uk-UA" sz="1600" dirty="0"/>
              <a:t>2</a:t>
            </a:r>
            <a:r>
              <a:rPr lang="uk-UA" sz="1600" dirty="0" smtClean="0"/>
              <a:t>. Деякі спец. питання теорії чисел. Слайд 12 з 21</a:t>
            </a:r>
            <a:endParaRPr lang="ru-RU" sz="1600" dirty="0"/>
          </a:p>
        </p:txBody>
      </p:sp>
      <p:grpSp>
        <p:nvGrpSpPr>
          <p:cNvPr id="5" name="Group 4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5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6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7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8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9">
              <a:hlinkClick r:id="rId4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pic>
        <p:nvPicPr>
          <p:cNvPr id="11" name="Picture 46" descr="16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94" y="1275341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2"/>
          <p:cNvSpPr txBox="1"/>
          <p:nvPr/>
        </p:nvSpPr>
        <p:spPr>
          <a:xfrm>
            <a:off x="-124979" y="2636912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xt Box 2"/>
          <p:cNvSpPr txBox="1"/>
          <p:nvPr/>
        </p:nvSpPr>
        <p:spPr>
          <a:xfrm>
            <a:off x="-117709" y="3933056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7460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>
                  <a:buNone/>
                </a:pP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Нехай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= 12. Дільниками 12 є 1, 2, 3, 4, 6 і 12. Згідно наведеній вище таблиці значень функції Ейлера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</a:rPr>
                      <m:t>𝜙</m:t>
                    </m:r>
                  </m:oMath>
                </a14:m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</a:rPr>
                      <m:t>𝜙</m:t>
                    </m:r>
                  </m:oMath>
                </a14:m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1) +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</a:rPr>
                      <m:t>𝜙</m:t>
                    </m:r>
                  </m:oMath>
                </a14:m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2) +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</a:rPr>
                      <m:t>𝜙</m:t>
                    </m:r>
                  </m:oMath>
                </a14:m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(3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 +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</a:rPr>
                      <m:t>𝜙</m:t>
                    </m:r>
                  </m:oMath>
                </a14:m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4) +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</a:rPr>
                      <m:t>𝜙</m:t>
                    </m:r>
                  </m:oMath>
                </a14:m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6) +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</a:rPr>
                      <m:t>𝜙</m:t>
                    </m:r>
                  </m:oMath>
                </a14:m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12) = 1 + 1 + 2 + 2 + 2 + 4 = 12.</a:t>
                </a:r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None/>
                </a:pP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Для ілюстрації доведення теореми 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Гауса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в окремому випадку</a:t>
                </a:r>
              </a:p>
              <a:p>
                <a:pPr algn="just">
                  <a:buNone/>
                </a:pP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= 1, 2, 3, 4, 6 і 12 знаходимо, що відповідні значення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/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рівні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відповідно,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/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= 12, 6, 4, 3, 2 і 1, так що дві згадані суми рівні. </a:t>
                </a:r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None/>
                </a:pP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Тепер перейдемо до способів обчислення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</a:rPr>
                      <m:t>𝜙</m:t>
                    </m:r>
                  </m:oMath>
                </a14:m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 для 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будь-якого цілого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додатного числа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949" r="-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2694" y="6446439"/>
            <a:ext cx="5628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</a:t>
            </a:r>
            <a:r>
              <a:rPr lang="uk-UA" sz="1600" dirty="0"/>
              <a:t>2</a:t>
            </a:r>
            <a:r>
              <a:rPr lang="uk-UA" sz="1600" dirty="0" smtClean="0"/>
              <a:t>. Деякі спец. питання теорії чисел. Слайд 13 з 21</a:t>
            </a:r>
            <a:endParaRPr lang="ru-RU" sz="1600" dirty="0"/>
          </a:p>
        </p:txBody>
      </p:sp>
      <p:grpSp>
        <p:nvGrpSpPr>
          <p:cNvPr id="5" name="Group 4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5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6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7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8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9">
              <a:hlinkClick r:id="rId3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pic>
        <p:nvPicPr>
          <p:cNvPr id="12" name="Picture 74" descr="3D_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48" y="908720"/>
            <a:ext cx="669033" cy="43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47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20688"/>
                <a:ext cx="8435280" cy="5859487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uk-UA" sz="26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ТЕОРЕМА 11.10</a:t>
                </a:r>
                <a:r>
                  <a:rPr lang="uk-UA" sz="26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. Якщо </a:t>
                </a:r>
                <a:r>
                  <a:rPr lang="uk-UA" sz="26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р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- просте число, то </a:t>
                </a:r>
                <a:endParaRPr lang="uk-UA" sz="26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6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</a:t>
                </a:r>
                <a:r>
                  <a:rPr lang="uk-UA" sz="26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uk-UA" sz="2600" i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р</a:t>
                </a:r>
                <a:r>
                  <a:rPr lang="en-US" sz="2600" i="1" baseline="30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uk-UA" sz="26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= р</a:t>
                </a:r>
                <a:r>
                  <a:rPr lang="en-US" sz="2600" i="1" baseline="30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uk-UA" sz="26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- р</a:t>
                </a:r>
                <a:r>
                  <a:rPr lang="en-US" sz="2600" i="1" baseline="30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uk-UA" sz="2600" i="1" baseline="30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-</a:t>
                </a:r>
                <a:r>
                  <a:rPr lang="uk-UA" sz="2600" baseline="30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endParaRPr lang="uk-UA" sz="26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600" b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НАСЛІДОК 1.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Ціле додатне число </a:t>
                </a:r>
                <a:r>
                  <a:rPr lang="uk-UA" sz="26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р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є простим тоді і тільки тоді, коли 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</a:t>
                </a:r>
                <a:r>
                  <a:rPr lang="uk-UA" sz="26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uk-UA" sz="26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р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 = </a:t>
                </a:r>
                <a:r>
                  <a:rPr lang="uk-UA" sz="2600" i="1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р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- 1. </a:t>
                </a:r>
                <a:endParaRPr lang="ru-RU" sz="26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600" b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НАСЛІДОК 2. 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</a:t>
                </a:r>
                <a:r>
                  <a:rPr lang="uk-UA" sz="26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(2</a:t>
                </a:r>
                <a:r>
                  <a:rPr lang="en-US" sz="2600" i="1" baseline="30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 = 2</a:t>
                </a:r>
                <a:r>
                  <a:rPr lang="en-US" sz="2600" i="1" baseline="30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k </a:t>
                </a:r>
                <a:r>
                  <a:rPr lang="uk-UA" sz="2600" baseline="30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- 1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26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6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ТЕОРЕМА 11.11.</a:t>
                </a:r>
                <a:r>
                  <a:rPr lang="uk-UA" sz="26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Якщо </a:t>
                </a:r>
                <a:r>
                  <a:rPr lang="uk-UA" sz="26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- ціле додатне число з розкладом на прості множники вигляду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chemeClr val="tx2"/>
                        </a:solidFill>
                        <a:latin typeface="Cambria Math"/>
                      </a:rPr>
                      <m:t>𝑛</m:t>
                    </m:r>
                    <m:r>
                      <a:rPr lang="en-US" sz="2600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ru-RU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sSub>
                          <m:sSubPr>
                            <m:ctrlPr>
                              <a:rPr lang="ru-RU" sz="26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p>
                    </m:sSubSup>
                    <m:sSubSup>
                      <m:sSubSupPr>
                        <m:ctrlPr>
                          <a:rPr lang="ru-RU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sSub>
                          <m:sSubPr>
                            <m:ctrlPr>
                              <a:rPr lang="ru-RU" sz="26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p>
                    </m:sSubSup>
                    <m:r>
                      <a:rPr lang="en-US" sz="2600" i="1">
                        <a:solidFill>
                          <a:schemeClr val="tx2"/>
                        </a:solidFill>
                        <a:latin typeface="Cambria Math"/>
                      </a:rPr>
                      <m:t>…</m:t>
                    </m:r>
                    <m:sSubSup>
                      <m:sSubSupPr>
                        <m:ctrlPr>
                          <a:rPr lang="ru-RU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𝑡</m:t>
                        </m:r>
                      </m:sub>
                      <m:sup>
                        <m:sSub>
                          <m:sSubPr>
                            <m:ctrlPr>
                              <a:rPr lang="ru-RU" sz="26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sup>
                    </m:sSubSup>
                  </m:oMath>
                </a14:m>
                <a:endParaRPr lang="ru-RU" sz="26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т</a:t>
                </a:r>
                <a:r>
                  <a:rPr lang="uk-UA" sz="26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о </a:t>
                </a:r>
                <a:endParaRPr lang="ru-RU" sz="26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solidFill>
                            <a:schemeClr val="tx2"/>
                          </a:solidFill>
                          <a:latin typeface="Cambria Math"/>
                        </a:rPr>
                        <m:t>𝜙</m:t>
                      </m:r>
                      <m:d>
                        <m:dPr>
                          <m:ctrlPr>
                            <a:rPr lang="ru-RU" sz="26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6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600" i="1">
                          <a:solidFill>
                            <a:schemeClr val="tx2"/>
                          </a:solidFill>
                          <a:latin typeface="Cambria Math"/>
                        </a:rPr>
                        <m:t>= </m:t>
                      </m:r>
                      <m:nary>
                        <m:naryPr>
                          <m:chr m:val="∏"/>
                          <m:limLoc m:val="undOvr"/>
                          <m:ctrlPr>
                            <a:rPr lang="ru-RU" sz="26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6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6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6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ru-RU" sz="26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ru-RU" sz="26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6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ru-RU" sz="260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sz="260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6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bSup>
                              <m:r>
                                <a:rPr lang="en-US" sz="26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ru-RU" sz="26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6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−1)</m:t>
                              </m:r>
                            </m:e>
                          </m:d>
                          <m:r>
                            <a:rPr lang="en-US" sz="26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=</m:t>
                          </m:r>
                        </m:e>
                      </m:nary>
                      <m:r>
                        <a:rPr lang="en-US" sz="2600" i="1">
                          <a:solidFill>
                            <a:schemeClr val="tx2"/>
                          </a:solidFill>
                          <a:latin typeface="Cambria Math"/>
                        </a:rPr>
                        <m:t>𝑛</m:t>
                      </m:r>
                      <m:nary>
                        <m:naryPr>
                          <m:chr m:val="∏"/>
                          <m:limLoc m:val="undOvr"/>
                          <m:ctrlPr>
                            <a:rPr lang="ru-RU" sz="26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6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6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6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  <m:e>
                          <m:d>
                            <m:dPr>
                              <m:ctrlPr>
                                <a:rPr lang="ru-RU" sz="26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6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ru-RU" sz="26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6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sz="260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600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ru-RU" sz="26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uk-UA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20688"/>
                <a:ext cx="8435280" cy="5859487"/>
              </a:xfrm>
              <a:blipFill rotWithShape="1">
                <a:blip r:embed="rId3"/>
                <a:stretch>
                  <a:fillRect l="-1228" t="-937" r="-13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2694" y="6446439"/>
            <a:ext cx="5628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</a:t>
            </a:r>
            <a:r>
              <a:rPr lang="uk-UA" sz="1600" dirty="0"/>
              <a:t>2</a:t>
            </a:r>
            <a:r>
              <a:rPr lang="uk-UA" sz="1600" dirty="0" smtClean="0"/>
              <a:t>. Деякі спец. питання теорії чисел. Слайд 14 з 21</a:t>
            </a:r>
            <a:endParaRPr lang="ru-RU" sz="1600" dirty="0"/>
          </a:p>
        </p:txBody>
      </p:sp>
      <p:grpSp>
        <p:nvGrpSpPr>
          <p:cNvPr id="5" name="Group 4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5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6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7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8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9">
              <a:hlinkClick r:id="rId4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sp>
        <p:nvSpPr>
          <p:cNvPr id="11" name="Text Box 2"/>
          <p:cNvSpPr txBox="1"/>
          <p:nvPr/>
        </p:nvSpPr>
        <p:spPr>
          <a:xfrm>
            <a:off x="0" y="476672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Text Box 2"/>
          <p:cNvSpPr txBox="1"/>
          <p:nvPr/>
        </p:nvSpPr>
        <p:spPr>
          <a:xfrm>
            <a:off x="0" y="2780928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2738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757" y="1303129"/>
            <a:ext cx="8229600" cy="5137150"/>
          </a:xfrm>
        </p:spPr>
        <p:txBody>
          <a:bodyPr/>
          <a:lstStyle/>
          <a:p>
            <a:pPr algn="just">
              <a:buNone/>
            </a:pP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Оскільки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40 = 2</a:t>
            </a:r>
            <a:r>
              <a:rPr lang="uk-UA" sz="2400" baseline="30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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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(40) = 40 (1 - 1/2)(1 - 1/5) = 40 (1/2) (4/5) = 16, що співпадає зі значенням, одержаним в одному з прикладів на початку цього розділу. Окрім цього, раніше було показано, що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39616304 = 24 – 72 – 133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231, тому 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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9616304) = 2</a:t>
            </a:r>
            <a:r>
              <a:rPr lang="uk-UA" sz="2400" baseline="30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(2 – 1) 7</a:t>
            </a:r>
            <a:r>
              <a:rPr lang="uk-UA" sz="2400" baseline="30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(7 - 1) 13</a:t>
            </a:r>
            <a:r>
              <a:rPr lang="uk-UA" sz="2400" baseline="30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(13 – 1) 23</a:t>
            </a:r>
            <a:r>
              <a:rPr lang="uk-UA" sz="2400" baseline="30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(23 - 1) = </a:t>
            </a:r>
          </a:p>
          <a:p>
            <a:pPr algn="just">
              <a:buNone/>
            </a:pP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=8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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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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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169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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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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22 = 14990976.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2694" y="6446439"/>
            <a:ext cx="5628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</a:t>
            </a:r>
            <a:r>
              <a:rPr lang="uk-UA" sz="1600" dirty="0"/>
              <a:t>2</a:t>
            </a:r>
            <a:r>
              <a:rPr lang="uk-UA" sz="1600" dirty="0" smtClean="0"/>
              <a:t>. Деякі спец. питання теорії чисел. Слайд 15 з 21</a:t>
            </a:r>
            <a:endParaRPr lang="ru-RU" sz="1600" dirty="0"/>
          </a:p>
        </p:txBody>
      </p:sp>
      <p:grpSp>
        <p:nvGrpSpPr>
          <p:cNvPr id="5" name="Group 4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5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6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7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8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9">
              <a:hlinkClick r:id="rId2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pic>
        <p:nvPicPr>
          <p:cNvPr id="12" name="Picture 74" descr="3D_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10" y="908720"/>
            <a:ext cx="669033" cy="43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18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75511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ТЕОРЕМА 11.12.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Якщо 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число ціле і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більше 2, то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- парне. </a:t>
            </a:r>
            <a:endParaRPr lang="uk-UA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ТЕОРЕМА 11.13. 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Якщо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ціле число, тоді ненульовий клас приведених лишків утворює групу щодо множення по модулю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ТЕОРЕМА 11.14 (</a:t>
            </a:r>
            <a:r>
              <a:rPr lang="uk-UA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Уїлсона</a:t>
            </a:r>
            <a:r>
              <a:rPr lang="uk-UA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Ціле додатнє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число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є простим тоді і 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тільки тоді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- 1)! 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≡ - 1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mod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Функція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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що розглядається нами, названа на честь Леонарда 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Ейлера.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Творча спадщина Ейлера могла б скласти більше 75 об'ємних томів. Тільки в теорії чисел йому належить більше 140 оригінальних робіт, включаючи доведення цілого ряду малих теорем Ферма. Він вважається основоположником топології, а також цілих розділів математичного аналізу. Престижну премію Паризької Академії наук, яка присуджується раз у два роки, Ейлер одержував 12 разів.</a:t>
            </a:r>
            <a:endParaRPr lang="uk-UA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2694" y="6446439"/>
            <a:ext cx="5628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</a:t>
            </a:r>
            <a:r>
              <a:rPr lang="uk-UA" sz="1600" dirty="0"/>
              <a:t>2</a:t>
            </a:r>
            <a:r>
              <a:rPr lang="uk-UA" sz="1600" dirty="0" smtClean="0"/>
              <a:t>. Деякі спец. питання теорії чисел. Слайд 16 з 21</a:t>
            </a:r>
            <a:endParaRPr lang="ru-RU" sz="1600" dirty="0"/>
          </a:p>
        </p:txBody>
      </p:sp>
      <p:grpSp>
        <p:nvGrpSpPr>
          <p:cNvPr id="5" name="Group 4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5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6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7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8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9">
              <a:hlinkClick r:id="rId3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pic>
        <p:nvPicPr>
          <p:cNvPr id="11" name="Picture 2" descr="C:\Users\azadova\Pictures\zametk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7" y="3087610"/>
            <a:ext cx="544410" cy="54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2"/>
          <p:cNvSpPr txBox="1"/>
          <p:nvPr/>
        </p:nvSpPr>
        <p:spPr>
          <a:xfrm>
            <a:off x="-51829" y="188640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xt Box 2"/>
          <p:cNvSpPr txBox="1"/>
          <p:nvPr/>
        </p:nvSpPr>
        <p:spPr>
          <a:xfrm>
            <a:off x="-55329" y="1052736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xt Box 2"/>
          <p:cNvSpPr txBox="1"/>
          <p:nvPr/>
        </p:nvSpPr>
        <p:spPr>
          <a:xfrm>
            <a:off x="-27814" y="2191252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332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Порядок цілого числа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>
                  <a:buNone/>
                </a:pPr>
                <a:r>
                  <a:rPr lang="uk-UA" sz="26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ТЕОРЕМА 11.15. </a:t>
                </a:r>
                <a:r>
                  <a:rPr lang="uk-UA" sz="26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Ейлер. Якщо </a:t>
                </a:r>
                <a:r>
                  <a:rPr lang="en-US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m 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– ціле додатне число і НСД</a:t>
                </a:r>
                <a:r>
                  <a:rPr lang="ru-RU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ru-RU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ru-RU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)=1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𝜙</m:t>
                        </m:r>
                        <m:r>
                          <a:rPr lang="en-US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sz="2600" i="1">
                        <a:solidFill>
                          <a:schemeClr val="tx2"/>
                        </a:solidFill>
                        <a:latin typeface="Cambria Math"/>
                      </a:rPr>
                      <m:t>≡1 (</m:t>
                    </m:r>
                    <m:r>
                      <a:rPr lang="en-US" sz="2600" i="1">
                        <a:solidFill>
                          <a:schemeClr val="tx2"/>
                        </a:solidFill>
                        <a:latin typeface="Cambria Math"/>
                      </a:rPr>
                      <m:t>𝑚𝑜𝑑</m:t>
                    </m:r>
                    <m:r>
                      <a:rPr lang="en-US" sz="2600" i="1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  <m:r>
                      <a:rPr lang="en-US" sz="2600" i="1">
                        <a:solidFill>
                          <a:schemeClr val="tx2"/>
                        </a:solidFill>
                        <a:latin typeface="Cambria Math"/>
                      </a:rPr>
                      <m:t>𝑚</m:t>
                    </m:r>
                    <m:r>
                      <a:rPr lang="en-US" sz="2600" i="1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ru-RU" sz="26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6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ТЕОРЕМА 11.16</a:t>
                </a:r>
                <a:r>
                  <a:rPr lang="uk-UA" sz="26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Мала теорема Ферма. Якщо р – просте число, то для кожного такого цілого числа </a:t>
                </a:r>
                <a:r>
                  <a:rPr lang="uk-UA" sz="26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що 0 </a:t>
                </a:r>
                <a:r>
                  <a:rPr lang="ru-RU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&lt; </a:t>
                </a:r>
                <a:r>
                  <a:rPr lang="en-US" sz="26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 </a:t>
                </a:r>
                <a:r>
                  <a:rPr lang="ru-RU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&lt; </a:t>
                </a:r>
                <a:r>
                  <a:rPr lang="en-US" sz="26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ru-RU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маємо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uk-UA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uk-UA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uk-UA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uk-UA" sz="2600" i="1">
                        <a:solidFill>
                          <a:schemeClr val="tx2"/>
                        </a:solidFill>
                        <a:latin typeface="Cambria Math"/>
                      </a:rPr>
                      <m:t>≡1</m:t>
                    </m:r>
                  </m:oMath>
                </a14:m>
                <a:endParaRPr lang="ru-RU" sz="26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6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Нехай </a:t>
                </a:r>
                <a:r>
                  <a:rPr lang="en-US" sz="26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– ціле </a:t>
                </a:r>
                <a:r>
                  <a:rPr lang="uk-UA" sz="26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додатнє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число і </a:t>
                </a:r>
                <a:r>
                  <a:rPr lang="uk-UA" sz="26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– ціле число, таке що НСД(</a:t>
                </a:r>
                <a:r>
                  <a:rPr lang="uk-UA" sz="26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6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 = 1. </a:t>
                </a:r>
                <a:r>
                  <a:rPr lang="uk-UA" sz="2600" b="1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Порядком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числа а по модулю </a:t>
                </a:r>
                <a:r>
                  <a:rPr lang="en-US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називається найменше ціле </a:t>
                </a:r>
                <a:r>
                  <a:rPr lang="uk-UA" sz="26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додатнє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число </a:t>
                </a:r>
                <a:r>
                  <a:rPr lang="en-US" sz="26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таке, що </a:t>
                </a:r>
                <a:r>
                  <a:rPr lang="uk-UA" sz="26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en-US" sz="2600" baseline="30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en-US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≡ 1 (</a:t>
                </a:r>
                <a:r>
                  <a:rPr lang="en-US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mod </a:t>
                </a:r>
                <a:r>
                  <a:rPr lang="en-US" sz="26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ru-RU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068" r="-1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2694" y="6446439"/>
            <a:ext cx="5628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</a:t>
            </a:r>
            <a:r>
              <a:rPr lang="uk-UA" sz="1600" dirty="0"/>
              <a:t>2</a:t>
            </a:r>
            <a:r>
              <a:rPr lang="uk-UA" sz="1600" dirty="0" smtClean="0"/>
              <a:t>. Деякі спец. питання теорії чисел. Слайд 17 з 21</a:t>
            </a:r>
            <a:endParaRPr lang="ru-RU" sz="1600" dirty="0"/>
          </a:p>
        </p:txBody>
      </p:sp>
      <p:grpSp>
        <p:nvGrpSpPr>
          <p:cNvPr id="5" name="Group 4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5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6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7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8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9">
              <a:hlinkClick r:id="rId3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pic>
        <p:nvPicPr>
          <p:cNvPr id="11" name="Picture 46" descr="1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8" y="3501008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2"/>
          <p:cNvSpPr txBox="1"/>
          <p:nvPr/>
        </p:nvSpPr>
        <p:spPr>
          <a:xfrm>
            <a:off x="-12024" y="1196752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xt Box 2"/>
          <p:cNvSpPr txBox="1"/>
          <p:nvPr/>
        </p:nvSpPr>
        <p:spPr>
          <a:xfrm>
            <a:off x="-18382" y="2060848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8376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20688"/>
                <a:ext cx="8229600" cy="5859487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uk-UA" sz="24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ТЕОРЕМА 11.17. 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Нехай </a:t>
                </a:r>
                <a:r>
                  <a:rPr lang="en-US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– ціле </a:t>
                </a:r>
                <a:r>
                  <a:rPr lang="uk-UA" sz="24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додатнє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число, НСД(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 = 1 і </a:t>
                </a:r>
                <a:r>
                  <a:rPr lang="en-US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24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ord</a:t>
                </a:r>
                <a:r>
                  <a:rPr lang="en-US" sz="2400" baseline="-250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. Тоді</a:t>
                </a:r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а) якщо </a:t>
                </a:r>
                <a:r>
                  <a:rPr lang="en-US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400" baseline="30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≡ 1 (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mod </a:t>
                </a:r>
                <a:r>
                  <a:rPr lang="en-US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ru-RU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), де </a:t>
                </a:r>
                <a:r>
                  <a:rPr lang="en-US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– ціле додатне число, то </a:t>
                </a:r>
                <a:r>
                  <a:rPr lang="en-US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ru-RU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|</a:t>
                </a:r>
                <a:r>
                  <a:rPr lang="en-US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lang="ru-RU" sz="2400" i="1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ru-RU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б) </a:t>
                </a:r>
                <a:r>
                  <a:rPr lang="en-US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ru-RU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|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</a:rPr>
                      <m:t>𝜙</m:t>
                    </m:r>
                    <m:d>
                      <m:d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ru-RU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в) для ц</a:t>
                </a:r>
                <a:r>
                  <a:rPr lang="uk-UA" sz="24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ілих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і </a:t>
                </a:r>
                <a:r>
                  <a:rPr lang="en-US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ru-RU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i="1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400" baseline="300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≡ </a:t>
                </a:r>
                <a:r>
                  <a:rPr lang="en-US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400" baseline="30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ru-RU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mod </a:t>
                </a:r>
                <a:r>
                  <a:rPr lang="en-US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ru-RU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тоді і тільки тоді, коли </a:t>
                </a:r>
                <a:r>
                  <a:rPr lang="en-US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≡ </a:t>
                </a:r>
                <a:r>
                  <a:rPr lang="en-US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ru-RU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mod </a:t>
                </a:r>
                <a:r>
                  <a:rPr lang="en-US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ru-RU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marL="0" indent="0" algn="just">
                  <a:buNone/>
                </a:pP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г) ніякі два з цілих чисел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uk-UA" sz="2400" baseline="30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uk-UA" sz="2400" baseline="30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…,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en-US" sz="2400" baseline="30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не є порівняними по модулю </a:t>
                </a:r>
                <a:r>
                  <a:rPr lang="en-US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д) якщо </a:t>
                </a:r>
                <a:r>
                  <a:rPr lang="en-US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– ціле додатне число, то порядок числа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en-US" sz="2400" i="1" baseline="30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по модулю </a:t>
                </a:r>
                <a:r>
                  <a:rPr lang="en-US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дорівнює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𝑘</m:t>
                        </m:r>
                      </m:num>
                      <m:den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НСД(</m:t>
                        </m:r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ru-RU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е)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порядок числа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en-US" sz="2400" i="1" baseline="30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по модулю </a:t>
                </a:r>
                <a:r>
                  <a:rPr lang="en-US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дорівнює </a:t>
                </a:r>
                <a:r>
                  <a:rPr lang="en-US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тоді і тільки тоді, коли числа </a:t>
                </a:r>
                <a:r>
                  <a:rPr lang="en-US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і </a:t>
                </a:r>
                <a:r>
                  <a:rPr lang="en-US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взаємно прості.</a:t>
                </a:r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20688"/>
                <a:ext cx="8229600" cy="5859487"/>
              </a:xfrm>
              <a:blipFill rotWithShape="1">
                <a:blip r:embed="rId2"/>
                <a:stretch>
                  <a:fillRect l="-1111" t="-832" r="-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2694" y="6446439"/>
            <a:ext cx="5628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</a:t>
            </a:r>
            <a:r>
              <a:rPr lang="uk-UA" sz="1600" dirty="0"/>
              <a:t>2</a:t>
            </a:r>
            <a:r>
              <a:rPr lang="uk-UA" sz="1600" dirty="0" smtClean="0"/>
              <a:t>. Деякі спец. питання теорії чисел. Слайд 18 з 21</a:t>
            </a:r>
            <a:endParaRPr lang="ru-RU" sz="1600" dirty="0"/>
          </a:p>
        </p:txBody>
      </p:sp>
      <p:grpSp>
        <p:nvGrpSpPr>
          <p:cNvPr id="5" name="Group 4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5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6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7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8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9">
              <a:hlinkClick r:id="rId3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sp>
        <p:nvSpPr>
          <p:cNvPr id="11" name="Text Box 2"/>
          <p:cNvSpPr txBox="1"/>
          <p:nvPr/>
        </p:nvSpPr>
        <p:spPr>
          <a:xfrm>
            <a:off x="0" y="404664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7236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20688"/>
                <a:ext cx="8229600" cy="5859487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uk-UA" sz="26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ТЕОРЕМА 11.18. </a:t>
                </a:r>
                <a:r>
                  <a:rPr lang="uk-UA" sz="26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Якщо НСД(</a:t>
                </a:r>
                <a:r>
                  <a:rPr lang="uk-UA" sz="2600" i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uk-UA" sz="26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6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 = НСД(</a:t>
                </a:r>
                <a:r>
                  <a:rPr lang="en-US" sz="26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6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 = 1 і </a:t>
                </a:r>
                <a:r>
                  <a:rPr lang="en-US" sz="26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ord</a:t>
                </a:r>
                <a:r>
                  <a:rPr lang="en-US" sz="2600" baseline="-250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являється взаємно простим з </a:t>
                </a:r>
                <a:r>
                  <a:rPr lang="en-US" sz="26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ord</a:t>
                </a:r>
                <a:r>
                  <a:rPr lang="en-US" sz="2600" baseline="-250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то </a:t>
                </a:r>
                <a:r>
                  <a:rPr lang="en-US" sz="26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ord</a:t>
                </a:r>
                <a:r>
                  <a:rPr lang="en-US" sz="2600" baseline="-250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uk-UA" sz="26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en-US" sz="26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 = </a:t>
                </a:r>
                <a:r>
                  <a:rPr lang="en-US" sz="26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ord</a:t>
                </a:r>
                <a:r>
                  <a:rPr lang="en-US" sz="2600" baseline="-250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· </a:t>
                </a:r>
                <a:r>
                  <a:rPr lang="en-US" sz="26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ord</a:t>
                </a:r>
                <a:r>
                  <a:rPr lang="en-US" sz="2600" baseline="-250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26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6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 ТЕОРЕМА 11.19. </a:t>
                </a:r>
                <a:r>
                  <a:rPr lang="uk-UA" sz="2600" b="1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Лукас</a:t>
                </a:r>
                <a:r>
                  <a:rPr lang="uk-UA" sz="2600" b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Якщо </a:t>
                </a:r>
                <a:r>
                  <a:rPr lang="en-US" sz="26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– ціле </a:t>
                </a:r>
                <a:r>
                  <a:rPr lang="uk-UA" sz="26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додатнє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число, та існує таке ціле число </a:t>
                </a:r>
                <a:r>
                  <a:rPr lang="uk-UA" sz="26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що </a:t>
                </a:r>
                <a:endParaRPr lang="uk-UA" sz="26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buNone/>
                </a:pPr>
                <a:r>
                  <a:rPr lang="en-US" sz="2600" i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600" baseline="300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uk-UA" sz="2600" baseline="30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≡ 1 (</a:t>
                </a:r>
                <a:r>
                  <a:rPr lang="en-US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mod </a:t>
                </a:r>
                <a:r>
                  <a:rPr lang="en-US" sz="26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endParaRPr lang="uk-UA" sz="26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і</a:t>
                </a:r>
                <a:r>
                  <a:rPr lang="uk-UA" sz="26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uk-UA" sz="2600" i="1" dirty="0" smtClean="0">
                  <a:solidFill>
                    <a:schemeClr val="tx2"/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ru-RU" sz="26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ru-RU" sz="26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6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𝑝</m:t>
                            </m:r>
                          </m:den>
                        </m:f>
                      </m:sup>
                    </m:sSup>
                    <m:r>
                      <a:rPr lang="ru-RU" sz="2600" i="1">
                        <a:solidFill>
                          <a:schemeClr val="tx2"/>
                        </a:solidFill>
                        <a:latin typeface="Cambria Math"/>
                      </a:rPr>
                      <m:t>≢1 (</m:t>
                    </m:r>
                    <m:r>
                      <a:rPr lang="en-US" sz="2600" i="1">
                        <a:solidFill>
                          <a:schemeClr val="tx2"/>
                        </a:solidFill>
                        <a:latin typeface="Cambria Math"/>
                      </a:rPr>
                      <m:t>𝑚𝑜𝑑</m:t>
                    </m:r>
                    <m:r>
                      <a:rPr lang="en-US" sz="2600" i="1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  <m:r>
                      <a:rPr lang="en-US" sz="2600" i="1">
                        <a:solidFill>
                          <a:schemeClr val="tx2"/>
                        </a:solidFill>
                        <a:latin typeface="Cambria Math"/>
                      </a:rPr>
                      <m:t>𝑛</m:t>
                    </m:r>
                    <m:r>
                      <a:rPr lang="ru-RU" sz="2600" i="1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uk-UA" sz="26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6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для 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кожного простого числа р, яке ділить </a:t>
                </a:r>
                <a:r>
                  <a:rPr lang="en-US" sz="26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-1, тоді </a:t>
                </a:r>
                <a:r>
                  <a:rPr lang="en-US" sz="26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– просте число.</a:t>
                </a:r>
                <a:endParaRPr lang="ru-RU" sz="26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20688"/>
                <a:ext cx="8229600" cy="5859487"/>
              </a:xfrm>
              <a:blipFill rotWithShape="1">
                <a:blip r:embed="rId2"/>
                <a:stretch>
                  <a:fillRect l="-1259" t="-937" r="-1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2694" y="6446439"/>
            <a:ext cx="5628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</a:t>
            </a:r>
            <a:r>
              <a:rPr lang="uk-UA" sz="1600" dirty="0"/>
              <a:t>2</a:t>
            </a:r>
            <a:r>
              <a:rPr lang="uk-UA" sz="1600" dirty="0" smtClean="0"/>
              <a:t>. Деякі спец. питання теорії чисел. Слайд 19 з 21</a:t>
            </a:r>
            <a:endParaRPr lang="ru-RU" sz="1600" dirty="0"/>
          </a:p>
        </p:txBody>
      </p:sp>
      <p:grpSp>
        <p:nvGrpSpPr>
          <p:cNvPr id="5" name="Group 4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5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6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7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8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9">
              <a:hlinkClick r:id="rId3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sp>
        <p:nvSpPr>
          <p:cNvPr id="11" name="Text Box 2"/>
          <p:cNvSpPr txBox="1"/>
          <p:nvPr/>
        </p:nvSpPr>
        <p:spPr>
          <a:xfrm>
            <a:off x="-34565" y="476672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Text Box 2"/>
          <p:cNvSpPr txBox="1"/>
          <p:nvPr/>
        </p:nvSpPr>
        <p:spPr>
          <a:xfrm>
            <a:off x="-34566" y="1700808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634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err="1" smtClean="0">
                <a:hlinkClick r:id="rId2" action="ppaction://hlinksldjump"/>
              </a:rPr>
              <a:t>Цілочисельні</a:t>
            </a:r>
            <a:r>
              <a:rPr lang="uk-UA" dirty="0" smtClean="0">
                <a:hlinkClick r:id="rId2" action="ppaction://hlinksldjump"/>
              </a:rPr>
              <a:t> рішення лінійних рівнянь</a:t>
            </a:r>
            <a:endParaRPr lang="uk-UA" dirty="0" smtClean="0"/>
          </a:p>
          <a:p>
            <a:r>
              <a:rPr lang="uk-UA" dirty="0" smtClean="0">
                <a:hlinkClick r:id="rId3" action="ppaction://hlinksldjump"/>
              </a:rPr>
              <a:t>Рішення конгруєнцій </a:t>
            </a:r>
            <a:endParaRPr lang="uk-UA" dirty="0" smtClean="0"/>
          </a:p>
          <a:p>
            <a:r>
              <a:rPr lang="uk-UA" dirty="0" smtClean="0">
                <a:hlinkClick r:id="rId4" action="ppaction://hlinksldjump"/>
              </a:rPr>
              <a:t>Китайська теорема про залишки</a:t>
            </a:r>
            <a:endParaRPr lang="uk-UA" dirty="0" smtClean="0"/>
          </a:p>
          <a:p>
            <a:r>
              <a:rPr lang="uk-UA" dirty="0" smtClean="0">
                <a:hlinkClick r:id="rId5" action="ppaction://hlinksldjump"/>
              </a:rPr>
              <a:t>Властивості функції </a:t>
            </a:r>
            <a:r>
              <a:rPr lang="uk-UA" b="1" dirty="0">
                <a:latin typeface="Arial" pitchFamily="34" charset="0"/>
                <a:cs typeface="Arial" pitchFamily="34" charset="0"/>
                <a:sym typeface="Symbol" pitchFamily="18" charset="2"/>
                <a:hlinkClick r:id="rId5" action="ppaction://hlinksldjump"/>
              </a:rPr>
              <a:t></a:t>
            </a:r>
            <a:r>
              <a:rPr lang="uk-UA" dirty="0" smtClean="0">
                <a:hlinkClick r:id="rId5" action="ppaction://hlinksldjump"/>
              </a:rPr>
              <a:t> </a:t>
            </a:r>
            <a:endParaRPr lang="uk-UA" dirty="0" smtClean="0"/>
          </a:p>
          <a:p>
            <a:r>
              <a:rPr lang="uk-UA" dirty="0" smtClean="0">
                <a:hlinkClick r:id="rId6" action="ppaction://hlinksldjump"/>
              </a:rPr>
              <a:t>Порядок цілого числа</a:t>
            </a:r>
            <a:endParaRPr lang="uk-UA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075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Література</a:t>
            </a:r>
            <a:r>
              <a:rPr lang="ru-RU" dirty="0" smtClean="0"/>
              <a:t> до </a:t>
            </a:r>
            <a:r>
              <a:rPr lang="ru-RU" dirty="0" err="1" smtClean="0"/>
              <a:t>лекції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Андерсон Д.А. </a:t>
            </a:r>
            <a:r>
              <a:rPr lang="uk-UA" sz="2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Дискретная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математика и </a:t>
            </a:r>
            <a:r>
              <a:rPr lang="uk-UA" sz="2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комбинаторика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Пер. с англ.. – М.: </a:t>
            </a:r>
            <a:r>
              <a:rPr lang="uk-UA" sz="2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Изд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дом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uk-UA" sz="2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Вильямс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», 2003. – 960 с</a:t>
            </a:r>
          </a:p>
          <a:p>
            <a:pPr algn="just"/>
            <a:r>
              <a:rPr lang="uk-UA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Виноградов И.А. Основ</a:t>
            </a:r>
            <a:r>
              <a:rPr lang="ru-RU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ы </a:t>
            </a:r>
            <a:r>
              <a:rPr lang="ru-RU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теории чисел. М.-Л., </a:t>
            </a:r>
            <a:r>
              <a:rPr lang="ru-RU" sz="2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Гостехиздат</a:t>
            </a:r>
            <a:r>
              <a:rPr lang="ru-RU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– 1952. - </a:t>
            </a:r>
            <a:r>
              <a:rPr lang="ru-RU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180 с.</a:t>
            </a:r>
          </a:p>
        </p:txBody>
      </p:sp>
    </p:spTree>
    <p:extLst>
      <p:ext uri="{BB962C8B-B14F-4D97-AF65-F5344CB8AC3E}">
        <p14:creationId xmlns:p14="http://schemas.microsoft.com/office/powerpoint/2010/main" val="282991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068960"/>
            <a:ext cx="7848600" cy="563562"/>
          </a:xfrm>
        </p:spPr>
        <p:txBody>
          <a:bodyPr/>
          <a:lstStyle/>
          <a:p>
            <a:r>
              <a:rPr lang="uk-UA" dirty="0" smtClean="0"/>
              <a:t>Дякую за увагу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502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Умовні позначення</a:t>
            </a:r>
            <a:endParaRPr lang="ru-RU" dirty="0"/>
          </a:p>
        </p:txBody>
      </p:sp>
      <p:pic>
        <p:nvPicPr>
          <p:cNvPr id="8" name="Picture 74" descr="3D_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49" y="2096595"/>
            <a:ext cx="669033" cy="43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6" descr="1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50" y="1483832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zadova\Pictures\zametk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73" y="2636912"/>
            <a:ext cx="544410" cy="54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87354" y="3172990"/>
            <a:ext cx="5034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uk-UA" sz="5400" b="1" cap="none" spc="0" dirty="0" smtClean="0">
                <a:ln w="381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!</a:t>
            </a:r>
            <a:endParaRPr lang="en-US" sz="5400" b="1" cap="none" spc="0" dirty="0">
              <a:ln w="3810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01432" y="1483832"/>
            <a:ext cx="2021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- визначення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378810" y="2152647"/>
            <a:ext cx="1550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- приклад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378810" y="2733411"/>
            <a:ext cx="1616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- примітка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378810" y="3480917"/>
            <a:ext cx="1676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- важливо!</a:t>
            </a:r>
            <a:endParaRPr lang="ru-RU" sz="2400" dirty="0"/>
          </a:p>
        </p:txBody>
      </p:sp>
      <p:sp>
        <p:nvSpPr>
          <p:cNvPr id="16" name="Text Box 2"/>
          <p:cNvSpPr txBox="1"/>
          <p:nvPr/>
        </p:nvSpPr>
        <p:spPr>
          <a:xfrm>
            <a:off x="481376" y="4123780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3669" y="4270519"/>
            <a:ext cx="1579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 </a:t>
            </a:r>
            <a:r>
              <a:rPr lang="ru-RU" sz="2400" dirty="0" smtClean="0"/>
              <a:t>теорема</a:t>
            </a:r>
            <a:endParaRPr lang="ru-RU" sz="24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18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Action Button: Custom 21">
              <a:hlinkClick r:id="rId6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4213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Цілочисельні</a:t>
            </a:r>
            <a:r>
              <a:rPr lang="uk-UA" dirty="0" smtClean="0"/>
              <a:t> рішення лінійних рівнянь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20001" y="1268760"/>
                <a:ext cx="8229600" cy="5137150"/>
              </a:xfrm>
            </p:spPr>
            <p:txBody>
              <a:bodyPr/>
              <a:lstStyle/>
              <a:p>
                <a:pPr indent="0" algn="just" eaLnBrk="0" hangingPunct="0">
                  <a:buNone/>
                </a:pPr>
                <a:r>
                  <a:rPr lang="uk-UA" sz="24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ТЕОРЕМА 11.1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Рівняння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ах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by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с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де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і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с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- цілі числа, має цілочисельний розв’язок (тобто існують цілі числа х і у такі, що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ах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–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by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=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с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 тоді і тільки тоді, коли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с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ділиться на 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НСД(</a:t>
                </a:r>
                <a:r>
                  <a:rPr lang="uk-UA" sz="2400" i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). Якщо с ділиться на 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НСД(</a:t>
                </a:r>
                <a:r>
                  <a:rPr lang="uk-UA" sz="2400" i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), то розв’язком 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рівняння</a:t>
                </a:r>
                <a:r>
                  <a:rPr lang="en-US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en-US" sz="2400" i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–</a:t>
                </a:r>
                <a:r>
                  <a:rPr lang="en-US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400" i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2400" i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y 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с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є пара 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чисел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х</a:t>
                </a:r>
                <a:r>
                  <a:rPr lang="uk-UA" sz="2400" i="1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4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𝑐</m:t>
                        </m:r>
                      </m:num>
                      <m:den>
                        <m:r>
                          <a:rPr lang="ru-RU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Н</m:t>
                        </m:r>
                        <m:r>
                          <a:rPr lang="uk-UA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СД</m:t>
                        </m:r>
                        <m:r>
                          <a:rPr lang="ru-RU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у</a:t>
                </a:r>
                <a:r>
                  <a:rPr lang="uk-UA" sz="2400" i="1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𝑐</m:t>
                        </m:r>
                      </m:num>
                      <m:den>
                        <m: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Н</m:t>
                        </m:r>
                        <m:r>
                          <a:rPr lang="uk-UA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С</m:t>
                        </m:r>
                        <m: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Д(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indent="0" eaLnBrk="0" hangingPunct="0">
                  <a:buNone/>
                </a:pP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де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u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і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- будь-який розв’язок рівняння 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НСД(</a:t>
                </a:r>
                <a:r>
                  <a:rPr lang="uk-UA" sz="2400" i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 =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au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bv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endParaRPr lang="en-US" sz="2400" b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  <a:defRPr/>
                </a:pPr>
                <a:r>
                  <a:rPr lang="ru-RU" sz="24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 ТЕОРЕМА 11.2</a:t>
                </a:r>
                <a:r>
                  <a:rPr lang="ru-RU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Якщо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і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- ненульові цілі числа і (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х</a:t>
                </a:r>
                <a:r>
                  <a:rPr lang="uk-UA" sz="2400" i="1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en-US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400" i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у</a:t>
                </a:r>
                <a:r>
                  <a:rPr lang="uk-UA" sz="2400" i="1" baseline="-250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 - розв’язок рівняння </a:t>
                </a:r>
                <a:r>
                  <a:rPr lang="uk-UA" sz="2400" i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ах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by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с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тоді будь-який інший розв’язок (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 має вигляд </a:t>
                </a:r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buNone/>
                  <a:defRPr/>
                </a:pP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х = х</a:t>
                </a:r>
                <a:r>
                  <a:rPr lang="uk-UA" sz="2400" i="1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0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400" i="1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ru-RU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y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uk-UA" sz="2400" i="1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0 </a:t>
                </a:r>
                <a:r>
                  <a:rPr lang="ru-RU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  <a:defRPr/>
                </a:pP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де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довільне ціле число, а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НСД(</a:t>
                </a:r>
                <a:r>
                  <a:rPr lang="uk-UA" sz="2400" i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uk-UA" sz="2400" i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). </a:t>
                </a:r>
              </a:p>
              <a:p>
                <a:pPr indent="0" eaLnBrk="0" hangingPunct="0">
                  <a:buNone/>
                </a:pPr>
                <a:endParaRPr lang="uk-UA" dirty="0">
                  <a:latin typeface="Times New Roman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0001" y="1268760"/>
                <a:ext cx="8229600" cy="5137150"/>
              </a:xfrm>
              <a:blipFill rotWithShape="1">
                <a:blip r:embed="rId2"/>
                <a:stretch>
                  <a:fillRect l="-1185" t="-949" r="-1111" b="-60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2694" y="6446439"/>
            <a:ext cx="55144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</a:t>
            </a:r>
            <a:r>
              <a:rPr lang="uk-UA" sz="1600" dirty="0"/>
              <a:t>2</a:t>
            </a:r>
            <a:r>
              <a:rPr lang="uk-UA" sz="1600" dirty="0" smtClean="0"/>
              <a:t>. Деякі спец. питання теорії чисел. Слайд 4 з 21</a:t>
            </a:r>
            <a:endParaRPr lang="ru-RU" sz="1600" dirty="0"/>
          </a:p>
        </p:txBody>
      </p:sp>
      <p:grpSp>
        <p:nvGrpSpPr>
          <p:cNvPr id="5" name="Group 4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5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6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7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8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9">
              <a:hlinkClick r:id="rId3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sp>
        <p:nvSpPr>
          <p:cNvPr id="11" name="Text Box 2"/>
          <p:cNvSpPr txBox="1"/>
          <p:nvPr/>
        </p:nvSpPr>
        <p:spPr>
          <a:xfrm>
            <a:off x="0" y="1124744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Text Box 2"/>
          <p:cNvSpPr txBox="1"/>
          <p:nvPr/>
        </p:nvSpPr>
        <p:spPr>
          <a:xfrm>
            <a:off x="-1" y="4166879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385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476672"/>
                <a:ext cx="8229600" cy="5137150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Знайти розв’язок рівняння 85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х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+ 34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у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= 51</a:t>
                </a:r>
              </a:p>
              <a:p>
                <a:pPr marL="0" indent="0" algn="just">
                  <a:buNone/>
                </a:pP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розв’язок має вигляд 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uk-UA" sz="2400" i="1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∙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𝑐</m:t>
                        </m:r>
                      </m:num>
                      <m:den>
                        <m:r>
                          <a:rPr lang="ru-RU" sz="2400" b="0" i="1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НСД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𝑏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den>
                    </m:f>
                    <m:r>
                      <a:rPr lang="ru-RU" sz="2400" b="0" i="1" smtClean="0">
                        <a:solidFill>
                          <a:schemeClr val="tx2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ru-RU" sz="2400" b="0" i="1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ru-RU" sz="2400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∙51</m:t>
                        </m:r>
                      </m:num>
                      <m:den>
                        <m:r>
                          <a:rPr lang="ru-RU" sz="2400" b="0" i="1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17</m:t>
                        </m:r>
                      </m:den>
                    </m:f>
                    <m:r>
                      <a:rPr lang="ru-RU" sz="2400" b="0" i="1" smtClean="0">
                        <a:solidFill>
                          <a:schemeClr val="tx2"/>
                        </a:solidFill>
                        <a:latin typeface="Cambria Math"/>
                        <a:cs typeface="Times New Roman" pitchFamily="18" charset="0"/>
                      </a:rPr>
                      <m:t>=3</m:t>
                    </m:r>
                  </m:oMath>
                </a14:m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і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400" i="1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𝑣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∙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𝑐</m:t>
                        </m:r>
                      </m:num>
                      <m:den>
                        <m:r>
                          <a:rPr lang="ru-RU" sz="2400" b="0" i="1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НСД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𝑏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den>
                    </m:f>
                    <m:r>
                      <a:rPr lang="ru-RU" sz="2400" b="0" i="1" smtClean="0">
                        <a:solidFill>
                          <a:schemeClr val="tx2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ru-RU" sz="2400" b="0" i="1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(−2)</m:t>
                        </m:r>
                        <m:r>
                          <a:rPr lang="ru-RU" sz="2400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∙51</m:t>
                        </m:r>
                      </m:num>
                      <m:den>
                        <m:r>
                          <a:rPr lang="ru-RU" sz="2400" b="0" i="1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17</m:t>
                        </m:r>
                      </m:den>
                    </m:f>
                    <m:r>
                      <a:rPr lang="ru-RU" sz="2400" b="0" i="1" smtClean="0">
                        <a:solidFill>
                          <a:schemeClr val="tx2"/>
                        </a:solidFill>
                        <a:latin typeface="Cambria Math"/>
                        <a:cs typeface="Times New Roman" pitchFamily="18" charset="0"/>
                      </a:rPr>
                      <m:t>=−6</m:t>
                    </m:r>
                  </m:oMath>
                </a14:m>
                <a:endParaRPr lang="uk-UA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Для перевірки обчислимо</a:t>
                </a:r>
              </a:p>
              <a:p>
                <a:pPr marL="0" indent="0" algn="just">
                  <a:buNone/>
                </a:pP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ах</a:t>
                </a:r>
                <a:r>
                  <a:rPr lang="uk-UA" sz="2400" i="1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bу</a:t>
                </a:r>
                <a:r>
                  <a:rPr lang="uk-UA" sz="2400" i="1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= 85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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3 + 34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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(-6) = 255 + (-204) = 51.</a:t>
                </a:r>
              </a:p>
              <a:p>
                <a:pPr marL="0" indent="0" algn="just">
                  <a:buNone/>
                </a:pP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Інший спосіб побудови розв’язку полягає у безпосередньому використанні рівняння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au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bv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НСД(</a:t>
                </a:r>
                <a:r>
                  <a:rPr lang="uk-UA" sz="2400" i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). Оскільки</a:t>
                </a:r>
              </a:p>
              <a:p>
                <a:pPr marL="0" indent="0" algn="just">
                  <a:buNone/>
                </a:pP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au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bv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НСД(</a:t>
                </a:r>
                <a:r>
                  <a:rPr lang="uk-UA" sz="2400" i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   або   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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(1) +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b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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(-2) = 17,</a:t>
                </a:r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то, помноживши на 3, одержуємо  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а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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(3) +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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(-6) = 51.</a:t>
                </a:r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Помічаючи, що при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х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= 5 і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у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= -11</a:t>
                </a:r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85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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5 + 34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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(-11) = 425 + (-374) = 51,</a:t>
                </a:r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приходимо до висновку, що може існувати більше одного розв’язку.</a:t>
                </a:r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476672"/>
                <a:ext cx="8229600" cy="5137150"/>
              </a:xfrm>
              <a:blipFill rotWithShape="1">
                <a:blip r:embed="rId2"/>
                <a:stretch>
                  <a:fillRect l="-1185" t="-949" r="-1111" b="-163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2694" y="6446439"/>
            <a:ext cx="55144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</a:t>
            </a:r>
            <a:r>
              <a:rPr lang="uk-UA" sz="1600" dirty="0"/>
              <a:t>2</a:t>
            </a:r>
            <a:r>
              <a:rPr lang="uk-UA" sz="1600" dirty="0" smtClean="0"/>
              <a:t>. Деякі спец. питання теорії чисел. Слайд 5 з 21</a:t>
            </a:r>
            <a:endParaRPr lang="ru-RU" sz="1600" dirty="0"/>
          </a:p>
        </p:txBody>
      </p:sp>
      <p:grpSp>
        <p:nvGrpSpPr>
          <p:cNvPr id="5" name="Group 4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5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6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7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8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9">
              <a:hlinkClick r:id="rId3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pic>
        <p:nvPicPr>
          <p:cNvPr id="11" name="Picture 74" descr="3D_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32" y="188640"/>
            <a:ext cx="669033" cy="43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96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</a:t>
            </a:r>
            <a:r>
              <a:rPr lang="uk-UA" dirty="0" smtClean="0"/>
              <a:t>ішення конгруенцій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uk-UA" sz="31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ТЕОРЕМА 11.3</a:t>
            </a:r>
            <a:r>
              <a:rPr lang="uk-UA" sz="3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а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Якщо </a:t>
            </a:r>
            <a:r>
              <a:rPr lang="uk-UA" sz="31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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1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mod </a:t>
            </a:r>
            <a:r>
              <a:rPr lang="uk-UA" sz="31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і </a:t>
            </a:r>
            <a:r>
              <a:rPr lang="uk-UA" sz="31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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1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mod </a:t>
            </a:r>
            <a:r>
              <a:rPr lang="uk-UA" sz="31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), то </a:t>
            </a:r>
            <a:r>
              <a:rPr lang="uk-UA" sz="31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1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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1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31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uk-UA" sz="31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mod </a:t>
            </a:r>
            <a:r>
              <a:rPr lang="uk-UA" sz="31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і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uk-UA" sz="31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uk-UA" sz="31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uk-UA" sz="31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bd</a:t>
            </a:r>
            <a:r>
              <a:rPr lang="uk-UA" sz="31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mod </a:t>
            </a:r>
            <a:r>
              <a:rPr lang="en-US" sz="31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endParaRPr lang="ru-RU" sz="31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б) Якщо </a:t>
            </a:r>
            <a:r>
              <a:rPr lang="uk-UA" sz="31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ас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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1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(mod </a:t>
            </a:r>
            <a:r>
              <a:rPr lang="uk-UA" sz="31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і </a:t>
            </a:r>
            <a:r>
              <a:rPr lang="uk-UA" sz="3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НСД(</a:t>
            </a:r>
            <a:r>
              <a:rPr lang="uk-UA" sz="31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3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1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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1, то </a:t>
            </a:r>
            <a:r>
              <a:rPr lang="uk-UA" sz="31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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1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sz="31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mod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1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endParaRPr lang="ru-RU" sz="31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в) Якщо </a:t>
            </a:r>
            <a:r>
              <a:rPr lang="uk-UA" sz="31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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31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mod </a:t>
            </a:r>
            <a:r>
              <a:rPr lang="uk-UA" sz="31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), то </a:t>
            </a:r>
            <a:r>
              <a:rPr lang="uk-UA" sz="31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am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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1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bm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mod </a:t>
            </a:r>
            <a:r>
              <a:rPr lang="uk-UA" sz="31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для всіх цілих додатних чисел </a:t>
            </a:r>
            <a:r>
              <a:rPr lang="en-US" sz="31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1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г) Якщо </a:t>
            </a:r>
            <a:r>
              <a:rPr lang="uk-UA" sz="31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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1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sz="31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mod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), то </a:t>
            </a:r>
            <a:r>
              <a:rPr lang="en-US" sz="31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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31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mod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і </a:t>
            </a:r>
            <a:r>
              <a:rPr lang="en-US" sz="31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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31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mod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endParaRPr lang="ru-RU" sz="31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д) Для </a:t>
            </a:r>
            <a:r>
              <a:rPr lang="en-US" sz="31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uk-UA" sz="3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співвідношення </a:t>
            </a:r>
            <a:r>
              <a:rPr lang="uk-UA" sz="31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ас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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1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(mod </a:t>
            </a:r>
            <a:r>
              <a:rPr lang="uk-UA" sz="31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має місце тоді і тільки тоді, коли </a:t>
            </a:r>
            <a:r>
              <a:rPr lang="uk-UA" sz="31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</a:t>
            </a:r>
            <a:r>
              <a:rPr lang="uk-UA" sz="31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 mod ). </a:t>
            </a:r>
            <a:endParaRPr lang="ru-RU" sz="31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е) Якщо </a:t>
            </a:r>
            <a:r>
              <a:rPr lang="uk-UA" sz="31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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1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31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mod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1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uk-UA" sz="31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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1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sz="31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mod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1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і НОД(</a:t>
            </a:r>
            <a:r>
              <a:rPr lang="uk-UA" sz="31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31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)= 1, то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uk-UA" sz="31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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1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sz="31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mod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1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endParaRPr lang="ru-RU" sz="31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2694" y="6446439"/>
            <a:ext cx="55144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</a:t>
            </a:r>
            <a:r>
              <a:rPr lang="uk-UA" sz="1600" dirty="0"/>
              <a:t>2</a:t>
            </a:r>
            <a:r>
              <a:rPr lang="uk-UA" sz="1600" dirty="0" smtClean="0"/>
              <a:t>. Деякі спец. питання теорії чисел. Слайд 6 з 21</a:t>
            </a:r>
            <a:endParaRPr lang="ru-RU" sz="1600" dirty="0"/>
          </a:p>
        </p:txBody>
      </p:sp>
      <p:grpSp>
        <p:nvGrpSpPr>
          <p:cNvPr id="5" name="Group 4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5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6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7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8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9">
              <a:hlinkClick r:id="rId2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sp>
        <p:nvSpPr>
          <p:cNvPr id="11" name="Text Box 2"/>
          <p:cNvSpPr txBox="1"/>
          <p:nvPr/>
        </p:nvSpPr>
        <p:spPr>
          <a:xfrm>
            <a:off x="-108520" y="1196752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6519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548680"/>
                <a:ext cx="8229600" cy="5137150"/>
              </a:xfrm>
            </p:spPr>
            <p:txBody>
              <a:bodyPr/>
              <a:lstStyle/>
              <a:p>
                <a:pPr algn="just">
                  <a:buNone/>
                  <a:defRPr/>
                </a:pPr>
                <a:r>
                  <a:rPr lang="uk-UA" sz="24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ТЕОРЕМА 11.4. 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Конгруенція </a:t>
                </a:r>
                <a:r>
                  <a:rPr lang="uk-UA" sz="2400" i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ах</a:t>
                </a:r>
                <a:r>
                  <a:rPr lang="uk-UA" sz="240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400" smtClean="0">
                    <a:sym typeface="Symbol"/>
                  </a:rPr>
                  <a:t></a:t>
                </a:r>
                <a:r>
                  <a:rPr lang="uk-UA" sz="2400" smtClean="0"/>
                  <a:t> </a:t>
                </a:r>
                <a:r>
                  <a:rPr lang="en-US" sz="2400" i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c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(mod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 має розв’язком ціле число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х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тоді і тільки тоді, коли 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НСД(</a:t>
                </a:r>
                <a:r>
                  <a:rPr lang="uk-UA" sz="2400" i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uk-UA" sz="2400" i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 |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. Всі цілочисельні розв’язки мають вигляд </a:t>
                </a:r>
              </a:p>
              <a:p>
                <a:pPr algn="just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uk-UA" sz="2400" b="0" i="1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НСД</m:t>
                          </m:r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𝑚</m:t>
                          </m:r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None/>
                  <a:defRPr/>
                </a:pP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де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- будь-яке ціле число, і для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х</a:t>
                </a:r>
                <a:r>
                  <a:rPr lang="uk-UA" sz="2400" i="1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існує таке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у</a:t>
                </a:r>
                <a:r>
                  <a:rPr lang="uk-UA" sz="2400" i="1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що (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х</a:t>
                </a:r>
                <a:r>
                  <a:rPr lang="uk-UA" sz="2400" i="1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uk-UA" sz="2400" i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у</a:t>
                </a:r>
                <a:r>
                  <a:rPr lang="uk-UA" sz="2400" i="1" baseline="-250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 є розв’язком рівняння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ax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my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Якщо 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НСД(</a:t>
                </a:r>
                <a:r>
                  <a:rPr lang="uk-UA" sz="2400" i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uk-UA" sz="2400" i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 |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то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ах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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с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(mod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m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) має скінченне число різних розв’язків по модулю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m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. Ці розв’язки мають вигляд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∙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НСД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по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модулю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</a:rPr>
                      <m:t>𝑚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ru-RU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∙</m:t>
                                </m:r>
                                <m:r>
                                  <a:rPr lang="en-US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lang="ru-RU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НСД</m:t>
                                </m:r>
                                <m:r>
                                  <a:rPr lang="en-US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en-US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endParaRPr lang="uk-UA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0" indent="0" algn="just">
                  <a:buNone/>
                </a:pP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для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t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= 1,2,3,..., 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НСД(</a:t>
                </a:r>
                <a:r>
                  <a:rPr lang="uk-UA" sz="2400" i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а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,</a:t>
                </a:r>
                <a:r>
                  <a:rPr lang="uk-UA" sz="2400" i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m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), де для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х</a:t>
                </a:r>
                <a:r>
                  <a:rPr lang="ru-RU" sz="2400" i="1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0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існує таке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у</a:t>
                </a:r>
                <a:r>
                  <a:rPr lang="uk-UA" sz="2400" i="1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0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, що (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х</a:t>
                </a:r>
                <a:r>
                  <a:rPr lang="uk-UA" sz="2400" i="1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0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, </a:t>
                </a:r>
                <a:r>
                  <a:rPr lang="uk-UA" sz="2400" i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y</a:t>
                </a:r>
                <a:r>
                  <a:rPr lang="uk-UA" sz="2400" i="1" baseline="-250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0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) є розв’язком рівняння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ах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+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ту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=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с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.</a:t>
                </a:r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0" indent="0" algn="just">
                  <a:buNone/>
                </a:pPr>
                <a:r>
                  <a:rPr lang="uk-UA" sz="24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ТЕОРЕМА 11.5.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Якщо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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uk-UA" sz="24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mod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uk-UA" sz="24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),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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uk-UA" sz="24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mod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uk-UA" sz="24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), ...,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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(mod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uk-UA" sz="2400" i="1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 = 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HСK(</a:t>
                </a:r>
                <a:r>
                  <a:rPr lang="uk-UA" sz="2400" i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uk-UA" sz="2400" baseline="-250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uk-UA" sz="2400" i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uk-UA" sz="2400" baseline="-250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,…,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uk-UA" sz="2400" i="1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), то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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(mod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), і обернено.</a:t>
                </a:r>
                <a:endParaRPr lang="ru-RU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548680"/>
                <a:ext cx="8229600" cy="5137150"/>
              </a:xfrm>
              <a:blipFill rotWithShape="1">
                <a:blip r:embed="rId2"/>
                <a:stretch>
                  <a:fillRect l="-1185" t="-1068" r="-1111" b="-14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2694" y="6446439"/>
            <a:ext cx="55144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</a:t>
            </a:r>
            <a:r>
              <a:rPr lang="uk-UA" sz="1600" dirty="0"/>
              <a:t>2</a:t>
            </a:r>
            <a:r>
              <a:rPr lang="uk-UA" sz="1600" dirty="0" smtClean="0"/>
              <a:t>. Деякі спец. питання теорії чисел. Слайд 7 з 21</a:t>
            </a:r>
            <a:endParaRPr lang="ru-RU" sz="1600" dirty="0"/>
          </a:p>
        </p:txBody>
      </p:sp>
      <p:grpSp>
        <p:nvGrpSpPr>
          <p:cNvPr id="5" name="Group 4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5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6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7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8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9">
              <a:hlinkClick r:id="rId3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sp>
        <p:nvSpPr>
          <p:cNvPr id="11" name="Text Box 2"/>
          <p:cNvSpPr txBox="1"/>
          <p:nvPr/>
        </p:nvSpPr>
        <p:spPr>
          <a:xfrm>
            <a:off x="0" y="404663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Text Box 2"/>
          <p:cNvSpPr txBox="1"/>
          <p:nvPr/>
        </p:nvSpPr>
        <p:spPr>
          <a:xfrm>
            <a:off x="-30796" y="5301208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9995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848600" cy="563562"/>
          </a:xfrm>
        </p:spPr>
        <p:txBody>
          <a:bodyPr/>
          <a:lstStyle/>
          <a:p>
            <a:r>
              <a:rPr lang="uk-UA" dirty="0" smtClean="0"/>
              <a:t>Китайська теорема про залишки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052736"/>
                <a:ext cx="8229600" cy="5137150"/>
              </a:xfrm>
            </p:spPr>
            <p:txBody>
              <a:bodyPr/>
              <a:lstStyle/>
              <a:p>
                <a:pPr marL="0" indent="0" algn="just">
                  <a:buNone/>
                  <a:defRPr/>
                </a:pP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Нехай </a:t>
                </a:r>
                <a:r>
                  <a:rPr lang="en-US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uk-UA" sz="24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uk-UA" sz="24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…,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uk-UA" sz="2400" i="1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- попарно взаємно прості числа, тобто 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НСД(</a:t>
                </a:r>
                <a:r>
                  <a:rPr lang="en-US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2400" i="1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i="1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2400" i="1" baseline="-250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j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 = 1 для всіх </a:t>
                </a:r>
                <a:r>
                  <a:rPr lang="en-US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і </a:t>
                </a:r>
                <a:r>
                  <a:rPr lang="en-US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j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менших або рівних </a:t>
                </a:r>
                <a:r>
                  <a:rPr lang="en-US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де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i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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j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. Тоді система конгруенцій</a:t>
                </a:r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  <a:defRPr/>
                </a:pP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х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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uk-UA" sz="24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1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uk-UA" sz="24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mod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uk-UA" sz="24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  <a:defRPr/>
                </a:pP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х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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uk-UA" sz="24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uk-UA" sz="24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mod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uk-UA" sz="24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marL="0" indent="0" algn="just">
                  <a:buNone/>
                  <a:defRPr/>
                </a:pP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…</a:t>
                </a:r>
                <a:endParaRPr lang="uk-UA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  <a:defRPr/>
                </a:pPr>
                <a:r>
                  <a:rPr lang="uk-UA" sz="2400" i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х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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400" i="1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uk-UA" sz="2400" i="1" baseline="-250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uk-UA" sz="2400" i="1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uk-UA" sz="24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mod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400" i="1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uk-UA" sz="2400" i="1" baseline="-250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  <a:defRPr/>
                </a:pP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має розв’язок, єдиний по модулю, рівному цілому числу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uk-UA" sz="24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uk-UA" sz="24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…</a:t>
                </a:r>
                <a:r>
                  <a:rPr lang="uk-UA" sz="2400" i="1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uk-UA" sz="2400" i="1" baseline="-250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. Далі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∏"/>
                            <m:limLoc m:val="undOvr"/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ru-RU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sSub>
                          <m:sSub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den>
                    </m:f>
                  </m:oMath>
                </a14:m>
                <a:endParaRPr lang="uk-UA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  <a:defRPr/>
                </a:pP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якщо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і </a:t>
                </a:r>
                <a:r>
                  <a:rPr lang="uk-UA" sz="2400" i="1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lang="uk-UA" sz="2400" i="1" baseline="-250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j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- розв’язок конгруенції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400" i="1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uk-UA" sz="2400" i="1" baseline="-250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j</a:t>
                </a:r>
                <a:r>
                  <a:rPr lang="uk-UA" sz="2400" i="1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400" i="1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lang="uk-UA" sz="2400" i="1" baseline="-250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j</a:t>
                </a:r>
                <a:r>
                  <a:rPr lang="uk-UA" sz="2400" i="1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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400" i="1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uk-UA" sz="2400" i="1" baseline="-250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j</a:t>
                </a:r>
                <a:r>
                  <a:rPr lang="uk-UA" sz="2400" i="1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uk-UA" sz="24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mod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400" i="1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uk-UA" sz="2400" i="1" baseline="-250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j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 для кожного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j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тоді розв’язок має вигляд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</a:rPr>
                      <m:t>𝑥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undOvr"/>
                                <m:ctrlPr>
                                  <a:rPr lang="ru-RU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a:rPr lang="en-US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ru-RU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e>
                      <m:sub>
                        <m:sSub>
                          <m:sSub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…</m:t>
                        </m:r>
                        <m:sSub>
                          <m:sSub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sub>
                    </m:sSub>
                  </m:oMath>
                </a14:m>
                <a:endParaRPr lang="ru-RU" sz="2400" dirty="0"/>
              </a:p>
              <a:p>
                <a:pPr>
                  <a:defRPr/>
                </a:pP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052736"/>
                <a:ext cx="8229600" cy="5137150"/>
              </a:xfrm>
              <a:blipFill rotWithShape="1">
                <a:blip r:embed="rId3"/>
                <a:stretch>
                  <a:fillRect l="-1185" t="-950" r="-1111" b="-38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2694" y="6446439"/>
            <a:ext cx="55144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</a:t>
            </a:r>
            <a:r>
              <a:rPr lang="uk-UA" sz="1600" dirty="0"/>
              <a:t>2</a:t>
            </a:r>
            <a:r>
              <a:rPr lang="uk-UA" sz="1600" dirty="0" smtClean="0"/>
              <a:t>. Деякі спец. питання теорії чисел. Слайд 8 з 21</a:t>
            </a:r>
            <a:endParaRPr lang="ru-RU" sz="1600" dirty="0"/>
          </a:p>
        </p:txBody>
      </p:sp>
      <p:grpSp>
        <p:nvGrpSpPr>
          <p:cNvPr id="5" name="Group 4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5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6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7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8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9">
              <a:hlinkClick r:id="rId4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sp>
        <p:nvSpPr>
          <p:cNvPr id="11" name="Text Box 2"/>
          <p:cNvSpPr txBox="1"/>
          <p:nvPr/>
        </p:nvSpPr>
        <p:spPr>
          <a:xfrm>
            <a:off x="1180" y="404664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5584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Знайти розв’язки системи конгруенцій</a:t>
            </a:r>
            <a:endParaRPr lang="ru-RU" sz="2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0" hangingPunct="0">
              <a:buNone/>
            </a:pP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x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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5 (</a:t>
            </a:r>
            <a:r>
              <a:rPr lang="uk-UA" sz="2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mod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4);</a:t>
            </a:r>
            <a:endParaRPr lang="ru-RU" sz="2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indent="0" algn="just" eaLnBrk="0" hangingPunct="0">
              <a:buNone/>
            </a:pP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           x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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7 (</a:t>
            </a:r>
            <a:r>
              <a:rPr lang="uk-UA" sz="2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mod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11).</a:t>
            </a:r>
            <a:endParaRPr lang="ru-RU" sz="2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indent="0" algn="just" eaLnBrk="0" hangingPunct="0">
              <a:buNone/>
            </a:pP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Оскільки числа 4 і 11 - взаємно прості, існує ціле число, а </a:t>
            </a:r>
            <a:r>
              <a:rPr lang="uk-UA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саме,10 таке, що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(4)(10) 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7 (</a:t>
            </a:r>
            <a:r>
              <a:rPr lang="en-US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mod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11), і існує ціле число (а саме, 3) таке, що (11)(3) 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5 (</a:t>
            </a:r>
            <a:r>
              <a:rPr lang="en-US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mod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4). Отже, (4)(10) + (11)(3) 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73, яке конгруентне 29 по модулю 44, задовольняє обом вищенаведеним конгруенціям.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2694" y="6446439"/>
            <a:ext cx="55144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</a:t>
            </a:r>
            <a:r>
              <a:rPr lang="uk-UA" sz="1600" dirty="0"/>
              <a:t>2</a:t>
            </a:r>
            <a:r>
              <a:rPr lang="uk-UA" sz="1600" dirty="0" smtClean="0"/>
              <a:t>. Деякі спец. питання теорії чисел. Слайд 9 з 21</a:t>
            </a:r>
            <a:endParaRPr lang="ru-RU" sz="1600" dirty="0"/>
          </a:p>
        </p:txBody>
      </p:sp>
      <p:grpSp>
        <p:nvGrpSpPr>
          <p:cNvPr id="5" name="Group 4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5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6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7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8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9">
              <a:hlinkClick r:id="rId2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pic>
        <p:nvPicPr>
          <p:cNvPr id="12" name="Picture 74" descr="3D_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669033" cy="43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44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38l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3636</TotalTime>
  <Words>2810</Words>
  <Application>Microsoft Office PowerPoint</Application>
  <PresentationFormat>Экран (4:3)</PresentationFormat>
  <Paragraphs>184</Paragraphs>
  <Slides>21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cdb2004138l</vt:lpstr>
      <vt:lpstr>Деякі спеціальні питання теорії чисел</vt:lpstr>
      <vt:lpstr>План</vt:lpstr>
      <vt:lpstr>Умовні позначення</vt:lpstr>
      <vt:lpstr>Цілочисельні рішення лінійних рівнянь</vt:lpstr>
      <vt:lpstr>Презентация PowerPoint</vt:lpstr>
      <vt:lpstr>Рішення конгруенцій</vt:lpstr>
      <vt:lpstr>Презентация PowerPoint</vt:lpstr>
      <vt:lpstr>Китайська теорема про залишки</vt:lpstr>
      <vt:lpstr>Презентация PowerPoint</vt:lpstr>
      <vt:lpstr>Презентация PowerPoint</vt:lpstr>
      <vt:lpstr>Презентация PowerPoint</vt:lpstr>
      <vt:lpstr>Властивості функції ϕ</vt:lpstr>
      <vt:lpstr>Презентация PowerPoint</vt:lpstr>
      <vt:lpstr>Презентация PowerPoint</vt:lpstr>
      <vt:lpstr>Презентация PowerPoint</vt:lpstr>
      <vt:lpstr>Презентация PowerPoint</vt:lpstr>
      <vt:lpstr>Порядок цілого числа</vt:lpstr>
      <vt:lpstr>Презентация PowerPoint</vt:lpstr>
      <vt:lpstr>Презентация PowerPoint</vt:lpstr>
      <vt:lpstr>Література до лекції</vt:lpstr>
      <vt:lpstr>Дякую за увагу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Деякі спеціальні питання теорії чисел</dc:title>
  <dc:creator>Эллина</dc:creator>
  <cp:lastModifiedBy>Irina</cp:lastModifiedBy>
  <cp:revision>85</cp:revision>
  <dcterms:created xsi:type="dcterms:W3CDTF">2011-08-20T14:23:40Z</dcterms:created>
  <dcterms:modified xsi:type="dcterms:W3CDTF">2012-04-24T23:20:12Z</dcterms:modified>
</cp:coreProperties>
</file>