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62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4" r:id="rId17"/>
    <p:sldId id="273" r:id="rId18"/>
    <p:sldId id="275" r:id="rId19"/>
    <p:sldId id="276" r:id="rId20"/>
    <p:sldId id="277" r:id="rId21"/>
    <p:sldId id="278" r:id="rId22"/>
    <p:sldId id="279" r:id="rId23"/>
    <p:sldId id="280" r:id="rId24"/>
    <p:sldId id="258" r:id="rId25"/>
    <p:sldId id="259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91972" autoAdjust="0"/>
  </p:normalViewPr>
  <p:slideViewPr>
    <p:cSldViewPr>
      <p:cViewPr varScale="1">
        <p:scale>
          <a:sx n="100" d="100"/>
          <a:sy n="100" d="100"/>
        </p:scale>
        <p:origin x="-2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3E49CB-15C9-4475-8645-A4FDFEDC04F8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1059C6-6C85-42BB-9D8C-BE9A7A5810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17143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9F368-2CE4-46D6-937F-03780A72D3B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7281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271463" eaLnBrk="1" hangingPunct="1">
              <a:spcBef>
                <a:spcPts val="600"/>
              </a:spcBef>
              <a:buFont typeface="Wingdings 3" pitchFamily="18" charset="2"/>
              <a:buNone/>
              <a:defRPr/>
            </a:pPr>
            <a:r>
              <a:rPr lang="uk-UA" sz="1200" b="1" dirty="0" smtClean="0">
                <a:cs typeface="Times New Roman" pitchFamily="18" charset="0"/>
              </a:rPr>
              <a:t>ДОВЕДЕННЯ</a:t>
            </a:r>
            <a:r>
              <a:rPr lang="en-US" sz="1200" b="1" dirty="0" smtClean="0">
                <a:cs typeface="Times New Roman" pitchFamily="18" charset="0"/>
              </a:rPr>
              <a:t> </a:t>
            </a:r>
            <a:r>
              <a:rPr lang="ru-RU" sz="1200" b="1" dirty="0" err="1" smtClean="0">
                <a:cs typeface="Times New Roman" pitchFamily="18" charset="0"/>
              </a:rPr>
              <a:t>Теореми</a:t>
            </a:r>
            <a:r>
              <a:rPr lang="ru-RU" sz="1200" b="1" baseline="0" dirty="0" smtClean="0">
                <a:cs typeface="Times New Roman" pitchFamily="18" charset="0"/>
              </a:rPr>
              <a:t> 5.3</a:t>
            </a:r>
            <a:r>
              <a:rPr lang="uk-UA" sz="1200" dirty="0" smtClean="0">
                <a:cs typeface="Times New Roman" pitchFamily="18" charset="0"/>
              </a:rPr>
              <a:t>. Оскільки 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baseline="30000" dirty="0" smtClean="0">
                <a:cs typeface="Times New Roman" pitchFamily="18" charset="0"/>
              </a:rPr>
              <a:t>0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= </a:t>
            </a:r>
            <a:r>
              <a:rPr lang="uk-UA" sz="1200" i="1" dirty="0" smtClean="0">
                <a:cs typeface="Times New Roman" pitchFamily="18" charset="0"/>
              </a:rPr>
              <a:t>P</a:t>
            </a:r>
            <a:r>
              <a:rPr lang="uk-UA" sz="1200" i="1" baseline="-25000" dirty="0" smtClean="0">
                <a:cs typeface="Times New Roman" pitchFamily="18" charset="0"/>
              </a:rPr>
              <a:t>n  </a:t>
            </a:r>
            <a:r>
              <a:rPr lang="uk-UA" sz="1200" dirty="0" smtClean="0">
                <a:cs typeface="Times New Roman" pitchFamily="18" charset="0"/>
              </a:rPr>
              <a:t>задовольняє рівнянню 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baseline="30000" dirty="0" smtClean="0">
                <a:cs typeface="Times New Roman" pitchFamily="18" charset="0"/>
              </a:rPr>
              <a:t>0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=</a:t>
            </a:r>
            <a:r>
              <a:rPr lang="uk-UA" sz="1050" dirty="0" smtClean="0">
                <a:cs typeface="Times New Roman" pitchFamily="18" charset="0"/>
              </a:rPr>
              <a:t>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baseline="30000" dirty="0" smtClean="0">
                <a:cs typeface="Times New Roman" pitchFamily="18" charset="0"/>
              </a:rPr>
              <a:t>0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050" i="1" baseline="-25000" dirty="0" smtClean="0">
                <a:cs typeface="Times New Roman" pitchFamily="18" charset="0"/>
              </a:rPr>
              <a:t> </a:t>
            </a:r>
            <a:r>
              <a:rPr lang="uk-UA" sz="1200" i="1" baseline="-25000" dirty="0" smtClean="0">
                <a:cs typeface="Times New Roman" pitchFamily="18" charset="0"/>
              </a:rPr>
              <a:t>-</a:t>
            </a:r>
            <a:r>
              <a:rPr lang="uk-UA" sz="1050" i="1" baseline="-25000" dirty="0" smtClean="0">
                <a:cs typeface="Times New Roman" pitchFamily="18" charset="0"/>
              </a:rPr>
              <a:t> 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050" dirty="0" smtClean="0">
                <a:cs typeface="Times New Roman" pitchFamily="18" charset="0"/>
              </a:rPr>
              <a:t> </a:t>
            </a:r>
            <a:r>
              <a:rPr lang="uk-UA" sz="1200" dirty="0" smtClean="0">
                <a:cs typeface="Times New Roman" pitchFamily="18" charset="0"/>
              </a:rPr>
              <a:t>+</a:t>
            </a:r>
            <a:r>
              <a:rPr lang="uk-UA" sz="1050" dirty="0" smtClean="0">
                <a:cs typeface="Times New Roman" pitchFamily="18" charset="0"/>
              </a:rPr>
              <a:t>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baseline="30000" dirty="0" smtClean="0">
                <a:cs typeface="Times New Roman" pitchFamily="18" charset="0"/>
              </a:rPr>
              <a:t>0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050" i="1" baseline="-25000" dirty="0" smtClean="0">
                <a:cs typeface="Times New Roman" pitchFamily="18" charset="0"/>
              </a:rPr>
              <a:t> </a:t>
            </a:r>
            <a:r>
              <a:rPr lang="uk-UA" sz="1200" i="1" baseline="-25000" dirty="0" smtClean="0">
                <a:cs typeface="Times New Roman" pitchFamily="18" charset="0"/>
              </a:rPr>
              <a:t>-</a:t>
            </a:r>
            <a:r>
              <a:rPr lang="uk-UA" sz="1050" i="1" baseline="-25000" dirty="0" smtClean="0">
                <a:cs typeface="Times New Roman" pitchFamily="18" charset="0"/>
              </a:rPr>
              <a:t> 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050" dirty="0" smtClean="0">
                <a:cs typeface="Times New Roman" pitchFamily="18" charset="0"/>
              </a:rPr>
              <a:t> </a:t>
            </a:r>
            <a:r>
              <a:rPr lang="uk-UA" sz="1200" dirty="0" smtClean="0">
                <a:cs typeface="Times New Roman" pitchFamily="18" charset="0"/>
              </a:rPr>
              <a:t>+…+</a:t>
            </a:r>
            <a:r>
              <a:rPr lang="uk-UA" sz="1050" dirty="0" smtClean="0">
                <a:cs typeface="Times New Roman" pitchFamily="18" charset="0"/>
              </a:rPr>
              <a:t>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i="1" baseline="-25000" dirty="0" smtClean="0">
                <a:cs typeface="Times New Roman" pitchFamily="18" charset="0"/>
              </a:rPr>
              <a:t>p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baseline="30000" dirty="0" smtClean="0">
                <a:cs typeface="Times New Roman" pitchFamily="18" charset="0"/>
              </a:rPr>
              <a:t>0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050" i="1" baseline="-25000" dirty="0" smtClean="0">
                <a:cs typeface="Times New Roman" pitchFamily="18" charset="0"/>
              </a:rPr>
              <a:t> </a:t>
            </a:r>
            <a:r>
              <a:rPr lang="uk-UA" sz="1200" i="1" baseline="-25000" dirty="0" smtClean="0">
                <a:cs typeface="Times New Roman" pitchFamily="18" charset="0"/>
              </a:rPr>
              <a:t>- p</a:t>
            </a:r>
            <a:r>
              <a:rPr lang="uk-UA" sz="1200" dirty="0" smtClean="0">
                <a:cs typeface="Times New Roman" pitchFamily="18" charset="0"/>
              </a:rPr>
              <a:t>, </a:t>
            </a:r>
            <a:r>
              <a:rPr lang="ru-RU" sz="1200" dirty="0" smtClean="0">
                <a:cs typeface="Times New Roman" pitchFamily="18" charset="0"/>
              </a:rPr>
              <a:t>то </a:t>
            </a:r>
            <a:r>
              <a:rPr lang="uk-UA" sz="1200" i="1" dirty="0" smtClean="0">
                <a:cs typeface="Times New Roman" pitchFamily="18" charset="0"/>
              </a:rPr>
              <a:t>P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050" dirty="0" smtClean="0">
                <a:cs typeface="Times New Roman" pitchFamily="18" charset="0"/>
              </a:rPr>
              <a:t> </a:t>
            </a:r>
            <a:r>
              <a:rPr lang="uk-UA" sz="1200" dirty="0" smtClean="0">
                <a:cs typeface="Times New Roman" pitchFamily="18" charset="0"/>
              </a:rPr>
              <a:t>=</a:t>
            </a:r>
            <a:r>
              <a:rPr lang="uk-UA" sz="1050" dirty="0" smtClean="0">
                <a:cs typeface="Times New Roman" pitchFamily="18" charset="0"/>
              </a:rPr>
              <a:t>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200" i="1" dirty="0" smtClean="0">
                <a:cs typeface="Times New Roman" pitchFamily="18" charset="0"/>
              </a:rPr>
              <a:t>P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050" i="1" baseline="-25000" dirty="0" smtClean="0">
                <a:cs typeface="Times New Roman" pitchFamily="18" charset="0"/>
              </a:rPr>
              <a:t> </a:t>
            </a:r>
            <a:r>
              <a:rPr lang="uk-UA" sz="1200" i="1" baseline="-25000" dirty="0" smtClean="0">
                <a:cs typeface="Times New Roman" pitchFamily="18" charset="0"/>
              </a:rPr>
              <a:t>-</a:t>
            </a:r>
            <a:r>
              <a:rPr lang="uk-UA" sz="1050" i="1" baseline="-25000" dirty="0" smtClean="0">
                <a:cs typeface="Times New Roman" pitchFamily="18" charset="0"/>
              </a:rPr>
              <a:t> 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050" dirty="0" smtClean="0">
                <a:cs typeface="Times New Roman" pitchFamily="18" charset="0"/>
              </a:rPr>
              <a:t> </a:t>
            </a:r>
            <a:r>
              <a:rPr lang="uk-UA" sz="1200" dirty="0" smtClean="0">
                <a:cs typeface="Times New Roman" pitchFamily="18" charset="0"/>
              </a:rPr>
              <a:t>+</a:t>
            </a:r>
            <a:r>
              <a:rPr lang="uk-UA" sz="1050" dirty="0" smtClean="0">
                <a:cs typeface="Times New Roman" pitchFamily="18" charset="0"/>
              </a:rPr>
              <a:t>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i="1" dirty="0" smtClean="0">
                <a:cs typeface="Times New Roman" pitchFamily="18" charset="0"/>
              </a:rPr>
              <a:t>P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050" i="1" baseline="-25000" dirty="0" smtClean="0">
                <a:cs typeface="Times New Roman" pitchFamily="18" charset="0"/>
              </a:rPr>
              <a:t> </a:t>
            </a:r>
            <a:r>
              <a:rPr lang="uk-UA" sz="1200" i="1" baseline="-25000" dirty="0" smtClean="0">
                <a:cs typeface="Times New Roman" pitchFamily="18" charset="0"/>
              </a:rPr>
              <a:t>-</a:t>
            </a:r>
            <a:r>
              <a:rPr lang="uk-UA" sz="1050" i="1" baseline="-25000" dirty="0" smtClean="0">
                <a:cs typeface="Times New Roman" pitchFamily="18" charset="0"/>
              </a:rPr>
              <a:t> 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050" dirty="0" smtClean="0">
                <a:cs typeface="Times New Roman" pitchFamily="18" charset="0"/>
              </a:rPr>
              <a:t> </a:t>
            </a:r>
            <a:r>
              <a:rPr lang="uk-UA" sz="1200" dirty="0" smtClean="0">
                <a:cs typeface="Times New Roman" pitchFamily="18" charset="0"/>
              </a:rPr>
              <a:t>+…+</a:t>
            </a:r>
            <a:r>
              <a:rPr lang="uk-UA" sz="1050" dirty="0" smtClean="0">
                <a:cs typeface="Times New Roman" pitchFamily="18" charset="0"/>
              </a:rPr>
              <a:t>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i="1" baseline="-25000" dirty="0" smtClean="0">
                <a:cs typeface="Times New Roman" pitchFamily="18" charset="0"/>
              </a:rPr>
              <a:t>p</a:t>
            </a:r>
            <a:r>
              <a:rPr lang="uk-UA" sz="1200" i="1" dirty="0" smtClean="0">
                <a:cs typeface="Times New Roman" pitchFamily="18" charset="0"/>
              </a:rPr>
              <a:t>P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050" i="1" baseline="-25000" dirty="0" smtClean="0">
                <a:cs typeface="Times New Roman" pitchFamily="18" charset="0"/>
              </a:rPr>
              <a:t> </a:t>
            </a:r>
            <a:r>
              <a:rPr lang="uk-UA" sz="1200" i="1" baseline="-25000" dirty="0" smtClean="0">
                <a:cs typeface="Times New Roman" pitchFamily="18" charset="0"/>
              </a:rPr>
              <a:t>-</a:t>
            </a:r>
            <a:r>
              <a:rPr lang="uk-UA" sz="1050" i="1" baseline="-25000" dirty="0" smtClean="0">
                <a:cs typeface="Times New Roman" pitchFamily="18" charset="0"/>
              </a:rPr>
              <a:t> </a:t>
            </a:r>
            <a:r>
              <a:rPr lang="uk-UA" sz="1200" i="1" baseline="-25000" dirty="0" smtClean="0">
                <a:cs typeface="Times New Roman" pitchFamily="18" charset="0"/>
              </a:rPr>
              <a:t>p</a:t>
            </a:r>
            <a:r>
              <a:rPr lang="uk-UA" sz="1200" dirty="0" smtClean="0">
                <a:cs typeface="Times New Roman" pitchFamily="18" charset="0"/>
              </a:rPr>
              <a:t>.</a:t>
            </a:r>
          </a:p>
          <a:p>
            <a:pPr marL="0" indent="271463" eaLnBrk="1" hangingPunct="1">
              <a:spcBef>
                <a:spcPts val="1200"/>
              </a:spcBef>
              <a:buFont typeface="Wingdings 3" pitchFamily="18" charset="2"/>
              <a:buNone/>
              <a:defRPr/>
            </a:pPr>
            <a:r>
              <a:rPr lang="uk-UA" sz="1200" dirty="0" smtClean="0">
                <a:cs typeface="Times New Roman" pitchFamily="18" charset="0"/>
              </a:rPr>
              <a:t>Оскільки 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= 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 </a:t>
            </a:r>
            <a:r>
              <a:rPr lang="uk-UA" sz="1200" dirty="0" smtClean="0">
                <a:cs typeface="Times New Roman" pitchFamily="18" charset="0"/>
              </a:rPr>
              <a:t>задовольняє рівнянню</a:t>
            </a:r>
            <a:r>
              <a:rPr lang="en-US" sz="1200" dirty="0" smtClean="0">
                <a:cs typeface="Times New Roman" pitchFamily="18" charset="0"/>
              </a:rPr>
              <a:t> </a:t>
            </a:r>
            <a:r>
              <a:rPr lang="uk-UA" sz="1200" i="1" dirty="0" err="1" smtClean="0">
                <a:cs typeface="Times New Roman" pitchFamily="18" charset="0"/>
              </a:rPr>
              <a:t>а</a:t>
            </a:r>
            <a:r>
              <a:rPr lang="uk-UA" sz="1200" i="1" baseline="-25000" dirty="0" err="1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=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200" dirty="0" smtClean="0">
                <a:cs typeface="Times New Roman" pitchFamily="18" charset="0"/>
              </a:rPr>
              <a:t> + </a:t>
            </a:r>
            <a:r>
              <a:rPr lang="uk-UA" sz="1200" i="1" dirty="0" smtClean="0">
                <a:cs typeface="Times New Roman" pitchFamily="18" charset="0"/>
              </a:rPr>
              <a:t>с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dirty="0" smtClean="0">
                <a:cs typeface="Times New Roman" pitchFamily="18" charset="0"/>
              </a:rPr>
              <a:t> +…+ </a:t>
            </a:r>
            <a:r>
              <a:rPr lang="uk-UA" sz="1200" i="1" dirty="0" smtClean="0">
                <a:cs typeface="Times New Roman" pitchFamily="18" charset="0"/>
              </a:rPr>
              <a:t>с</a:t>
            </a:r>
            <a:r>
              <a:rPr lang="uk-UA" sz="1200" i="1" baseline="-25000" dirty="0" smtClean="0">
                <a:cs typeface="Times New Roman" pitchFamily="18" charset="0"/>
              </a:rPr>
              <a:t>р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i="1" baseline="-25000" dirty="0" smtClean="0">
                <a:cs typeface="Times New Roman" pitchFamily="18" charset="0"/>
              </a:rPr>
              <a:t>n - р</a:t>
            </a:r>
            <a:r>
              <a:rPr lang="uk-UA" sz="1200" dirty="0" smtClean="0">
                <a:cs typeface="Times New Roman" pitchFamily="18" charset="0"/>
              </a:rPr>
              <a:t> + </a:t>
            </a:r>
            <a:r>
              <a:rPr lang="uk-UA" sz="1200" i="1" dirty="0" smtClean="0">
                <a:cs typeface="Times New Roman" pitchFamily="18" charset="0"/>
              </a:rPr>
              <a:t>f</a:t>
            </a:r>
            <a:r>
              <a:rPr lang="uk-UA" sz="1200" dirty="0" smtClean="0">
                <a:cs typeface="Times New Roman" pitchFamily="18" charset="0"/>
              </a:rPr>
              <a:t>(</a:t>
            </a:r>
            <a:r>
              <a:rPr lang="uk-UA" sz="1200" i="1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), то </a:t>
            </a:r>
            <a:r>
              <a:rPr lang="uk-UA" sz="1200" i="1" dirty="0" err="1" smtClean="0">
                <a:cs typeface="Times New Roman" pitchFamily="18" charset="0"/>
              </a:rPr>
              <a:t>Q</a:t>
            </a:r>
            <a:r>
              <a:rPr lang="uk-UA" sz="1200" i="1" baseline="-25000" dirty="0" err="1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=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l</a:t>
            </a:r>
            <a:r>
              <a:rPr lang="uk-UA" sz="1200" dirty="0" smtClean="0">
                <a:cs typeface="Times New Roman" pitchFamily="18" charset="0"/>
              </a:rPr>
              <a:t> +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dirty="0" smtClean="0">
                <a:cs typeface="Times New Roman" pitchFamily="18" charset="0"/>
              </a:rPr>
              <a:t> +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3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3</a:t>
            </a:r>
            <a:r>
              <a:rPr lang="uk-UA" sz="1200" dirty="0" smtClean="0">
                <a:cs typeface="Times New Roman" pitchFamily="18" charset="0"/>
              </a:rPr>
              <a:t> +…+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i="1" baseline="-25000" dirty="0" smtClean="0">
                <a:cs typeface="Times New Roman" pitchFamily="18" charset="0"/>
              </a:rPr>
              <a:t>p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 - p</a:t>
            </a:r>
            <a:r>
              <a:rPr lang="uk-UA" sz="1200" dirty="0" smtClean="0">
                <a:cs typeface="Times New Roman" pitchFamily="18" charset="0"/>
              </a:rPr>
              <a:t> + </a:t>
            </a:r>
            <a:r>
              <a:rPr lang="uk-UA" sz="1200" i="1" dirty="0" smtClean="0">
                <a:cs typeface="Times New Roman" pitchFamily="18" charset="0"/>
              </a:rPr>
              <a:t>f</a:t>
            </a:r>
            <a:r>
              <a:rPr lang="uk-UA" sz="1200" dirty="0" smtClean="0">
                <a:cs typeface="Times New Roman" pitchFamily="18" charset="0"/>
              </a:rPr>
              <a:t>(</a:t>
            </a:r>
            <a:r>
              <a:rPr lang="uk-UA" sz="1200" i="1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).</a:t>
            </a:r>
          </a:p>
          <a:p>
            <a:pPr marL="0" indent="271463" eaLnBrk="1" hangingPunct="1">
              <a:spcBef>
                <a:spcPts val="1200"/>
              </a:spcBef>
              <a:buFont typeface="Wingdings 3" pitchFamily="18" charset="2"/>
              <a:buNone/>
              <a:defRPr/>
            </a:pPr>
            <a:r>
              <a:rPr lang="ru-RU" sz="1200" dirty="0" smtClean="0">
                <a:cs typeface="Times New Roman" pitchFamily="18" charset="0"/>
              </a:rPr>
              <a:t>Додамо </a:t>
            </a:r>
            <a:r>
              <a:rPr lang="uk-UA" sz="1200" i="1" dirty="0" smtClean="0">
                <a:cs typeface="Times New Roman" pitchFamily="18" charset="0"/>
              </a:rPr>
              <a:t>P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=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200" i="1" dirty="0" smtClean="0">
                <a:cs typeface="Times New Roman" pitchFamily="18" charset="0"/>
              </a:rPr>
              <a:t>P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200" dirty="0" smtClean="0">
                <a:cs typeface="Times New Roman" pitchFamily="18" charset="0"/>
              </a:rPr>
              <a:t> +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i="1" dirty="0" smtClean="0">
                <a:cs typeface="Times New Roman" pitchFamily="18" charset="0"/>
              </a:rPr>
              <a:t>P</a:t>
            </a:r>
            <a:r>
              <a:rPr lang="uk-UA" sz="1200" i="1" baseline="-25000" dirty="0" smtClean="0">
                <a:cs typeface="Times New Roman" pitchFamily="18" charset="0"/>
              </a:rPr>
              <a:t>n – 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dirty="0" smtClean="0">
                <a:cs typeface="Times New Roman" pitchFamily="18" charset="0"/>
              </a:rPr>
              <a:t> +…+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i="1" baseline="-25000" dirty="0" smtClean="0">
                <a:cs typeface="Times New Roman" pitchFamily="18" charset="0"/>
              </a:rPr>
              <a:t>p</a:t>
            </a:r>
            <a:r>
              <a:rPr lang="uk-UA" sz="1200" i="1" dirty="0" smtClean="0">
                <a:cs typeface="Times New Roman" pitchFamily="18" charset="0"/>
              </a:rPr>
              <a:t>P</a:t>
            </a:r>
            <a:r>
              <a:rPr lang="uk-UA" sz="1200" i="1" baseline="-25000" dirty="0" smtClean="0">
                <a:cs typeface="Times New Roman" pitchFamily="18" charset="0"/>
              </a:rPr>
              <a:t>n - p</a:t>
            </a:r>
            <a:r>
              <a:rPr lang="uk-UA" sz="1200" dirty="0" smtClean="0">
                <a:cs typeface="Times New Roman" pitchFamily="18" charset="0"/>
              </a:rPr>
              <a:t>  і </a:t>
            </a:r>
            <a:r>
              <a:rPr lang="uk-UA" sz="1200" i="1" dirty="0" err="1" smtClean="0">
                <a:cs typeface="Times New Roman" pitchFamily="18" charset="0"/>
              </a:rPr>
              <a:t>Q</a:t>
            </a:r>
            <a:r>
              <a:rPr lang="uk-UA" sz="1200" i="1" baseline="-25000" dirty="0" err="1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=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200" dirty="0" smtClean="0">
                <a:cs typeface="Times New Roman" pitchFamily="18" charset="0"/>
              </a:rPr>
              <a:t> +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 – 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dirty="0" smtClean="0">
                <a:cs typeface="Times New Roman" pitchFamily="18" charset="0"/>
              </a:rPr>
              <a:t> +…+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i="1" baseline="-25000" dirty="0" smtClean="0">
                <a:cs typeface="Times New Roman" pitchFamily="18" charset="0"/>
              </a:rPr>
              <a:t>p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 - p</a:t>
            </a:r>
            <a:r>
              <a:rPr lang="uk-UA" sz="1200" dirty="0" smtClean="0">
                <a:cs typeface="Times New Roman" pitchFamily="18" charset="0"/>
              </a:rPr>
              <a:t> + </a:t>
            </a:r>
            <a:r>
              <a:rPr lang="uk-UA" sz="1200" i="1" dirty="0" smtClean="0">
                <a:cs typeface="Times New Roman" pitchFamily="18" charset="0"/>
              </a:rPr>
              <a:t>f</a:t>
            </a:r>
            <a:r>
              <a:rPr lang="uk-UA" sz="1200" dirty="0" smtClean="0">
                <a:cs typeface="Times New Roman" pitchFamily="18" charset="0"/>
              </a:rPr>
              <a:t>(</a:t>
            </a:r>
            <a:r>
              <a:rPr lang="uk-UA" sz="1200" i="1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)  і отримаємо </a:t>
            </a:r>
            <a:endParaRPr lang="en-US" sz="1200" dirty="0" smtClean="0">
              <a:cs typeface="Times New Roman" pitchFamily="18" charset="0"/>
            </a:endParaRPr>
          </a:p>
          <a:p>
            <a:pPr marL="0" indent="271463" eaLnBrk="1" hangingPunct="1">
              <a:spcBef>
                <a:spcPts val="1200"/>
              </a:spcBef>
              <a:buFont typeface="Wingdings 3" pitchFamily="18" charset="2"/>
              <a:buNone/>
              <a:defRPr/>
            </a:pPr>
            <a:r>
              <a:rPr lang="uk-UA" sz="1200" i="1" dirty="0" err="1" smtClean="0">
                <a:cs typeface="Times New Roman" pitchFamily="18" charset="0"/>
              </a:rPr>
              <a:t>P</a:t>
            </a:r>
            <a:r>
              <a:rPr lang="uk-UA" sz="1200" i="1" baseline="-25000" dirty="0" err="1" smtClean="0">
                <a:cs typeface="Times New Roman" pitchFamily="18" charset="0"/>
              </a:rPr>
              <a:t>n</a:t>
            </a:r>
            <a:r>
              <a:rPr lang="uk-UA" sz="1050" dirty="0" smtClean="0">
                <a:cs typeface="Times New Roman" pitchFamily="18" charset="0"/>
              </a:rPr>
              <a:t> </a:t>
            </a:r>
            <a:r>
              <a:rPr lang="uk-UA" sz="1200" dirty="0" smtClean="0">
                <a:cs typeface="Times New Roman" pitchFamily="18" charset="0"/>
              </a:rPr>
              <a:t>+</a:t>
            </a:r>
            <a:r>
              <a:rPr lang="uk-UA" sz="1050" dirty="0" smtClean="0">
                <a:cs typeface="Times New Roman" pitchFamily="18" charset="0"/>
              </a:rPr>
              <a:t> 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050" dirty="0" smtClean="0">
                <a:cs typeface="Times New Roman" pitchFamily="18" charset="0"/>
              </a:rPr>
              <a:t> </a:t>
            </a:r>
            <a:r>
              <a:rPr lang="uk-UA" sz="1200" i="1" dirty="0" smtClean="0">
                <a:cs typeface="Times New Roman" pitchFamily="18" charset="0"/>
              </a:rPr>
              <a:t>=</a:t>
            </a:r>
            <a:r>
              <a:rPr lang="en-US" sz="1050" i="1" dirty="0" smtClean="0">
                <a:cs typeface="Times New Roman" pitchFamily="18" charset="0"/>
              </a:rPr>
              <a:t>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l</a:t>
            </a:r>
            <a:r>
              <a:rPr lang="uk-UA" sz="1200" dirty="0" smtClean="0">
                <a:cs typeface="Times New Roman" pitchFamily="18" charset="0"/>
              </a:rPr>
              <a:t>(</a:t>
            </a:r>
            <a:r>
              <a:rPr lang="uk-UA" sz="1200" i="1" dirty="0" smtClean="0">
                <a:cs typeface="Times New Roman" pitchFamily="18" charset="0"/>
              </a:rPr>
              <a:t>P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l</a:t>
            </a:r>
            <a:r>
              <a:rPr lang="uk-UA" sz="1050" dirty="0" smtClean="0">
                <a:cs typeface="Times New Roman" pitchFamily="18" charset="0"/>
              </a:rPr>
              <a:t> </a:t>
            </a:r>
            <a:r>
              <a:rPr lang="uk-UA" sz="1200" dirty="0" smtClean="0">
                <a:cs typeface="Times New Roman" pitchFamily="18" charset="0"/>
              </a:rPr>
              <a:t>+</a:t>
            </a:r>
            <a:r>
              <a:rPr lang="uk-UA" sz="1050" dirty="0" smtClean="0">
                <a:cs typeface="Times New Roman" pitchFamily="18" charset="0"/>
              </a:rPr>
              <a:t> 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l</a:t>
            </a:r>
            <a:r>
              <a:rPr lang="uk-UA" sz="1200" dirty="0" smtClean="0">
                <a:cs typeface="Times New Roman" pitchFamily="18" charset="0"/>
              </a:rPr>
              <a:t>)</a:t>
            </a:r>
            <a:r>
              <a:rPr lang="uk-UA" sz="1050" dirty="0" smtClean="0">
                <a:cs typeface="Times New Roman" pitchFamily="18" charset="0"/>
              </a:rPr>
              <a:t> </a:t>
            </a:r>
            <a:r>
              <a:rPr lang="uk-UA" sz="1200" dirty="0" smtClean="0">
                <a:cs typeface="Times New Roman" pitchFamily="18" charset="0"/>
              </a:rPr>
              <a:t>+</a:t>
            </a:r>
            <a:r>
              <a:rPr lang="uk-UA" sz="1050" dirty="0" smtClean="0">
                <a:cs typeface="Times New Roman" pitchFamily="18" charset="0"/>
              </a:rPr>
              <a:t>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dirty="0" smtClean="0">
                <a:cs typeface="Times New Roman" pitchFamily="18" charset="0"/>
              </a:rPr>
              <a:t>(</a:t>
            </a:r>
            <a:r>
              <a:rPr lang="uk-UA" sz="1200" i="1" dirty="0" smtClean="0">
                <a:cs typeface="Times New Roman" pitchFamily="18" charset="0"/>
              </a:rPr>
              <a:t>P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050" dirty="0" smtClean="0">
                <a:cs typeface="Times New Roman" pitchFamily="18" charset="0"/>
              </a:rPr>
              <a:t> </a:t>
            </a:r>
            <a:r>
              <a:rPr lang="uk-UA" sz="1200" dirty="0" smtClean="0">
                <a:cs typeface="Times New Roman" pitchFamily="18" charset="0"/>
              </a:rPr>
              <a:t>+</a:t>
            </a:r>
            <a:r>
              <a:rPr lang="uk-UA" sz="1050" dirty="0" smtClean="0">
                <a:cs typeface="Times New Roman" pitchFamily="18" charset="0"/>
              </a:rPr>
              <a:t> 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dirty="0" smtClean="0">
                <a:cs typeface="Times New Roman" pitchFamily="18" charset="0"/>
              </a:rPr>
              <a:t>)</a:t>
            </a:r>
            <a:r>
              <a:rPr lang="uk-UA" sz="1050" dirty="0" smtClean="0">
                <a:cs typeface="Times New Roman" pitchFamily="18" charset="0"/>
              </a:rPr>
              <a:t> </a:t>
            </a:r>
            <a:r>
              <a:rPr lang="uk-UA" sz="1200" dirty="0" smtClean="0">
                <a:cs typeface="Times New Roman" pitchFamily="18" charset="0"/>
              </a:rPr>
              <a:t>+…+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i="1" baseline="-25000" dirty="0" smtClean="0">
                <a:cs typeface="Times New Roman" pitchFamily="18" charset="0"/>
              </a:rPr>
              <a:t>p</a:t>
            </a:r>
            <a:r>
              <a:rPr lang="uk-UA" sz="1200" dirty="0" smtClean="0">
                <a:cs typeface="Times New Roman" pitchFamily="18" charset="0"/>
              </a:rPr>
              <a:t>(</a:t>
            </a:r>
            <a:r>
              <a:rPr lang="uk-UA" sz="1200" i="1" dirty="0" smtClean="0">
                <a:cs typeface="Times New Roman" pitchFamily="18" charset="0"/>
              </a:rPr>
              <a:t>P</a:t>
            </a:r>
            <a:r>
              <a:rPr lang="uk-UA" sz="1200" i="1" baseline="-25000" dirty="0" smtClean="0">
                <a:cs typeface="Times New Roman" pitchFamily="18" charset="0"/>
              </a:rPr>
              <a:t>n - p</a:t>
            </a:r>
            <a:r>
              <a:rPr lang="uk-UA" sz="1200" dirty="0" smtClean="0">
                <a:cs typeface="Times New Roman" pitchFamily="18" charset="0"/>
              </a:rPr>
              <a:t> + 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 - p</a:t>
            </a:r>
            <a:r>
              <a:rPr lang="uk-UA" sz="1200" dirty="0" smtClean="0">
                <a:cs typeface="Times New Roman" pitchFamily="18" charset="0"/>
              </a:rPr>
              <a:t>) + </a:t>
            </a:r>
            <a:r>
              <a:rPr lang="uk-UA" sz="1200" i="1" dirty="0" smtClean="0">
                <a:cs typeface="Times New Roman" pitchFamily="18" charset="0"/>
              </a:rPr>
              <a:t>f</a:t>
            </a:r>
            <a:r>
              <a:rPr lang="uk-UA" sz="1200" dirty="0" smtClean="0">
                <a:cs typeface="Times New Roman" pitchFamily="18" charset="0"/>
              </a:rPr>
              <a:t>(</a:t>
            </a:r>
            <a:r>
              <a:rPr lang="uk-UA" sz="1200" i="1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),</a:t>
            </a:r>
            <a:endParaRPr lang="ru-RU" sz="1200" dirty="0" smtClean="0">
              <a:cs typeface="Times New Roman" pitchFamily="18" charset="0"/>
            </a:endParaRPr>
          </a:p>
          <a:p>
            <a:pPr marL="0" indent="271463" eaLnBrk="1" hangingPunct="1">
              <a:spcBef>
                <a:spcPts val="1200"/>
              </a:spcBef>
              <a:buFont typeface="Wingdings 3" pitchFamily="18" charset="2"/>
              <a:buNone/>
              <a:defRPr/>
            </a:pPr>
            <a:r>
              <a:rPr lang="uk-UA" sz="1200" dirty="0" smtClean="0">
                <a:cs typeface="Times New Roman" pitchFamily="18" charset="0"/>
              </a:rPr>
              <a:t>Отже, 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= </a:t>
            </a:r>
            <a:r>
              <a:rPr lang="uk-UA" sz="1200" i="1" dirty="0" smtClean="0">
                <a:cs typeface="Times New Roman" pitchFamily="18" charset="0"/>
              </a:rPr>
              <a:t>P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+ 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 </a:t>
            </a:r>
            <a:r>
              <a:rPr lang="uk-UA" sz="1200" dirty="0" smtClean="0">
                <a:cs typeface="Times New Roman" pitchFamily="18" charset="0"/>
              </a:rPr>
              <a:t>задовольняє рівнянню</a:t>
            </a:r>
            <a:r>
              <a:rPr lang="en-US" sz="1200" dirty="0" smtClean="0">
                <a:cs typeface="Times New Roman" pitchFamily="18" charset="0"/>
              </a:rPr>
              <a:t> </a:t>
            </a:r>
            <a:r>
              <a:rPr lang="uk-UA" sz="1200" i="1" dirty="0" err="1" smtClean="0">
                <a:cs typeface="Times New Roman" pitchFamily="18" charset="0"/>
              </a:rPr>
              <a:t>а</a:t>
            </a:r>
            <a:r>
              <a:rPr lang="uk-UA" sz="1200" i="1" baseline="-25000" dirty="0" err="1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=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200" dirty="0" smtClean="0">
                <a:cs typeface="Times New Roman" pitchFamily="18" charset="0"/>
              </a:rPr>
              <a:t> +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i="1" baseline="-25000" dirty="0" smtClean="0">
                <a:cs typeface="Times New Roman" pitchFamily="18" charset="0"/>
              </a:rPr>
              <a:t>n – 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dirty="0" smtClean="0">
                <a:cs typeface="Times New Roman" pitchFamily="18" charset="0"/>
              </a:rPr>
              <a:t> + … +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i="1" baseline="-25000" dirty="0" smtClean="0">
                <a:cs typeface="Times New Roman" pitchFamily="18" charset="0"/>
              </a:rPr>
              <a:t>p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i="1" baseline="-25000" dirty="0" smtClean="0">
                <a:cs typeface="Times New Roman" pitchFamily="18" charset="0"/>
              </a:rPr>
              <a:t>n - p</a:t>
            </a:r>
            <a:r>
              <a:rPr lang="uk-UA" sz="1200" dirty="0" smtClean="0">
                <a:cs typeface="Times New Roman" pitchFamily="18" charset="0"/>
              </a:rPr>
              <a:t> + </a:t>
            </a:r>
            <a:r>
              <a:rPr lang="uk-UA" sz="1200" i="1" dirty="0" smtClean="0">
                <a:cs typeface="Times New Roman" pitchFamily="18" charset="0"/>
              </a:rPr>
              <a:t>f</a:t>
            </a:r>
            <a:r>
              <a:rPr lang="uk-UA" sz="1200" dirty="0" smtClean="0">
                <a:cs typeface="Times New Roman" pitchFamily="18" charset="0"/>
              </a:rPr>
              <a:t>(</a:t>
            </a:r>
            <a:r>
              <a:rPr lang="uk-UA" sz="1200" i="1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).</a:t>
            </a:r>
          </a:p>
          <a:p>
            <a:pPr marL="0" indent="271463" eaLnBrk="1" hangingPunct="1">
              <a:buFont typeface="Wingdings 3" pitchFamily="18" charset="2"/>
              <a:buNone/>
              <a:defRPr/>
            </a:pPr>
            <a:endParaRPr lang="uk-UA" sz="1200" dirty="0" smtClean="0">
              <a:cs typeface="Times New Roman" pitchFamily="18" charset="0"/>
            </a:endParaRPr>
          </a:p>
          <a:p>
            <a:pPr marL="0" indent="271463" eaLnBrk="1" hangingPunct="1">
              <a:spcBef>
                <a:spcPts val="600"/>
              </a:spcBef>
              <a:buFont typeface="Wingdings 3" pitchFamily="18" charset="2"/>
              <a:buNone/>
              <a:defRPr/>
            </a:pPr>
            <a:r>
              <a:rPr lang="uk-UA" sz="1200" b="1" dirty="0" smtClean="0">
                <a:cs typeface="Times New Roman" pitchFamily="18" charset="0"/>
              </a:rPr>
              <a:t>ДОВЕДЕННЯ Теореми</a:t>
            </a:r>
            <a:r>
              <a:rPr lang="uk-UA" sz="1200" b="1" baseline="0" dirty="0" smtClean="0">
                <a:cs typeface="Times New Roman" pitchFamily="18" charset="0"/>
              </a:rPr>
              <a:t> 5.4.</a:t>
            </a:r>
            <a:r>
              <a:rPr lang="uk-UA" sz="1200" dirty="0" smtClean="0">
                <a:cs typeface="Times New Roman" pitchFamily="18" charset="0"/>
              </a:rPr>
              <a:t> Відомо, що </a:t>
            </a:r>
            <a:r>
              <a:rPr lang="uk-UA" sz="1200" i="1" dirty="0" smtClean="0">
                <a:cs typeface="Times New Roman" pitchFamily="18" charset="0"/>
              </a:rPr>
              <a:t>Р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+ 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  - розв’язок рівняння </a:t>
            </a:r>
            <a:endParaRPr lang="ru-RU" sz="1200" dirty="0" smtClean="0">
              <a:cs typeface="Times New Roman" pitchFamily="18" charset="0"/>
            </a:endParaRPr>
          </a:p>
          <a:p>
            <a:pPr marL="0" indent="271463" eaLnBrk="1" hangingPunct="1">
              <a:buFont typeface="Wingdings 3" pitchFamily="18" charset="2"/>
              <a:buNone/>
              <a:defRPr/>
            </a:pPr>
            <a:r>
              <a:rPr lang="uk-UA" sz="1200" i="1" dirty="0" smtClean="0">
                <a:cs typeface="Times New Roman" pitchFamily="18" charset="0"/>
              </a:rPr>
              <a:t>		а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=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i="1" baseline="-25000" dirty="0" smtClean="0">
                <a:cs typeface="Times New Roman" pitchFamily="18" charset="0"/>
              </a:rPr>
              <a:t> n - 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200" dirty="0" smtClean="0">
                <a:cs typeface="Times New Roman" pitchFamily="18" charset="0"/>
              </a:rPr>
              <a:t> +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i="1" baseline="-25000" dirty="0" smtClean="0">
                <a:cs typeface="Times New Roman" pitchFamily="18" charset="0"/>
              </a:rPr>
              <a:t> 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dirty="0" smtClean="0">
                <a:cs typeface="Times New Roman" pitchFamily="18" charset="0"/>
              </a:rPr>
              <a:t> +…+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i="1" baseline="-25000" dirty="0" smtClean="0">
                <a:cs typeface="Times New Roman" pitchFamily="18" charset="0"/>
              </a:rPr>
              <a:t>p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i="1" baseline="-25000" dirty="0" smtClean="0">
                <a:cs typeface="Times New Roman" pitchFamily="18" charset="0"/>
              </a:rPr>
              <a:t> n - p</a:t>
            </a:r>
            <a:r>
              <a:rPr lang="uk-UA" sz="1200" dirty="0" smtClean="0">
                <a:cs typeface="Times New Roman" pitchFamily="18" charset="0"/>
              </a:rPr>
              <a:t> + </a:t>
            </a:r>
            <a:r>
              <a:rPr lang="uk-UA" sz="1200" i="1" dirty="0" smtClean="0">
                <a:cs typeface="Times New Roman" pitchFamily="18" charset="0"/>
              </a:rPr>
              <a:t>f</a:t>
            </a:r>
            <a:r>
              <a:rPr lang="uk-UA" sz="1200" dirty="0" smtClean="0">
                <a:cs typeface="Times New Roman" pitchFamily="18" charset="0"/>
              </a:rPr>
              <a:t>(</a:t>
            </a:r>
            <a:r>
              <a:rPr lang="uk-UA" sz="1200" i="1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). 		(*)</a:t>
            </a:r>
            <a:endParaRPr lang="ru-RU" sz="1200" dirty="0" smtClean="0">
              <a:cs typeface="Times New Roman" pitchFamily="18" charset="0"/>
            </a:endParaRPr>
          </a:p>
          <a:p>
            <a:pPr marL="0" indent="271463" eaLnBrk="1" hangingPunct="1">
              <a:spcBef>
                <a:spcPts val="600"/>
              </a:spcBef>
              <a:buFont typeface="Wingdings 3" pitchFamily="18" charset="2"/>
              <a:buNone/>
              <a:defRPr/>
            </a:pPr>
            <a:r>
              <a:rPr lang="uk-UA" sz="1200" dirty="0" smtClean="0">
                <a:cs typeface="Times New Roman" pitchFamily="18" charset="0"/>
              </a:rPr>
              <a:t>Припустимо, що 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і </a:t>
            </a:r>
            <a:r>
              <a:rPr lang="uk-UA" sz="1200" i="1" dirty="0" smtClean="0">
                <a:cs typeface="Times New Roman" pitchFamily="18" charset="0"/>
              </a:rPr>
              <a:t>R</a:t>
            </a:r>
            <a:r>
              <a:rPr lang="uk-UA" sz="1200" i="1" baseline="-25000" dirty="0" smtClean="0">
                <a:cs typeface="Times New Roman" pitchFamily="18" charset="0"/>
              </a:rPr>
              <a:t>n  </a:t>
            </a:r>
            <a:r>
              <a:rPr lang="uk-UA" sz="1200" dirty="0" smtClean="0">
                <a:cs typeface="Times New Roman" pitchFamily="18" charset="0"/>
              </a:rPr>
              <a:t>- розв’язки рівняння *. </a:t>
            </a:r>
            <a:endParaRPr lang="ru-RU" sz="1200" dirty="0" smtClean="0">
              <a:cs typeface="Times New Roman" pitchFamily="18" charset="0"/>
            </a:endParaRPr>
          </a:p>
          <a:p>
            <a:pPr marL="0" indent="271463" eaLnBrk="1" hangingPunct="1">
              <a:spcBef>
                <a:spcPts val="600"/>
              </a:spcBef>
              <a:buFont typeface="Wingdings 3" pitchFamily="18" charset="2"/>
              <a:buNone/>
              <a:defRPr/>
            </a:pPr>
            <a:r>
              <a:rPr lang="uk-UA" sz="1200" dirty="0" smtClean="0">
                <a:cs typeface="Times New Roman" pitchFamily="18" charset="0"/>
              </a:rPr>
              <a:t>Тоді  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=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200" dirty="0" smtClean="0">
                <a:cs typeface="Times New Roman" pitchFamily="18" charset="0"/>
              </a:rPr>
              <a:t> +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dirty="0" smtClean="0">
                <a:cs typeface="Times New Roman" pitchFamily="18" charset="0"/>
              </a:rPr>
              <a:t> +…+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i="1" baseline="-25000" dirty="0" smtClean="0">
                <a:cs typeface="Times New Roman" pitchFamily="18" charset="0"/>
              </a:rPr>
              <a:t>p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 - p</a:t>
            </a:r>
            <a:r>
              <a:rPr lang="uk-UA" sz="1200" dirty="0" smtClean="0">
                <a:cs typeface="Times New Roman" pitchFamily="18" charset="0"/>
              </a:rPr>
              <a:t> + </a:t>
            </a:r>
            <a:r>
              <a:rPr lang="uk-UA" sz="1200" i="1" dirty="0" smtClean="0">
                <a:cs typeface="Times New Roman" pitchFamily="18" charset="0"/>
              </a:rPr>
              <a:t>f</a:t>
            </a:r>
            <a:r>
              <a:rPr lang="uk-UA" sz="1200" dirty="0" smtClean="0">
                <a:cs typeface="Times New Roman" pitchFamily="18" charset="0"/>
              </a:rPr>
              <a:t>(</a:t>
            </a:r>
            <a:r>
              <a:rPr lang="uk-UA" sz="1200" i="1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)  і</a:t>
            </a:r>
            <a:r>
              <a:rPr lang="uk-UA" sz="1200" i="1" dirty="0" smtClean="0">
                <a:cs typeface="Times New Roman" pitchFamily="18" charset="0"/>
              </a:rPr>
              <a:t> </a:t>
            </a:r>
            <a:br>
              <a:rPr lang="uk-UA" sz="1200" i="1" dirty="0" smtClean="0">
                <a:cs typeface="Times New Roman" pitchFamily="18" charset="0"/>
              </a:rPr>
            </a:br>
            <a:r>
              <a:rPr lang="uk-UA" sz="1200" i="1" dirty="0" smtClean="0">
                <a:cs typeface="Times New Roman" pitchFamily="18" charset="0"/>
              </a:rPr>
              <a:t>	  R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=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200" i="1" dirty="0" smtClean="0">
                <a:cs typeface="Times New Roman" pitchFamily="18" charset="0"/>
              </a:rPr>
              <a:t>R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200" dirty="0" smtClean="0">
                <a:cs typeface="Times New Roman" pitchFamily="18" charset="0"/>
              </a:rPr>
              <a:t> +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i="1" dirty="0" smtClean="0">
                <a:cs typeface="Times New Roman" pitchFamily="18" charset="0"/>
              </a:rPr>
              <a:t>R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dirty="0" smtClean="0">
                <a:cs typeface="Times New Roman" pitchFamily="18" charset="0"/>
              </a:rPr>
              <a:t> +…+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i="1" baseline="-25000" dirty="0" smtClean="0">
                <a:cs typeface="Times New Roman" pitchFamily="18" charset="0"/>
              </a:rPr>
              <a:t>p</a:t>
            </a:r>
            <a:r>
              <a:rPr lang="uk-UA" sz="1200" i="1" dirty="0" smtClean="0">
                <a:cs typeface="Times New Roman" pitchFamily="18" charset="0"/>
              </a:rPr>
              <a:t>R</a:t>
            </a:r>
            <a:r>
              <a:rPr lang="uk-UA" sz="1200" i="1" baseline="-25000" dirty="0" smtClean="0">
                <a:cs typeface="Times New Roman" pitchFamily="18" charset="0"/>
              </a:rPr>
              <a:t>n - p</a:t>
            </a:r>
            <a:r>
              <a:rPr lang="uk-UA" sz="1200" dirty="0" smtClean="0">
                <a:cs typeface="Times New Roman" pitchFamily="18" charset="0"/>
              </a:rPr>
              <a:t> + </a:t>
            </a:r>
            <a:r>
              <a:rPr lang="uk-UA" sz="1200" i="1" dirty="0" smtClean="0">
                <a:cs typeface="Times New Roman" pitchFamily="18" charset="0"/>
              </a:rPr>
              <a:t>f</a:t>
            </a:r>
            <a:r>
              <a:rPr lang="uk-UA" sz="1200" dirty="0" smtClean="0">
                <a:cs typeface="Times New Roman" pitchFamily="18" charset="0"/>
              </a:rPr>
              <a:t>(</a:t>
            </a:r>
            <a:r>
              <a:rPr lang="uk-UA" sz="1200" i="1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).</a:t>
            </a:r>
            <a:endParaRPr lang="ru-RU" sz="1200" dirty="0" smtClean="0">
              <a:cs typeface="Times New Roman" pitchFamily="18" charset="0"/>
            </a:endParaRPr>
          </a:p>
          <a:p>
            <a:pPr marL="0" indent="271463" eaLnBrk="1" hangingPunct="1">
              <a:spcBef>
                <a:spcPts val="600"/>
              </a:spcBef>
              <a:buFont typeface="Wingdings 3" pitchFamily="18" charset="2"/>
              <a:buNone/>
              <a:defRPr/>
            </a:pPr>
            <a:r>
              <a:rPr lang="uk-UA" sz="1200" dirty="0" smtClean="0">
                <a:cs typeface="Times New Roman" pitchFamily="18" charset="0"/>
              </a:rPr>
              <a:t>Віднімаючи перше рівняння від другого, отримуємо </a:t>
            </a:r>
            <a:r>
              <a:rPr lang="ru-RU" sz="1200" dirty="0" smtClean="0">
                <a:cs typeface="Times New Roman" pitchFamily="18" charset="0"/>
              </a:rPr>
              <a:t>    </a:t>
            </a:r>
            <a:br>
              <a:rPr lang="ru-RU" sz="1200" dirty="0" smtClean="0">
                <a:cs typeface="Times New Roman" pitchFamily="18" charset="0"/>
              </a:rPr>
            </a:br>
            <a:r>
              <a:rPr lang="uk-UA" sz="1200" i="1" dirty="0" smtClean="0">
                <a:cs typeface="Times New Roman" pitchFamily="18" charset="0"/>
              </a:rPr>
              <a:t>R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- 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=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200" dirty="0" smtClean="0">
                <a:cs typeface="Times New Roman" pitchFamily="18" charset="0"/>
              </a:rPr>
              <a:t>(</a:t>
            </a:r>
            <a:r>
              <a:rPr lang="uk-UA" sz="1200" i="1" dirty="0" smtClean="0">
                <a:cs typeface="Times New Roman" pitchFamily="18" charset="0"/>
              </a:rPr>
              <a:t>R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200" dirty="0" smtClean="0">
                <a:cs typeface="Times New Roman" pitchFamily="18" charset="0"/>
              </a:rPr>
              <a:t> - 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200" dirty="0" smtClean="0">
                <a:cs typeface="Times New Roman" pitchFamily="18" charset="0"/>
              </a:rPr>
              <a:t>) +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dirty="0" smtClean="0">
                <a:cs typeface="Times New Roman" pitchFamily="18" charset="0"/>
              </a:rPr>
              <a:t>(</a:t>
            </a:r>
            <a:r>
              <a:rPr lang="uk-UA" sz="1200" i="1" dirty="0" smtClean="0">
                <a:cs typeface="Times New Roman" pitchFamily="18" charset="0"/>
              </a:rPr>
              <a:t>R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dirty="0" smtClean="0">
                <a:cs typeface="Times New Roman" pitchFamily="18" charset="0"/>
              </a:rPr>
              <a:t> - 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dirty="0" smtClean="0">
                <a:cs typeface="Times New Roman" pitchFamily="18" charset="0"/>
              </a:rPr>
              <a:t>) + …+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i="1" baseline="-25000" dirty="0" smtClean="0">
                <a:cs typeface="Times New Roman" pitchFamily="18" charset="0"/>
              </a:rPr>
              <a:t>p</a:t>
            </a:r>
            <a:r>
              <a:rPr lang="uk-UA" sz="1200" dirty="0" smtClean="0">
                <a:cs typeface="Times New Roman" pitchFamily="18" charset="0"/>
              </a:rPr>
              <a:t>(</a:t>
            </a:r>
            <a:r>
              <a:rPr lang="uk-UA" sz="1200" i="1" dirty="0" smtClean="0">
                <a:cs typeface="Times New Roman" pitchFamily="18" charset="0"/>
              </a:rPr>
              <a:t>R</a:t>
            </a:r>
            <a:r>
              <a:rPr lang="uk-UA" sz="1200" i="1" baseline="-25000" dirty="0" smtClean="0">
                <a:cs typeface="Times New Roman" pitchFamily="18" charset="0"/>
              </a:rPr>
              <a:t>n - p</a:t>
            </a:r>
            <a:r>
              <a:rPr lang="uk-UA" sz="1200" dirty="0" smtClean="0">
                <a:cs typeface="Times New Roman" pitchFamily="18" charset="0"/>
              </a:rPr>
              <a:t> - 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 - p</a:t>
            </a:r>
            <a:r>
              <a:rPr lang="uk-UA" sz="1200" dirty="0" smtClean="0">
                <a:cs typeface="Times New Roman" pitchFamily="18" charset="0"/>
              </a:rPr>
              <a:t>)</a:t>
            </a:r>
            <a:endParaRPr lang="ru-RU" sz="1200" dirty="0" smtClean="0">
              <a:cs typeface="Times New Roman" pitchFamily="18" charset="0"/>
            </a:endParaRPr>
          </a:p>
          <a:p>
            <a:pPr marL="0" indent="0" eaLnBrk="1" hangingPunct="1">
              <a:buFont typeface="Wingdings 3" pitchFamily="18" charset="2"/>
              <a:buNone/>
              <a:defRPr/>
            </a:pPr>
            <a:r>
              <a:rPr lang="uk-UA" sz="1200" dirty="0" smtClean="0">
                <a:cs typeface="Times New Roman" pitchFamily="18" charset="0"/>
              </a:rPr>
              <a:t>і </a:t>
            </a:r>
            <a:r>
              <a:rPr lang="uk-UA" sz="1200" i="1" dirty="0" smtClean="0">
                <a:cs typeface="Times New Roman" pitchFamily="18" charset="0"/>
              </a:rPr>
              <a:t>R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- 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- розв’язок рівняння 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baseline="30000" dirty="0" smtClean="0">
                <a:cs typeface="Times New Roman" pitchFamily="18" charset="0"/>
              </a:rPr>
              <a:t>0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=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baseline="30000" dirty="0" smtClean="0">
                <a:cs typeface="Times New Roman" pitchFamily="18" charset="0"/>
              </a:rPr>
              <a:t>0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1 </a:t>
            </a:r>
            <a:r>
              <a:rPr lang="uk-UA" sz="1200" dirty="0" smtClean="0">
                <a:cs typeface="Times New Roman" pitchFamily="18" charset="0"/>
              </a:rPr>
              <a:t>+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baseline="30000" dirty="0" smtClean="0">
                <a:cs typeface="Times New Roman" pitchFamily="18" charset="0"/>
              </a:rPr>
              <a:t>0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dirty="0" smtClean="0">
                <a:cs typeface="Times New Roman" pitchFamily="18" charset="0"/>
              </a:rPr>
              <a:t> +…+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i="1" baseline="-25000" dirty="0" smtClean="0">
                <a:cs typeface="Times New Roman" pitchFamily="18" charset="0"/>
              </a:rPr>
              <a:t>p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baseline="30000" dirty="0" smtClean="0">
                <a:cs typeface="Times New Roman" pitchFamily="18" charset="0"/>
              </a:rPr>
              <a:t>0</a:t>
            </a:r>
            <a:r>
              <a:rPr lang="uk-UA" sz="1200" i="1" baseline="-25000" dirty="0" smtClean="0">
                <a:cs typeface="Times New Roman" pitchFamily="18" charset="0"/>
              </a:rPr>
              <a:t>n - p</a:t>
            </a:r>
            <a:r>
              <a:rPr lang="uk-UA" sz="1200" dirty="0" smtClean="0">
                <a:cs typeface="Times New Roman" pitchFamily="18" charset="0"/>
              </a:rPr>
              <a:t>. </a:t>
            </a:r>
            <a:endParaRPr lang="ru-RU" sz="1200" dirty="0" smtClean="0">
              <a:cs typeface="Times New Roman" pitchFamily="18" charset="0"/>
            </a:endParaRPr>
          </a:p>
          <a:p>
            <a:pPr marL="0" indent="271463" eaLnBrk="1" hangingPunct="1">
              <a:spcBef>
                <a:spcPts val="600"/>
              </a:spcBef>
              <a:buFont typeface="Wingdings 3" pitchFamily="18" charset="2"/>
              <a:buNone/>
              <a:defRPr/>
            </a:pPr>
            <a:r>
              <a:rPr lang="uk-UA" sz="1200" dirty="0" smtClean="0">
                <a:cs typeface="Times New Roman" pitchFamily="18" charset="0"/>
              </a:rPr>
              <a:t>Позначимо </a:t>
            </a:r>
            <a:r>
              <a:rPr lang="uk-UA" sz="1200" i="1" dirty="0" smtClean="0">
                <a:cs typeface="Times New Roman" pitchFamily="18" charset="0"/>
              </a:rPr>
              <a:t>R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- 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= </a:t>
            </a:r>
            <a:r>
              <a:rPr lang="uk-UA" sz="1200" i="1" dirty="0" smtClean="0">
                <a:cs typeface="Times New Roman" pitchFamily="18" charset="0"/>
              </a:rPr>
              <a:t>P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. Тоді </a:t>
            </a:r>
            <a:r>
              <a:rPr lang="uk-UA" sz="1200" i="1" dirty="0" smtClean="0">
                <a:cs typeface="Times New Roman" pitchFamily="18" charset="0"/>
              </a:rPr>
              <a:t>R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= </a:t>
            </a:r>
            <a:r>
              <a:rPr lang="uk-UA" sz="1200" i="1" dirty="0" smtClean="0">
                <a:cs typeface="Times New Roman" pitchFamily="18" charset="0"/>
              </a:rPr>
              <a:t>Q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+ </a:t>
            </a:r>
            <a:r>
              <a:rPr lang="uk-UA" sz="1200" i="1" dirty="0" smtClean="0">
                <a:cs typeface="Times New Roman" pitchFamily="18" charset="0"/>
              </a:rPr>
              <a:t>P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, де </a:t>
            </a:r>
            <a:r>
              <a:rPr lang="uk-UA" sz="1200" i="1" dirty="0" smtClean="0">
                <a:cs typeface="Times New Roman" pitchFamily="18" charset="0"/>
              </a:rPr>
              <a:t>Р</a:t>
            </a:r>
            <a:r>
              <a:rPr lang="uk-UA" sz="1200" i="1" baseline="-25000" dirty="0" smtClean="0">
                <a:cs typeface="Times New Roman" pitchFamily="18" charset="0"/>
              </a:rPr>
              <a:t>n </a:t>
            </a:r>
            <a:r>
              <a:rPr lang="uk-UA" sz="1200" dirty="0" smtClean="0">
                <a:cs typeface="Times New Roman" pitchFamily="18" charset="0"/>
              </a:rPr>
              <a:t>задовольняє рівнянню 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baseline="30000" dirty="0" smtClean="0">
                <a:cs typeface="Times New Roman" pitchFamily="18" charset="0"/>
              </a:rPr>
              <a:t>0</a:t>
            </a:r>
            <a:r>
              <a:rPr lang="uk-UA" sz="1200" i="1" baseline="-25000" dirty="0" smtClean="0">
                <a:cs typeface="Times New Roman" pitchFamily="18" charset="0"/>
              </a:rPr>
              <a:t>n</a:t>
            </a:r>
            <a:r>
              <a:rPr lang="uk-UA" sz="1200" dirty="0" smtClean="0">
                <a:cs typeface="Times New Roman" pitchFamily="18" charset="0"/>
              </a:rPr>
              <a:t> =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1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baseline="30000" dirty="0" smtClean="0">
                <a:cs typeface="Times New Roman" pitchFamily="18" charset="0"/>
              </a:rPr>
              <a:t>0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1 </a:t>
            </a:r>
            <a:r>
              <a:rPr lang="uk-UA" sz="1200" dirty="0" smtClean="0">
                <a:cs typeface="Times New Roman" pitchFamily="18" charset="0"/>
              </a:rPr>
              <a:t>+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baseline="30000" dirty="0" smtClean="0">
                <a:cs typeface="Times New Roman" pitchFamily="18" charset="0"/>
              </a:rPr>
              <a:t>0</a:t>
            </a:r>
            <a:r>
              <a:rPr lang="uk-UA" sz="1200" i="1" baseline="-25000" dirty="0" smtClean="0">
                <a:cs typeface="Times New Roman" pitchFamily="18" charset="0"/>
              </a:rPr>
              <a:t>n - </a:t>
            </a:r>
            <a:r>
              <a:rPr lang="uk-UA" sz="1200" baseline="-25000" dirty="0" smtClean="0">
                <a:cs typeface="Times New Roman" pitchFamily="18" charset="0"/>
              </a:rPr>
              <a:t>2</a:t>
            </a:r>
            <a:r>
              <a:rPr lang="uk-UA" sz="1200" dirty="0" smtClean="0">
                <a:cs typeface="Times New Roman" pitchFamily="18" charset="0"/>
              </a:rPr>
              <a:t> +…+ </a:t>
            </a:r>
            <a:r>
              <a:rPr lang="uk-UA" sz="1200" i="1" dirty="0" smtClean="0">
                <a:cs typeface="Times New Roman" pitchFamily="18" charset="0"/>
              </a:rPr>
              <a:t>c</a:t>
            </a:r>
            <a:r>
              <a:rPr lang="uk-UA" sz="1200" i="1" baseline="-25000" dirty="0" smtClean="0">
                <a:cs typeface="Times New Roman" pitchFamily="18" charset="0"/>
              </a:rPr>
              <a:t>p</a:t>
            </a:r>
            <a:r>
              <a:rPr lang="uk-UA" sz="1200" i="1" dirty="0" smtClean="0">
                <a:cs typeface="Times New Roman" pitchFamily="18" charset="0"/>
              </a:rPr>
              <a:t>а</a:t>
            </a:r>
            <a:r>
              <a:rPr lang="uk-UA" sz="1200" baseline="30000" dirty="0" smtClean="0">
                <a:cs typeface="Times New Roman" pitchFamily="18" charset="0"/>
              </a:rPr>
              <a:t>0</a:t>
            </a:r>
            <a:r>
              <a:rPr lang="uk-UA" sz="1200" i="1" baseline="-25000" dirty="0" smtClean="0">
                <a:cs typeface="Times New Roman" pitchFamily="18" charset="0"/>
              </a:rPr>
              <a:t>n - p</a:t>
            </a:r>
            <a:r>
              <a:rPr lang="uk-UA" sz="1200" dirty="0" smtClean="0">
                <a:cs typeface="Times New Roman" pitchFamily="18" charset="0"/>
              </a:rPr>
              <a:t>. 	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059C6-6C85-42BB-9D8C-BE9A7A581064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4618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263525">
              <a:spcBef>
                <a:spcPts val="600"/>
              </a:spcBef>
              <a:defRPr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ДОВЕДЕННЯ Теореми 5.5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 Δ((ƒ +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)) = Δ(ƒ(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+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)) = </a:t>
            </a:r>
          </a:p>
          <a:p>
            <a:pPr>
              <a:spcBef>
                <a:spcPts val="600"/>
              </a:spcBef>
              <a:defRPr/>
            </a:pP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= ƒ(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 +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1) +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 +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1) - (ƒ(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+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)) = ƒ(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x +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1) - ƒ(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+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 +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1) -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= = Δƒ(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+ Δ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=(Δƒ + Δ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indent="263525">
              <a:spcBef>
                <a:spcPts val="600"/>
              </a:spcBef>
              <a:defRPr/>
            </a:pPr>
            <a:r>
              <a:rPr lang="uk-UA" sz="1200" b="1" dirty="0" smtClean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Δ((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ƒ)(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)) = Δ(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ƒ(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)) =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ƒ(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+ 1) +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ƒ(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(ƒ(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+ 1) - ƒ(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)) 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= а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Δƒ(</a:t>
            </a:r>
            <a:r>
              <a:rPr lang="uk-UA" sz="1200" i="1" dirty="0" smtClean="0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12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spcBef>
                <a:spcPts val="1200"/>
              </a:spcBef>
              <a:buFont typeface="Wingdings 3" pitchFamily="18" charset="2"/>
              <a:buNone/>
              <a:defRPr/>
            </a:pPr>
            <a:r>
              <a:rPr lang="uk-UA" sz="1200" b="1" dirty="0" smtClean="0">
                <a:latin typeface="+mn-lt"/>
                <a:cs typeface="Times New Roman" pitchFamily="18" charset="0"/>
              </a:rPr>
              <a:t>ДОВЕДЕННЯ Теореми</a:t>
            </a:r>
            <a:r>
              <a:rPr lang="uk-UA" sz="1200" b="1" baseline="0" dirty="0" smtClean="0">
                <a:latin typeface="+mn-lt"/>
                <a:cs typeface="Times New Roman" pitchFamily="18" charset="0"/>
              </a:rPr>
              <a:t> 5.6</a:t>
            </a:r>
            <a:r>
              <a:rPr lang="uk-UA" sz="1200" dirty="0" smtClean="0">
                <a:latin typeface="+mn-lt"/>
                <a:cs typeface="Times New Roman" pitchFamily="18" charset="0"/>
              </a:rPr>
              <a:t>. </a:t>
            </a:r>
            <a:r>
              <a:rPr lang="uk-UA" sz="1200" spc="-30" dirty="0" smtClean="0">
                <a:latin typeface="+mn-lt"/>
                <a:cs typeface="Times New Roman" pitchFamily="18" charset="0"/>
              </a:rPr>
              <a:t>Δ(</a:t>
            </a:r>
            <a:r>
              <a:rPr lang="uk-UA" sz="1200" i="1" spc="-30" dirty="0" smtClean="0">
                <a:latin typeface="+mn-lt"/>
                <a:cs typeface="Times New Roman" pitchFamily="18" charset="0"/>
              </a:rPr>
              <a:t>fg</a:t>
            </a:r>
            <a:r>
              <a:rPr lang="uk-UA" sz="1200" spc="-3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spc="-30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spc="-30" dirty="0" smtClean="0">
                <a:latin typeface="+mn-lt"/>
                <a:cs typeface="Times New Roman" pitchFamily="18" charset="0"/>
              </a:rPr>
              <a:t>)) = Δ (</a:t>
            </a:r>
            <a:r>
              <a:rPr lang="uk-UA" sz="1200" i="1" spc="-30" dirty="0" smtClean="0">
                <a:latin typeface="+mn-lt"/>
                <a:cs typeface="Times New Roman" pitchFamily="18" charset="0"/>
              </a:rPr>
              <a:t>f</a:t>
            </a:r>
            <a:r>
              <a:rPr lang="uk-UA" sz="1200" spc="-3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spc="-30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spc="-30" dirty="0" smtClean="0">
                <a:latin typeface="+mn-lt"/>
                <a:cs typeface="Times New Roman" pitchFamily="18" charset="0"/>
              </a:rPr>
              <a:t>) - </a:t>
            </a:r>
            <a:r>
              <a:rPr lang="uk-UA" sz="1200" i="1" spc="-30" dirty="0" smtClean="0">
                <a:latin typeface="+mn-lt"/>
                <a:cs typeface="Times New Roman" pitchFamily="18" charset="0"/>
              </a:rPr>
              <a:t>g</a:t>
            </a:r>
            <a:r>
              <a:rPr lang="uk-UA" sz="1200" spc="-3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spc="-30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spc="-30" dirty="0" smtClean="0">
                <a:latin typeface="+mn-lt"/>
                <a:cs typeface="Times New Roman" pitchFamily="18" charset="0"/>
              </a:rPr>
              <a:t>)) = </a:t>
            </a:r>
            <a:r>
              <a:rPr lang="uk-UA" sz="1200" i="1" spc="-30" dirty="0" smtClean="0">
                <a:latin typeface="+mn-lt"/>
                <a:cs typeface="Times New Roman" pitchFamily="18" charset="0"/>
              </a:rPr>
              <a:t>f</a:t>
            </a:r>
            <a:r>
              <a:rPr lang="uk-UA" sz="1200" spc="-3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spc="-30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spc="-30" dirty="0" smtClean="0">
                <a:latin typeface="+mn-lt"/>
                <a:cs typeface="Times New Roman" pitchFamily="18" charset="0"/>
              </a:rPr>
              <a:t> + l) - </a:t>
            </a:r>
            <a:r>
              <a:rPr lang="uk-UA" sz="1200" i="1" spc="-30" dirty="0" smtClean="0">
                <a:latin typeface="+mn-lt"/>
                <a:cs typeface="Times New Roman" pitchFamily="18" charset="0"/>
              </a:rPr>
              <a:t>g</a:t>
            </a:r>
            <a:r>
              <a:rPr lang="uk-UA" sz="1200" spc="-3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spc="-30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spc="-30" dirty="0" smtClean="0">
                <a:latin typeface="+mn-lt"/>
                <a:cs typeface="Times New Roman" pitchFamily="18" charset="0"/>
              </a:rPr>
              <a:t> + l) - </a:t>
            </a:r>
            <a:r>
              <a:rPr lang="uk-UA" sz="1200" i="1" spc="-30" dirty="0" smtClean="0">
                <a:latin typeface="+mn-lt"/>
                <a:cs typeface="Times New Roman" pitchFamily="18" charset="0"/>
              </a:rPr>
              <a:t>f</a:t>
            </a:r>
            <a:r>
              <a:rPr lang="uk-UA" sz="1200" spc="-3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spc="-30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spc="-30" dirty="0" smtClean="0">
                <a:latin typeface="+mn-lt"/>
                <a:cs typeface="Times New Roman" pitchFamily="18" charset="0"/>
              </a:rPr>
              <a:t>) - </a:t>
            </a:r>
            <a:r>
              <a:rPr lang="uk-UA" sz="1200" i="1" spc="-30" dirty="0" smtClean="0">
                <a:latin typeface="+mn-lt"/>
                <a:cs typeface="Times New Roman" pitchFamily="18" charset="0"/>
              </a:rPr>
              <a:t>g</a:t>
            </a:r>
            <a:r>
              <a:rPr lang="uk-UA" sz="1200" spc="-3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spc="-30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spc="-30" dirty="0" smtClean="0">
                <a:latin typeface="+mn-lt"/>
                <a:cs typeface="Times New Roman" pitchFamily="18" charset="0"/>
              </a:rPr>
              <a:t>) =</a:t>
            </a:r>
            <a:r>
              <a:rPr lang="ru-RU" sz="1200" dirty="0" smtClean="0">
                <a:latin typeface="+mn-lt"/>
                <a:cs typeface="Times New Roman" pitchFamily="18" charset="0"/>
              </a:rPr>
              <a:t>          </a:t>
            </a:r>
          </a:p>
          <a:p>
            <a:pPr indent="263525">
              <a:buFont typeface="Wingdings 3" pitchFamily="18" charset="2"/>
              <a:buNone/>
              <a:defRPr/>
            </a:pPr>
            <a:r>
              <a:rPr lang="uk-UA" sz="1200" dirty="0" smtClean="0">
                <a:latin typeface="+mn-lt"/>
                <a:cs typeface="Times New Roman" pitchFamily="18" charset="0"/>
              </a:rPr>
              <a:t>= 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f</a:t>
            </a:r>
            <a:r>
              <a:rPr lang="uk-UA" sz="120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dirty="0" smtClean="0">
                <a:latin typeface="+mn-lt"/>
                <a:cs typeface="Times New Roman" pitchFamily="18" charset="0"/>
              </a:rPr>
              <a:t> + 1) · 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g</a:t>
            </a:r>
            <a:r>
              <a:rPr lang="uk-UA" sz="120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dirty="0" smtClean="0">
                <a:latin typeface="+mn-lt"/>
                <a:cs typeface="Times New Roman" pitchFamily="18" charset="0"/>
              </a:rPr>
              <a:t> + 1) - 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f</a:t>
            </a:r>
            <a:r>
              <a:rPr lang="uk-UA" sz="120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dirty="0" smtClean="0">
                <a:latin typeface="+mn-lt"/>
                <a:cs typeface="Times New Roman" pitchFamily="18" charset="0"/>
              </a:rPr>
              <a:t>) · 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g</a:t>
            </a:r>
            <a:r>
              <a:rPr lang="uk-UA" sz="120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dirty="0" smtClean="0">
                <a:latin typeface="+mn-lt"/>
                <a:cs typeface="Times New Roman" pitchFamily="18" charset="0"/>
              </a:rPr>
              <a:t> + 1) + 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f</a:t>
            </a:r>
            <a:r>
              <a:rPr lang="uk-UA" sz="120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dirty="0" smtClean="0">
                <a:latin typeface="+mn-lt"/>
                <a:cs typeface="Times New Roman" pitchFamily="18" charset="0"/>
              </a:rPr>
              <a:t>) · 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g</a:t>
            </a:r>
            <a:r>
              <a:rPr lang="uk-UA" sz="120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dirty="0" smtClean="0">
                <a:latin typeface="+mn-lt"/>
                <a:cs typeface="Times New Roman" pitchFamily="18" charset="0"/>
              </a:rPr>
              <a:t> + 1) - 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f</a:t>
            </a:r>
            <a:r>
              <a:rPr lang="uk-UA" sz="120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dirty="0" smtClean="0">
                <a:latin typeface="+mn-lt"/>
                <a:cs typeface="Times New Roman" pitchFamily="18" charset="0"/>
              </a:rPr>
              <a:t>) · 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g</a:t>
            </a:r>
            <a:r>
              <a:rPr lang="uk-UA" sz="120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dirty="0" smtClean="0">
                <a:latin typeface="+mn-lt"/>
                <a:cs typeface="Times New Roman" pitchFamily="18" charset="0"/>
              </a:rPr>
              <a:t>) = </a:t>
            </a:r>
            <a:r>
              <a:rPr lang="ru-RU" sz="1200" dirty="0" smtClean="0">
                <a:latin typeface="+mn-lt"/>
                <a:cs typeface="Times New Roman" pitchFamily="18" charset="0"/>
              </a:rPr>
              <a:t>    </a:t>
            </a:r>
          </a:p>
          <a:p>
            <a:pPr indent="263525">
              <a:buFont typeface="Wingdings 3" pitchFamily="18" charset="2"/>
              <a:buNone/>
              <a:defRPr/>
            </a:pPr>
            <a:r>
              <a:rPr lang="uk-UA" sz="1200" dirty="0" smtClean="0">
                <a:latin typeface="+mn-lt"/>
                <a:cs typeface="Times New Roman" pitchFamily="18" charset="0"/>
              </a:rPr>
              <a:t>= 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f</a:t>
            </a:r>
            <a:r>
              <a:rPr lang="uk-UA" sz="120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dirty="0" smtClean="0">
                <a:latin typeface="+mn-lt"/>
                <a:cs typeface="Times New Roman" pitchFamily="18" charset="0"/>
              </a:rPr>
              <a:t> + 1) - 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f</a:t>
            </a:r>
            <a:r>
              <a:rPr lang="uk-UA" sz="120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dirty="0" smtClean="0">
                <a:latin typeface="+mn-lt"/>
                <a:cs typeface="Times New Roman" pitchFamily="18" charset="0"/>
              </a:rPr>
              <a:t>)) · 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g</a:t>
            </a:r>
            <a:r>
              <a:rPr lang="uk-UA" sz="120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dirty="0" smtClean="0">
                <a:latin typeface="+mn-lt"/>
                <a:cs typeface="Times New Roman" pitchFamily="18" charset="0"/>
              </a:rPr>
              <a:t> + 1) + 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f</a:t>
            </a:r>
            <a:r>
              <a:rPr lang="uk-UA" sz="120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dirty="0" smtClean="0">
                <a:latin typeface="+mn-lt"/>
                <a:cs typeface="Times New Roman" pitchFamily="18" charset="0"/>
              </a:rPr>
              <a:t>) · 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g</a:t>
            </a:r>
            <a:r>
              <a:rPr lang="uk-UA" sz="120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dirty="0" smtClean="0">
                <a:latin typeface="+mn-lt"/>
                <a:cs typeface="Times New Roman" pitchFamily="18" charset="0"/>
              </a:rPr>
              <a:t> + 1) - 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g</a:t>
            </a:r>
            <a:r>
              <a:rPr lang="uk-UA" sz="120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dirty="0" smtClean="0">
                <a:latin typeface="+mn-lt"/>
                <a:cs typeface="Times New Roman" pitchFamily="18" charset="0"/>
              </a:rPr>
              <a:t>)) =    </a:t>
            </a:r>
          </a:p>
          <a:p>
            <a:pPr indent="263525">
              <a:buFont typeface="Wingdings 3" pitchFamily="18" charset="2"/>
              <a:buNone/>
              <a:defRPr/>
            </a:pPr>
            <a:r>
              <a:rPr lang="uk-UA" sz="1200" dirty="0" smtClean="0">
                <a:latin typeface="+mn-lt"/>
                <a:cs typeface="Times New Roman" pitchFamily="18" charset="0"/>
              </a:rPr>
              <a:t>= Δ 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f</a:t>
            </a:r>
            <a:r>
              <a:rPr lang="uk-UA" sz="120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dirty="0" smtClean="0">
                <a:latin typeface="+mn-lt"/>
                <a:cs typeface="Times New Roman" pitchFamily="18" charset="0"/>
              </a:rPr>
              <a:t>) · 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E</a:t>
            </a:r>
            <a:r>
              <a:rPr lang="uk-UA" sz="120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g</a:t>
            </a:r>
            <a:r>
              <a:rPr lang="uk-UA" sz="120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dirty="0" smtClean="0">
                <a:latin typeface="+mn-lt"/>
                <a:cs typeface="Times New Roman" pitchFamily="18" charset="0"/>
              </a:rPr>
              <a:t>)) + 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f</a:t>
            </a:r>
            <a:r>
              <a:rPr lang="uk-UA" sz="120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dirty="0" smtClean="0">
                <a:latin typeface="+mn-lt"/>
                <a:cs typeface="Times New Roman" pitchFamily="18" charset="0"/>
              </a:rPr>
              <a:t>) · Δ 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g</a:t>
            </a:r>
            <a:r>
              <a:rPr lang="uk-UA" sz="120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dirty="0" smtClean="0">
                <a:latin typeface="+mn-lt"/>
                <a:cs typeface="Times New Roman" pitchFamily="18" charset="0"/>
              </a:rPr>
              <a:t>) = 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f</a:t>
            </a:r>
            <a:r>
              <a:rPr lang="uk-UA" sz="120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dirty="0" smtClean="0">
                <a:latin typeface="+mn-lt"/>
                <a:cs typeface="Times New Roman" pitchFamily="18" charset="0"/>
              </a:rPr>
              <a:t>) · Δ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g</a:t>
            </a:r>
            <a:r>
              <a:rPr lang="uk-UA" sz="120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dirty="0" smtClean="0">
                <a:latin typeface="+mn-lt"/>
                <a:cs typeface="Times New Roman" pitchFamily="18" charset="0"/>
              </a:rPr>
              <a:t>) + 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Eg</a:t>
            </a:r>
            <a:r>
              <a:rPr lang="uk-UA" sz="120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dirty="0" smtClean="0">
                <a:latin typeface="+mn-lt"/>
                <a:cs typeface="Times New Roman" pitchFamily="18" charset="0"/>
              </a:rPr>
              <a:t>) · Δ 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f</a:t>
            </a:r>
            <a:r>
              <a:rPr lang="uk-UA" sz="1200" dirty="0" smtClean="0">
                <a:latin typeface="+mn-lt"/>
                <a:cs typeface="Times New Roman" pitchFamily="18" charset="0"/>
              </a:rPr>
              <a:t>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dirty="0" smtClean="0">
                <a:latin typeface="+mn-lt"/>
                <a:cs typeface="Times New Roman" pitchFamily="18" charset="0"/>
              </a:rPr>
              <a:t>) =</a:t>
            </a:r>
            <a:r>
              <a:rPr lang="ru-RU" sz="1200" dirty="0" smtClean="0">
                <a:latin typeface="+mn-lt"/>
                <a:cs typeface="Times New Roman" pitchFamily="18" charset="0"/>
              </a:rPr>
              <a:t>         </a:t>
            </a:r>
          </a:p>
          <a:p>
            <a:pPr indent="263525">
              <a:buFont typeface="Wingdings 3" pitchFamily="18" charset="2"/>
              <a:buNone/>
              <a:defRPr/>
            </a:pPr>
            <a:r>
              <a:rPr lang="uk-UA" sz="1200" dirty="0" smtClean="0">
                <a:latin typeface="+mn-lt"/>
                <a:cs typeface="Times New Roman" pitchFamily="18" charset="0"/>
              </a:rPr>
              <a:t>= 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f</a:t>
            </a:r>
            <a:r>
              <a:rPr lang="uk-UA" sz="1200" dirty="0" smtClean="0">
                <a:latin typeface="+mn-lt"/>
                <a:cs typeface="Times New Roman" pitchFamily="18" charset="0"/>
              </a:rPr>
              <a:t>  · Δ 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g</a:t>
            </a:r>
            <a:r>
              <a:rPr lang="uk-UA" sz="1200" dirty="0" smtClean="0">
                <a:latin typeface="+mn-lt"/>
                <a:cs typeface="Times New Roman" pitchFamily="18" charset="0"/>
              </a:rPr>
              <a:t> + 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Eg</a:t>
            </a:r>
            <a:r>
              <a:rPr lang="uk-UA" sz="1200" dirty="0" smtClean="0">
                <a:latin typeface="+mn-lt"/>
                <a:cs typeface="Times New Roman" pitchFamily="18" charset="0"/>
              </a:rPr>
              <a:t> · Δ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 f</a:t>
            </a:r>
            <a:r>
              <a:rPr lang="uk-UA" sz="1200" dirty="0" smtClean="0">
                <a:latin typeface="+mn-lt"/>
                <a:cs typeface="Times New Roman" pitchFamily="18" charset="0"/>
              </a:rPr>
              <a:t>)(</a:t>
            </a:r>
            <a:r>
              <a:rPr lang="uk-UA" sz="1200" i="1" dirty="0" smtClean="0">
                <a:latin typeface="+mn-lt"/>
                <a:cs typeface="Times New Roman" pitchFamily="18" charset="0"/>
              </a:rPr>
              <a:t>x</a:t>
            </a:r>
            <a:r>
              <a:rPr lang="uk-UA" sz="1200" dirty="0" smtClean="0">
                <a:latin typeface="+mn-lt"/>
                <a:cs typeface="Times New Roman" pitchFamily="18" charset="0"/>
              </a:rPr>
              <a:t>).</a:t>
            </a:r>
            <a:endParaRPr lang="ru-RU" sz="1200" dirty="0" smtClean="0">
              <a:latin typeface="+mn-lt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1059C6-6C85-42BB-9D8C-BE9A7A581064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07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9" name="Group 17"/>
          <p:cNvGrpSpPr>
            <a:grpSpLocks/>
          </p:cNvGrpSpPr>
          <p:nvPr/>
        </p:nvGrpSpPr>
        <p:grpSpPr bwMode="auto">
          <a:xfrm>
            <a:off x="-9525" y="2708275"/>
            <a:ext cx="9183688" cy="1501775"/>
            <a:chOff x="-23" y="1319"/>
            <a:chExt cx="5799" cy="946"/>
          </a:xfrm>
        </p:grpSpPr>
        <p:sp>
          <p:nvSpPr>
            <p:cNvPr id="3090" name="Freeform 18"/>
            <p:cNvSpPr>
              <a:spLocks/>
            </p:cNvSpPr>
            <p:nvPr/>
          </p:nvSpPr>
          <p:spPr bwMode="gray">
            <a:xfrm>
              <a:off x="-20" y="1319"/>
              <a:ext cx="5779" cy="946"/>
            </a:xfrm>
            <a:custGeom>
              <a:avLst/>
              <a:gdLst>
                <a:gd name="T0" fmla="*/ 6 w 5779"/>
                <a:gd name="T1" fmla="*/ 454 h 946"/>
                <a:gd name="T2" fmla="*/ 355 w 5779"/>
                <a:gd name="T3" fmla="*/ 454 h 946"/>
                <a:gd name="T4" fmla="*/ 757 w 5779"/>
                <a:gd name="T5" fmla="*/ 1 h 946"/>
                <a:gd name="T6" fmla="*/ 2511 w 5779"/>
                <a:gd name="T7" fmla="*/ 0 h 946"/>
                <a:gd name="T8" fmla="*/ 2646 w 5779"/>
                <a:gd name="T9" fmla="*/ 144 h 946"/>
                <a:gd name="T10" fmla="*/ 5779 w 5779"/>
                <a:gd name="T11" fmla="*/ 137 h 946"/>
                <a:gd name="T12" fmla="*/ 5779 w 5779"/>
                <a:gd name="T13" fmla="*/ 772 h 946"/>
                <a:gd name="T14" fmla="*/ 2899 w 5779"/>
                <a:gd name="T15" fmla="*/ 765 h 946"/>
                <a:gd name="T16" fmla="*/ 2757 w 5779"/>
                <a:gd name="T17" fmla="*/ 946 h 946"/>
                <a:gd name="T18" fmla="*/ 1883 w 5779"/>
                <a:gd name="T19" fmla="*/ 946 h 946"/>
                <a:gd name="T20" fmla="*/ 1663 w 5779"/>
                <a:gd name="T21" fmla="*/ 687 h 946"/>
                <a:gd name="T22" fmla="*/ 0 w 5779"/>
                <a:gd name="T23" fmla="*/ 687 h 946"/>
                <a:gd name="T24" fmla="*/ 35 w 5779"/>
                <a:gd name="T25" fmla="*/ 480 h 9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79" h="946">
                  <a:moveTo>
                    <a:pt x="6" y="454"/>
                  </a:moveTo>
                  <a:lnTo>
                    <a:pt x="355" y="454"/>
                  </a:lnTo>
                  <a:lnTo>
                    <a:pt x="757" y="1"/>
                  </a:lnTo>
                  <a:lnTo>
                    <a:pt x="2511" y="0"/>
                  </a:lnTo>
                  <a:lnTo>
                    <a:pt x="2646" y="144"/>
                  </a:lnTo>
                  <a:lnTo>
                    <a:pt x="5779" y="137"/>
                  </a:lnTo>
                  <a:lnTo>
                    <a:pt x="5779" y="772"/>
                  </a:lnTo>
                  <a:lnTo>
                    <a:pt x="2899" y="765"/>
                  </a:lnTo>
                  <a:lnTo>
                    <a:pt x="2757" y="946"/>
                  </a:lnTo>
                  <a:lnTo>
                    <a:pt x="1883" y="946"/>
                  </a:lnTo>
                  <a:lnTo>
                    <a:pt x="1663" y="687"/>
                  </a:lnTo>
                  <a:lnTo>
                    <a:pt x="0" y="687"/>
                  </a:lnTo>
                  <a:lnTo>
                    <a:pt x="35" y="48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outerShdw dist="77251" dir="4832261" algn="ctr" rotWithShape="0">
                <a:srgbClr val="000066">
                  <a:alpha val="19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3091" name="Freeform 19" descr="01_img(Global Digtal Desigm(imageState)"/>
            <p:cNvSpPr>
              <a:spLocks/>
            </p:cNvSpPr>
            <p:nvPr/>
          </p:nvSpPr>
          <p:spPr bwMode="gray">
            <a:xfrm>
              <a:off x="-23" y="1344"/>
              <a:ext cx="5799" cy="895"/>
            </a:xfrm>
            <a:custGeom>
              <a:avLst/>
              <a:gdLst>
                <a:gd name="T0" fmla="*/ 0 w 5799"/>
                <a:gd name="T1" fmla="*/ 455 h 895"/>
                <a:gd name="T2" fmla="*/ 369 w 5799"/>
                <a:gd name="T3" fmla="*/ 454 h 895"/>
                <a:gd name="T4" fmla="*/ 776 w 5799"/>
                <a:gd name="T5" fmla="*/ 0 h 895"/>
                <a:gd name="T6" fmla="*/ 2496 w 5799"/>
                <a:gd name="T7" fmla="*/ 0 h 895"/>
                <a:gd name="T8" fmla="*/ 2632 w 5799"/>
                <a:gd name="T9" fmla="*/ 136 h 895"/>
                <a:gd name="T10" fmla="*/ 5799 w 5799"/>
                <a:gd name="T11" fmla="*/ 136 h 895"/>
                <a:gd name="T12" fmla="*/ 5788 w 5799"/>
                <a:gd name="T13" fmla="*/ 727 h 895"/>
                <a:gd name="T14" fmla="*/ 2883 w 5799"/>
                <a:gd name="T15" fmla="*/ 708 h 895"/>
                <a:gd name="T16" fmla="*/ 2747 w 5799"/>
                <a:gd name="T17" fmla="*/ 895 h 895"/>
                <a:gd name="T18" fmla="*/ 1899 w 5799"/>
                <a:gd name="T19" fmla="*/ 895 h 895"/>
                <a:gd name="T20" fmla="*/ 1681 w 5799"/>
                <a:gd name="T21" fmla="*/ 635 h 895"/>
                <a:gd name="T22" fmla="*/ 7 w 5799"/>
                <a:gd name="T23" fmla="*/ 635 h 895"/>
                <a:gd name="T24" fmla="*/ 7 w 5799"/>
                <a:gd name="T25" fmla="*/ 454 h 8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99" h="895">
                  <a:moveTo>
                    <a:pt x="0" y="455"/>
                  </a:moveTo>
                  <a:lnTo>
                    <a:pt x="369" y="454"/>
                  </a:lnTo>
                  <a:lnTo>
                    <a:pt x="776" y="0"/>
                  </a:lnTo>
                  <a:lnTo>
                    <a:pt x="2496" y="0"/>
                  </a:lnTo>
                  <a:lnTo>
                    <a:pt x="2632" y="136"/>
                  </a:lnTo>
                  <a:lnTo>
                    <a:pt x="5799" y="136"/>
                  </a:lnTo>
                  <a:lnTo>
                    <a:pt x="5788" y="727"/>
                  </a:lnTo>
                  <a:lnTo>
                    <a:pt x="2883" y="708"/>
                  </a:lnTo>
                  <a:lnTo>
                    <a:pt x="2747" y="895"/>
                  </a:lnTo>
                  <a:lnTo>
                    <a:pt x="1899" y="895"/>
                  </a:lnTo>
                  <a:lnTo>
                    <a:pt x="1681" y="635"/>
                  </a:lnTo>
                  <a:lnTo>
                    <a:pt x="7" y="635"/>
                  </a:lnTo>
                  <a:lnTo>
                    <a:pt x="7" y="454"/>
                  </a:lnTo>
                </a:path>
              </a:pathLst>
            </a:custGeom>
            <a:blipFill dpi="0" rotWithShape="1">
              <a:blip r:embed="rId2"/>
              <a:srcRect/>
              <a:stretch>
                <a:fillRect/>
              </a:stretch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 bwMode="black">
          <a:xfrm>
            <a:off x="990600" y="4953000"/>
            <a:ext cx="7315200" cy="3810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1800">
                <a:latin typeface="Verdana" pitchFamily="34" charset="0"/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92" name="Rectangle 20"/>
          <p:cNvSpPr>
            <a:spLocks noGrp="1" noChangeArrowheads="1"/>
          </p:cNvSpPr>
          <p:nvPr>
            <p:ph type="ctrTitle" sz="quarter"/>
          </p:nvPr>
        </p:nvSpPr>
        <p:spPr bwMode="black">
          <a:xfrm>
            <a:off x="611188" y="1700213"/>
            <a:ext cx="8137525" cy="792162"/>
          </a:xfrm>
          <a:effectLst>
            <a:outerShdw dist="53882" dir="2700000" algn="ctr" rotWithShape="0">
              <a:schemeClr val="bg2">
                <a:alpha val="50000"/>
              </a:schemeClr>
            </a:outerShdw>
          </a:effectLst>
        </p:spPr>
        <p:txBody>
          <a:bodyPr/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noProof="0" smtClean="0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77FFA3-1E62-4918-AAA9-0EB1B92CFC77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894BE9C-9E50-4A3D-922E-607F8473FB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496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79438"/>
            <a:ext cx="2057400" cy="59007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79438"/>
            <a:ext cx="6019800" cy="59007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77FFA3-1E62-4918-AAA9-0EB1B92CFC77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894BE9C-9E50-4A3D-922E-607F8473FB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9792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79438"/>
            <a:ext cx="7848600" cy="563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343025"/>
            <a:ext cx="8229600" cy="5137150"/>
          </a:xfrm>
        </p:spPr>
        <p:txBody>
          <a:bodyPr/>
          <a:lstStyle/>
          <a:p>
            <a:r>
              <a:rPr lang="en-US" smtClean="0"/>
              <a:t>Click icon to add table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010400" y="288925"/>
            <a:ext cx="2133600" cy="320675"/>
          </a:xfrm>
        </p:spPr>
        <p:txBody>
          <a:bodyPr/>
          <a:lstStyle>
            <a:lvl1pPr>
              <a:defRPr/>
            </a:lvl1pPr>
          </a:lstStyle>
          <a:p>
            <a:fld id="{C577FFA3-1E62-4918-AAA9-0EB1B92CFC77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894BE9C-9E50-4A3D-922E-607F8473FB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3708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77FFA3-1E62-4918-AAA9-0EB1B92CFC77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894BE9C-9E50-4A3D-922E-607F8473FB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8735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77FFA3-1E62-4918-AAA9-0EB1B92CFC77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894BE9C-9E50-4A3D-922E-607F8473FB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8175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343025"/>
            <a:ext cx="40386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343025"/>
            <a:ext cx="4038600" cy="513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77FFA3-1E62-4918-AAA9-0EB1B92CFC77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894BE9C-9E50-4A3D-922E-607F8473FB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793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77FFA3-1E62-4918-AAA9-0EB1B92CFC77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894BE9C-9E50-4A3D-922E-607F8473FB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62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77FFA3-1E62-4918-AAA9-0EB1B92CFC77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894BE9C-9E50-4A3D-922E-607F8473FB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741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77FFA3-1E62-4918-AAA9-0EB1B92CFC77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894BE9C-9E50-4A3D-922E-607F8473FB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39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77FFA3-1E62-4918-AAA9-0EB1B92CFC77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894BE9C-9E50-4A3D-922E-607F8473FB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5152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77FFA3-1E62-4918-AAA9-0EB1B92CFC77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791200" y="6537325"/>
            <a:ext cx="2895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3671888" y="6537325"/>
            <a:ext cx="2133600" cy="3206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A894BE9C-9E50-4A3D-922E-607F8473FB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54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43025"/>
            <a:ext cx="8229600" cy="5137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288925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+mj-lt"/>
              </a:defRPr>
            </a:lvl1pPr>
          </a:lstStyle>
          <a:p>
            <a:fld id="{C577FFA3-1E62-4918-AAA9-0EB1B92CFC77}" type="datetimeFigureOut">
              <a:rPr lang="ru-RU" smtClean="0"/>
              <a:t>30.08.2011</a:t>
            </a:fld>
            <a:endParaRPr lang="ru-RU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609600" y="579438"/>
            <a:ext cx="7848600" cy="563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  <a:endParaRPr lang="en-US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4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3.xml"/><Relationship Id="rId5" Type="http://schemas.openxmlformats.org/officeDocument/2006/relationships/slide" Target="slide18.xml"/><Relationship Id="rId4" Type="http://schemas.openxmlformats.org/officeDocument/2006/relationships/slide" Target="slide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Модуль 2 Лекція 2</a:t>
            </a:r>
            <a:endParaRPr lang="ru-RU" dirty="0"/>
          </a:p>
        </p:txBody>
      </p:sp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uk-UA" dirty="0" smtClean="0"/>
              <a:t>Деякі спеціальні питання теорії рекурсії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29773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15471"/>
          </a:xfrm>
        </p:spPr>
        <p:txBody>
          <a:bodyPr>
            <a:noAutofit/>
          </a:bodyPr>
          <a:lstStyle/>
          <a:p>
            <a:pPr marL="0" indent="271463">
              <a:lnSpc>
                <a:spcPct val="110000"/>
              </a:lnSpc>
              <a:buFont typeface="Wingdings 3" pitchFamily="18" charset="2"/>
              <a:buNone/>
              <a:defRPr/>
            </a:pP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5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- 6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+ 6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uk-UA" sz="2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Характеристичний многочлен: </a:t>
            </a:r>
            <a:b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5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- 5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+ 6, однорідне рекурентне відношення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5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>
              <a:lnSpc>
                <a:spcPct val="110000"/>
              </a:lnSpc>
              <a:buFont typeface="Wingdings 3" pitchFamily="18" charset="2"/>
              <a:buNone/>
              <a:defRPr/>
            </a:pP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sz="2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uk-UA" sz="2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271463">
              <a:lnSpc>
                <a:spcPct val="110000"/>
              </a:lnSpc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Припустимо,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25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має вигляд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Підставляючи цей вираз у рекурентне відношення: </a:t>
            </a:r>
            <a:endParaRPr lang="en-US" sz="25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>
              <a:lnSpc>
                <a:spcPct val="110000"/>
              </a:lnSpc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uk-UA" sz="25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kn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5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- 1)3</a:t>
            </a:r>
            <a:r>
              <a:rPr lang="uk-UA" sz="2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sz="25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- 6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- 2)3</a:t>
            </a:r>
            <a:r>
              <a:rPr lang="uk-UA" sz="2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sz="25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+ 6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uk-UA" sz="2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або  9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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sz="25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15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- 1)3</a:t>
            </a:r>
            <a:r>
              <a:rPr lang="uk-UA" sz="2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sz="25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- 6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- 2)3</a:t>
            </a:r>
            <a:r>
              <a:rPr lang="uk-UA" sz="2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sz="25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+ 54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uk-UA" sz="2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sz="25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отже 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15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- 1) - 6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- 2) + 54 і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18. </a:t>
            </a:r>
          </a:p>
          <a:p>
            <a:pPr marL="0" indent="271463">
              <a:lnSpc>
                <a:spcPct val="110000"/>
              </a:lnSpc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Тому загальний розв’язок рекурентного відношення 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5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- 6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sz="25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+ 6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uk-UA" sz="2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буде</a:t>
            </a:r>
            <a:endParaRPr lang="en-US" sz="25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uk-UA" sz="25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sz="2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uk-UA" sz="2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+ 18</a:t>
            </a:r>
            <a:r>
              <a:rPr lang="uk-UA" sz="25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5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5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ru-RU" sz="25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58146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2. Деякі спец. питання теорії рекурсії. Слайд 10 з 25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22" y="836712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514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Скінчені різниці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Теорія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скінчених різниць має широке застосування в таких різноманітних галузях, як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інформатика, актуарна математика, економіка, психологія і соціологія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Сфера їх використання включає виявлення випадкових похибок, побудову поліномів, аппроксимуючих функціональну залежність за результатами вимірювань, екстраполювання і 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інтраполювання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функцій, додавання функцій, диференціювання комбінаторних функцій, апроксимацію площ і багато іншого. 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2694" y="6446439"/>
            <a:ext cx="579934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2. Деякі спец. питання теорії рекурсії. Слайд 11 з 25</a:t>
            </a:r>
            <a:endParaRPr lang="ru-RU" sz="1600" dirty="0"/>
          </a:p>
        </p:txBody>
      </p:sp>
      <p:grpSp>
        <p:nvGrpSpPr>
          <p:cNvPr id="6" name="Group 5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7" name="Action Button: Back or Previous 6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Beginning 7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Forward or Next 8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End 9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Custom 10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37697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692696"/>
            <a:ext cx="8229600" cy="5616624"/>
          </a:xfrm>
        </p:spPr>
        <p:txBody>
          <a:bodyPr>
            <a:normAutofit fontScale="77500" lnSpcReduction="20000"/>
          </a:bodyPr>
          <a:lstStyle/>
          <a:p>
            <a:pPr marL="0" indent="271463">
              <a:lnSpc>
                <a:spcPct val="120000"/>
              </a:lnSpc>
              <a:spcBef>
                <a:spcPts val="1200"/>
              </a:spcBef>
              <a:buFont typeface="Wingdings 3" pitchFamily="18" charset="2"/>
              <a:buNone/>
              <a:defRPr/>
            </a:pP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Першу різницю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або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різницю першого порядку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функції ƒ (Δƒ) визначають так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ctr">
              <a:lnSpc>
                <a:spcPct val="120000"/>
              </a:lnSpc>
              <a:buFont typeface="Wingdings 3" pitchFamily="18" charset="2"/>
              <a:buNone/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Δƒ(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+ 1) - 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>
              <a:lnSpc>
                <a:spcPct val="120000"/>
              </a:lnSpc>
              <a:buFont typeface="Wingdings 3" pitchFamily="18" charset="2"/>
              <a:buNone/>
              <a:defRPr/>
            </a:pP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Другу різницю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або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різницю другого порядку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функції ƒ (Δ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ƒ) визначають наступним чином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ctr">
              <a:lnSpc>
                <a:spcPct val="120000"/>
              </a:lnSpc>
              <a:buFont typeface="Wingdings 3" pitchFamily="18" charset="2"/>
              <a:buNone/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Δ(Δƒ(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>
              <a:lnSpc>
                <a:spcPct val="120000"/>
              </a:lnSpc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Тому  </a:t>
            </a:r>
          </a:p>
          <a:p>
            <a:pPr marL="0" indent="271463" algn="ctr">
              <a:lnSpc>
                <a:spcPct val="120000"/>
              </a:lnSpc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Δ(ƒ(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+ 1) - 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 = </a:t>
            </a:r>
          </a:p>
          <a:p>
            <a:pPr marL="0" indent="271463" algn="ctr">
              <a:lnSpc>
                <a:spcPct val="120000"/>
              </a:lnSpc>
              <a:buFont typeface="Wingdings 3" pitchFamily="18" charset="2"/>
              <a:buNone/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(ƒ(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+ 2) - 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+ 1)) - (ƒ(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+ 1) - 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 =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ctr">
              <a:lnSpc>
                <a:spcPct val="120000"/>
              </a:lnSpc>
              <a:buFont typeface="Wingdings 3" pitchFamily="18" charset="2"/>
              <a:buNone/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+ 2) - 2ƒ(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+ 1) + 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>
              <a:lnSpc>
                <a:spcPct val="120000"/>
              </a:lnSpc>
              <a:buFont typeface="Wingdings 3" pitchFamily="18" charset="2"/>
              <a:buNone/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 загальному випадку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-та різниця функції ƒ (Δ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ƒ) індуктивно визначена виразом  </a:t>
            </a:r>
          </a:p>
          <a:p>
            <a:pPr marL="0" indent="271463" algn="ctr">
              <a:lnSpc>
                <a:spcPct val="120000"/>
              </a:lnSpc>
              <a:buFont typeface="Wingdings 3" pitchFamily="18" charset="2"/>
              <a:buNone/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Δ(Δ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- 1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58146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2. Деякі спец. питання теорії рекурсії. Слайд 12 з 25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59" y="764704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45" y="1992567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24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859487"/>
          </a:xfrm>
        </p:spPr>
        <p:txBody>
          <a:bodyPr/>
          <a:lstStyle/>
          <a:p>
            <a:pPr marL="0" indent="0" algn="ctr">
              <a:buNone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Наведена нижче таблиця ілюструє функцію</a:t>
            </a:r>
            <a:endParaRPr lang="uk-UA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uk-UA" sz="2600" dirty="0" smtClean="0">
              <a:cs typeface="Times New Roman" pitchFamily="18" charset="0"/>
            </a:endParaRPr>
          </a:p>
          <a:p>
            <a:endParaRPr lang="uk-UA" sz="2600" dirty="0">
              <a:cs typeface="Times New Roman" pitchFamily="18" charset="0"/>
            </a:endParaRPr>
          </a:p>
          <a:p>
            <a:endParaRPr lang="en-US" sz="2600" dirty="0" smtClean="0">
              <a:cs typeface="Times New Roman" pitchFamily="18" charset="0"/>
            </a:endParaRPr>
          </a:p>
          <a:p>
            <a:endParaRPr lang="en-US" sz="2600" dirty="0">
              <a:cs typeface="Times New Roman" pitchFamily="18" charset="0"/>
            </a:endParaRPr>
          </a:p>
          <a:p>
            <a:endParaRPr lang="en-US" sz="2600" dirty="0" smtClean="0">
              <a:cs typeface="Times New Roman" pitchFamily="18" charset="0"/>
            </a:endParaRPr>
          </a:p>
          <a:p>
            <a:endParaRPr lang="en-US" sz="2600" dirty="0">
              <a:cs typeface="Times New Roman" pitchFamily="18" charset="0"/>
            </a:endParaRPr>
          </a:p>
          <a:p>
            <a:endParaRPr lang="en-US" sz="2600" dirty="0" smtClean="0">
              <a:cs typeface="Times New Roman" pitchFamily="18" charset="0"/>
            </a:endParaRPr>
          </a:p>
          <a:p>
            <a:endParaRPr lang="uk-UA" sz="2600" dirty="0" smtClean="0">
              <a:cs typeface="Times New Roman" pitchFamily="18" charset="0"/>
            </a:endParaRPr>
          </a:p>
          <a:p>
            <a:endParaRPr lang="uk-UA" sz="2600" dirty="0"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 даному випадку ƒ(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Δ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ƒ(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0 для всіх значень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7972073"/>
              </p:ext>
            </p:extLst>
          </p:nvPr>
        </p:nvGraphicFramePr>
        <p:xfrm>
          <a:off x="1331640" y="1556792"/>
          <a:ext cx="6480720" cy="33123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120"/>
                <a:gridCol w="1080120"/>
                <a:gridCol w="1080120"/>
                <a:gridCol w="1080120"/>
                <a:gridCol w="1080120"/>
                <a:gridCol w="1080120"/>
              </a:tblGrid>
              <a:tr h="4731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x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ƒ(х)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Δƒ(х)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Δ</a:t>
                      </a:r>
                      <a:r>
                        <a:rPr lang="en-US" sz="2400" baseline="300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uk-UA" sz="2400" baseline="300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ƒ(х)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aseline="300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Δ</a:t>
                      </a:r>
                      <a:r>
                        <a:rPr lang="en-US" sz="2400" baseline="300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uk-UA" sz="2400" baseline="300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ƒ(х)</a:t>
                      </a:r>
                      <a:endParaRPr lang="ru-RU" sz="2400" dirty="0" smtClean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Δ</a:t>
                      </a:r>
                      <a:r>
                        <a:rPr lang="en-US" sz="2400" baseline="300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uk-UA" sz="2400" baseline="300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ƒ(х)</a:t>
                      </a:r>
                      <a:endParaRPr lang="ru-RU" sz="2400" dirty="0" smtClean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31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31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31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27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31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31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125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3195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216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2694" y="6446439"/>
            <a:ext cx="58146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2. Деякі спец. питання теорії рекурсії. Слайд 13 з 25</a:t>
            </a:r>
            <a:endParaRPr lang="ru-RU" sz="1600" dirty="0"/>
          </a:p>
        </p:txBody>
      </p:sp>
      <p:grpSp>
        <p:nvGrpSpPr>
          <p:cNvPr id="8" name="Group 7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9" name="Action Button: Back or Previous 8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Beginning 9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Forward or Next 10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Action Button: End 11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Action Button: Custom 12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58816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620688"/>
            <a:ext cx="8435280" cy="5859487"/>
          </a:xfrm>
        </p:spPr>
        <p:txBody>
          <a:bodyPr>
            <a:normAutofit fontScale="70000" lnSpcReduction="20000"/>
          </a:bodyPr>
          <a:lstStyle/>
          <a:p>
            <a:pPr indent="0" eaLnBrk="0" hangingPunct="0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Оператором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називають функцію, яка відображає функції у функції. Отже, Δ - оператор. </a:t>
            </a:r>
          </a:p>
          <a:p>
            <a:pPr indent="0" eaLnBrk="0" hangingPunct="0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Визначимо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оператор Е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виразом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 = 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+ 1). </a:t>
            </a:r>
          </a:p>
          <a:p>
            <a:pPr indent="0" eaLnBrk="0" hangingPunct="0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Таким чином, </a:t>
            </a:r>
            <a:endPara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0" algn="ctr" eaLnBrk="0" hangingPunct="0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Δƒ(</a:t>
            </a: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 - 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(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)(ƒ(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)),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0" eaLnBrk="0" hangingPunc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використане означення (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 + G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u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+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indent="0" eaLnBrk="0" hangingPunct="0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Оператор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тотожний оператор. Тому Δ = (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і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Δ.</a:t>
            </a:r>
          </a:p>
          <a:p>
            <a:pPr indent="0" eaLnBrk="0" hangingPunct="0">
              <a:lnSpc>
                <a:spcPct val="120000"/>
              </a:lnSpc>
              <a:spcBef>
                <a:spcPts val="600"/>
              </a:spcBef>
              <a:buNone/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Використовуючи запис Δ = (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і вважаючи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b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І,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маємо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ctr" eaLnBrk="0" hangingPunct="0">
              <a:lnSpc>
                <a:spcPct val="120000"/>
              </a:lnSpc>
              <a:spcBef>
                <a:spcPts val="900"/>
              </a:spcBef>
              <a:buNone/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 = (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b="1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 = </a:t>
            </a:r>
          </a:p>
          <a:p>
            <a:pPr indent="0" eaLnBrk="0" hangingPunct="0">
              <a:lnSpc>
                <a:spcPct val="120000"/>
              </a:lnSpc>
              <a:spcBef>
                <a:spcPts val="900"/>
              </a:spcBef>
              <a:buNone/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b="1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 -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b="1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 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- 1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 +…+ (-1)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b="1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 +…+ (-1)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b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 = </a:t>
            </a:r>
          </a:p>
          <a:p>
            <a:pPr indent="0" eaLnBrk="0" hangingPunct="0">
              <a:lnSpc>
                <a:spcPct val="120000"/>
              </a:lnSpc>
              <a:spcBef>
                <a:spcPts val="900"/>
              </a:spcBef>
              <a:buNone/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 + 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–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· 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 +…+ (-1)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uk-UA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 + n - k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 +…+ (-1)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indent="0" eaLnBrk="0" hangingPunct="0">
              <a:lnSpc>
                <a:spcPct val="120000"/>
              </a:lnSpc>
              <a:spcBef>
                <a:spcPts val="1200"/>
              </a:spcBef>
              <a:buNone/>
              <a:defRPr/>
            </a:pPr>
            <a:r>
              <a:rPr lang="uk-UA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uk-UA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0" eaLnBrk="0" hangingPunc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 = 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 +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3) - 3 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+ 2) + 3 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+ 1) - ƒ(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58146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2. Деякі спец. питання теорії рекурсії. Слайд 14 з 25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5" y="620688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74" descr="3D_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035" y="5085184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7160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58447" y="520842"/>
                <a:ext cx="8229600" cy="5931495"/>
              </a:xfrm>
            </p:spPr>
            <p:txBody>
              <a:bodyPr>
                <a:normAutofit/>
              </a:bodyPr>
              <a:lstStyle/>
              <a:p>
                <a:pPr indent="0" algn="just">
                  <a:spcBef>
                    <a:spcPts val="400"/>
                  </a:spcBef>
                  <a:buNone/>
                  <a:defRPr/>
                </a:pPr>
                <a:r>
                  <a:rPr lang="uk-UA" sz="26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 ТЕОРЕМА 5.5</a:t>
                </a:r>
                <a:r>
                  <a:rPr lang="uk-UA" sz="26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Оператори Δ і </a:t>
                </a:r>
                <a:r>
                  <a:rPr lang="uk-UA" sz="2600" b="1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мають наступні властивості.</a:t>
                </a:r>
                <a:endParaRPr lang="ru-RU" sz="26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indent="0" algn="just">
                  <a:spcBef>
                    <a:spcPts val="400"/>
                  </a:spcBef>
                  <a:buNone/>
                  <a:defRPr/>
                </a:pP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Для дійсного числа </a:t>
                </a:r>
                <a:r>
                  <a:rPr lang="uk-UA" sz="26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та функції ƒ і </a:t>
                </a:r>
                <a:r>
                  <a:rPr lang="uk-UA" sz="26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 </a:t>
                </a:r>
                <a:endParaRPr lang="ru-RU" sz="26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indent="0" algn="just">
                  <a:spcBef>
                    <a:spcPts val="400"/>
                  </a:spcBef>
                  <a:buNone/>
                  <a:defRPr/>
                </a:pP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а) </a:t>
                </a:r>
                <a:r>
                  <a:rPr lang="uk-UA" sz="2600" b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Δ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(ƒ + </a:t>
                </a:r>
                <a:r>
                  <a:rPr lang="uk-UA" sz="26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= </a:t>
                </a:r>
                <a:r>
                  <a:rPr lang="uk-UA" sz="2600" b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Δ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(ƒ) + </a:t>
                </a:r>
                <a:r>
                  <a:rPr lang="uk-UA" sz="2600" b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Δ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uk-UA" sz="26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); </a:t>
                </a:r>
                <a:r>
                  <a:rPr lang="uk-UA" sz="2600" b="1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(ƒ + </a:t>
                </a:r>
                <a:r>
                  <a:rPr lang="uk-UA" sz="26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= </a:t>
                </a:r>
                <a:r>
                  <a:rPr lang="uk-UA" sz="2600" b="1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(ƒ) + </a:t>
                </a:r>
                <a:r>
                  <a:rPr lang="uk-UA" sz="2600" b="1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uk-UA" sz="26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);</a:t>
                </a:r>
                <a:endParaRPr lang="ru-RU" sz="26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indent="0" algn="just">
                  <a:spcBef>
                    <a:spcPts val="400"/>
                  </a:spcBef>
                  <a:buNone/>
                  <a:defRPr/>
                </a:pP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б) </a:t>
                </a:r>
                <a:r>
                  <a:rPr lang="uk-UA" sz="2600" b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Δ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uk-UA" sz="26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ƒ) = </a:t>
                </a:r>
                <a:r>
                  <a:rPr lang="uk-UA" sz="26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uk-UA" sz="2600" b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Δ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(ƒ); </a:t>
                </a:r>
                <a:r>
                  <a:rPr lang="uk-UA" sz="2600" b="1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uk-UA" sz="26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ƒ) = </a:t>
                </a:r>
                <a:r>
                  <a:rPr lang="uk-UA" sz="26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uk-UA" sz="2600" b="1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(ƒ);</a:t>
                </a:r>
                <a:endParaRPr lang="ru-RU" sz="26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indent="0" algn="just">
                  <a:spcBef>
                    <a:spcPts val="400"/>
                  </a:spcBef>
                  <a:buNone/>
                  <a:defRPr/>
                </a:pP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в) </a:t>
                </a:r>
                <a:r>
                  <a:rPr lang="uk-UA" sz="2600" b="1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600" b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Δ 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= </a:t>
                </a:r>
                <a:r>
                  <a:rPr lang="uk-UA" sz="2600" b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Δ</a:t>
                </a:r>
                <a:r>
                  <a:rPr lang="uk-UA" sz="2600" b="1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Е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;</a:t>
                </a:r>
                <a:endParaRPr lang="ru-RU" sz="26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indent="0" algn="just">
                  <a:spcBef>
                    <a:spcPts val="400"/>
                  </a:spcBef>
                  <a:buNone/>
                  <a:defRPr/>
                </a:pP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г) </a:t>
                </a:r>
                <a:r>
                  <a:rPr lang="uk-UA" sz="2600" b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Δ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uk-UA" sz="26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= 0; </a:t>
                </a:r>
                <a:r>
                  <a:rPr lang="uk-UA" sz="2600" b="1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Е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uk-UA" sz="26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 = </a:t>
                </a:r>
                <a:r>
                  <a:rPr lang="uk-UA" sz="26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а</a:t>
                </a:r>
                <a:r>
                  <a:rPr lang="uk-UA" sz="26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uk-UA" sz="2600" b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uk-UA" sz="2600" b="1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indent="0" algn="just">
                  <a:spcBef>
                    <a:spcPts val="400"/>
                  </a:spcBef>
                  <a:buNone/>
                  <a:defRPr/>
                </a:pPr>
                <a:endParaRPr lang="en-US" sz="2600" b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indent="0" algn="just">
                  <a:spcBef>
                    <a:spcPts val="400"/>
                  </a:spcBef>
                  <a:buNone/>
                  <a:defRPr/>
                </a:pPr>
                <a:r>
                  <a:rPr lang="ru-RU" sz="26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 ТЕОРЕМА 5.6. </a:t>
                </a:r>
                <a:r>
                  <a:rPr lang="ru-RU" sz="26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Правила добутку </a:t>
                </a:r>
                <a:r>
                  <a:rPr lang="ru-RU" sz="26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й </a:t>
                </a:r>
                <a:r>
                  <a:rPr lang="ru-RU" sz="26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частки. Для функц</a:t>
                </a:r>
                <a:r>
                  <a:rPr lang="uk-UA" sz="26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ій ƒ і </a:t>
                </a:r>
                <a:r>
                  <a:rPr lang="en-US" sz="2600" i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uk-UA" sz="2600" i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:</a:t>
                </a:r>
                <a:endParaRPr lang="ru-RU" sz="2600" i="1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indent="0" algn="ctr">
                  <a:spcBef>
                    <a:spcPts val="400"/>
                  </a:spcBef>
                  <a:buNone/>
                  <a:defRPr/>
                </a:pPr>
                <a14:m>
                  <m:oMath xmlns:m="http://schemas.openxmlformats.org/officeDocument/2006/math">
                    <m:r>
                      <a:rPr lang="uk-UA" sz="2600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∆</m:t>
                    </m:r>
                    <m:d>
                      <m:dPr>
                        <m:ctrlPr>
                          <a:rPr lang="ru-RU" sz="2600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600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𝑓𝑔</m:t>
                        </m:r>
                      </m:e>
                    </m:d>
                    <m:r>
                      <a:rPr lang="en-US" sz="2600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r>
                      <a:rPr lang="en-US" sz="2600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𝑓</m:t>
                    </m:r>
                    <m:r>
                      <a:rPr lang="en-US" sz="2600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∙ ∆</m:t>
                    </m:r>
                    <m:d>
                      <m:dPr>
                        <m:ctrlPr>
                          <a:rPr lang="en-US" sz="2600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sz="2600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𝑔</m:t>
                        </m:r>
                      </m:e>
                    </m:d>
                    <m:r>
                      <a:rPr lang="en-US" sz="2600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+</m:t>
                    </m:r>
                    <m:r>
                      <a:rPr lang="en-US" sz="2600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𝐸</m:t>
                    </m:r>
                    <m:r>
                      <a:rPr lang="en-US" sz="2600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(</m:t>
                    </m:r>
                    <m:r>
                      <a:rPr lang="en-US" sz="2600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𝑔</m:t>
                    </m:r>
                    <m:r>
                      <a:rPr lang="en-US" sz="2600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)∙∆</m:t>
                    </m:r>
                    <m:r>
                      <a:rPr lang="en-US" sz="2600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𝑓</m:t>
                    </m:r>
                  </m:oMath>
                </a14:m>
                <a:r>
                  <a:rPr lang="en-US" sz="2600" i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– </a:t>
                </a:r>
                <a:r>
                  <a:rPr lang="ru-RU" sz="26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правило добутку</a:t>
                </a:r>
              </a:p>
              <a:p>
                <a:pPr indent="0" algn="ctr">
                  <a:spcBef>
                    <a:spcPts val="400"/>
                  </a:spcBef>
                  <a:buNone/>
                  <a:defRPr/>
                </a:pPr>
                <a14:m>
                  <m:oMath xmlns:m="http://schemas.openxmlformats.org/officeDocument/2006/math">
                    <m:r>
                      <a:rPr lang="uk-UA" sz="260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∆</m:t>
                    </m:r>
                    <m:d>
                      <m:dPr>
                        <m:ctrlPr>
                          <a:rPr lang="uk-UA" sz="260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uk-UA" sz="260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</m:ctrlPr>
                          </m:fPr>
                          <m:num>
                            <m:r>
                              <a:rPr lang="en-US" sz="2600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𝑓</m:t>
                            </m:r>
                          </m:num>
                          <m:den>
                            <m:r>
                              <a:rPr lang="en-US" sz="2600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𝑔</m:t>
                            </m:r>
                          </m:den>
                        </m:f>
                      </m:e>
                    </m:d>
                    <m:r>
                      <a:rPr lang="en-US" sz="2600" b="0" i="1" smtClean="0">
                        <a:solidFill>
                          <a:schemeClr val="tx2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=</m:t>
                    </m:r>
                    <m:f>
                      <m:fPr>
                        <m:ctrlPr>
                          <a:rPr lang="en-US" sz="2600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600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𝑔</m:t>
                        </m:r>
                        <m:r>
                          <a:rPr lang="en-US" sz="2600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∙∆</m:t>
                        </m:r>
                        <m:d>
                          <m:dPr>
                            <m:ctrlPr>
                              <a:rPr lang="en-US" sz="2600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</m:ctrlPr>
                          </m:dPr>
                          <m:e>
                            <m:r>
                              <a:rPr lang="en-US" sz="2600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𝑓</m:t>
                            </m:r>
                          </m:e>
                        </m:d>
                        <m:r>
                          <a:rPr lang="en-US" sz="2600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−</m:t>
                        </m:r>
                        <m:r>
                          <a:rPr lang="en-US" sz="2600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𝑓</m:t>
                        </m:r>
                        <m:r>
                          <a:rPr lang="en-US" sz="2600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∙(∆</m:t>
                        </m:r>
                        <m:d>
                          <m:dPr>
                            <m:ctrlPr>
                              <a:rPr lang="en-US" sz="2600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</m:ctrlPr>
                          </m:dPr>
                          <m:e>
                            <m:r>
                              <a:rPr lang="en-US" sz="2600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𝑔</m:t>
                            </m:r>
                          </m:e>
                        </m:d>
                        <m:r>
                          <a:rPr lang="en-US" sz="2600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)</m:t>
                        </m:r>
                      </m:num>
                      <m:den>
                        <m:r>
                          <a:rPr lang="en-US" sz="2600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𝑔</m:t>
                        </m:r>
                        <m:r>
                          <a:rPr lang="en-US" sz="2600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∙(</m:t>
                        </m:r>
                        <m:r>
                          <a:rPr lang="en-US" sz="2600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𝐸</m:t>
                        </m:r>
                        <m:d>
                          <m:dPr>
                            <m:ctrlPr>
                              <a:rPr lang="en-US" sz="2600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</m:ctrlPr>
                          </m:dPr>
                          <m:e>
                            <m:r>
                              <a:rPr lang="en-US" sz="2600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𝑔</m:t>
                            </m:r>
                          </m:e>
                        </m:d>
                        <m:r>
                          <a:rPr lang="en-US" sz="2600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2600" i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- </a:t>
                </a:r>
                <a:r>
                  <a:rPr lang="uk-UA" sz="26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правило частки</a:t>
                </a:r>
                <a:endParaRPr lang="uk-UA" sz="2600" i="1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indent="263525">
                  <a:buFont typeface="Wingdings 3" pitchFamily="18" charset="2"/>
                  <a:buNone/>
                  <a:defRPr/>
                </a:pPr>
                <a:endParaRPr lang="uk-UA" dirty="0"/>
              </a:p>
              <a:p>
                <a:endParaRPr lang="ru-RU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447" y="520842"/>
                <a:ext cx="8229600" cy="5931495"/>
              </a:xfrm>
              <a:blipFill rotWithShape="1">
                <a:blip r:embed="rId3"/>
                <a:stretch>
                  <a:fillRect t="-925" r="-133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12694" y="6446439"/>
            <a:ext cx="58146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2. Деякі спец. питання теорії рекурсії. Слайд 15 з 25</a:t>
            </a:r>
            <a:endParaRPr lang="ru-RU" sz="1600" dirty="0"/>
          </a:p>
        </p:txBody>
      </p:sp>
      <p:grpSp>
        <p:nvGrpSpPr>
          <p:cNvPr id="6" name="Group 5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7" name="Action Button: Back or Previous 6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Beginning 7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Forward or Next 8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End 9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Custom 10">
              <a:hlinkClick r:id="rId4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2" name="Text Box 2"/>
          <p:cNvSpPr txBox="1"/>
          <p:nvPr/>
        </p:nvSpPr>
        <p:spPr>
          <a:xfrm>
            <a:off x="-25749" y="332656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3" name="Text Box 2"/>
          <p:cNvSpPr txBox="1"/>
          <p:nvPr/>
        </p:nvSpPr>
        <p:spPr>
          <a:xfrm>
            <a:off x="-55703" y="3824445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385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363272" cy="5859487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endParaRPr lang="uk-UA" sz="2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Δ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((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+ 6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)(2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+ 5) = </a:t>
            </a:r>
            <a:endParaRPr lang="uk-UA" sz="2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+ 6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Δ(2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+ 5) + </a:t>
            </a: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+ 5) Δ(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+ 6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Font typeface="Wingdings 3" pitchFamily="18" charset="2"/>
              <a:buNone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+ 6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)(2 Δ(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+ Δ(5)) + </a:t>
            </a: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+ 5)(Δ(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+ 6 Δ(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)) </a:t>
            </a: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pPr algn="ctr">
              <a:lnSpc>
                <a:spcPct val="150000"/>
              </a:lnSpc>
              <a:buFont typeface="Wingdings 3" pitchFamily="18" charset="2"/>
              <a:buNone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+ 6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)(4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+ 2) + </a:t>
            </a: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(2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+ 5)(2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 + 6) =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Font typeface="Wingdings 3" pitchFamily="18" charset="2"/>
              <a:buNone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+ 6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)(4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+ 2) + (2((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+ 1)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+ 5)(2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+ 7) =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50000"/>
              </a:lnSpc>
              <a:buFont typeface="Wingdings 3" pitchFamily="18" charset="2"/>
              <a:buNone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+ 6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)(4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+ 2) + (2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+ 4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+ 7)(2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+ 7).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58146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2. Деякі спец. питання теорії рекурсії. Слайд 16 з 25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439" y="908720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9297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36866"/>
            <a:ext cx="8229600" cy="5715471"/>
          </a:xfrm>
        </p:spPr>
        <p:txBody>
          <a:bodyPr>
            <a:normAutofit/>
          </a:bodyPr>
          <a:lstStyle/>
          <a:p>
            <a:pPr marL="0" indent="269875">
              <a:buNone/>
            </a:pPr>
            <a:r>
              <a:rPr lang="uk-UA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</a:t>
            </a:r>
            <a:r>
              <a:rPr lang="uk-UA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5.7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9875">
              <a:buNone/>
            </a:pP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тод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Δ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en-US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- 1). </a:t>
            </a:r>
          </a:p>
          <a:p>
            <a:pPr marL="0" indent="269875">
              <a:buNone/>
            </a:pP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 частотності, якщо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2</a:t>
            </a:r>
            <a:r>
              <a:rPr lang="en-US" sz="28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тоді Δ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2</a:t>
            </a:r>
            <a:r>
              <a:rPr lang="en-US" sz="28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269875">
              <a:buNone/>
            </a:pPr>
            <a:endParaRPr lang="ru-RU" sz="2800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9875">
              <a:buNone/>
            </a:pPr>
            <a:endParaRPr lang="ru-RU" sz="28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9875" algn="ctr">
              <a:buFont typeface="Wingdings 3" pitchFamily="18" charset="2"/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Δ(</a:t>
            </a:r>
            <a:r>
              <a:rPr lang="uk-UA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+ 3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+ 4 + 2</a:t>
            </a:r>
            <a:r>
              <a:rPr lang="uk-UA" sz="28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+ 4</a:t>
            </a:r>
            <a:r>
              <a:rPr lang="uk-UA" sz="28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endParaRPr lang="uk-UA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9875" algn="ctr">
              <a:buFont typeface="Wingdings 3" pitchFamily="18" charset="2"/>
              <a:buNone/>
            </a:pP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Δ(</a:t>
            </a:r>
            <a:r>
              <a:rPr lang="uk-UA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+ 3Δ(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+ 4Δ + Δ(2</a:t>
            </a:r>
            <a:r>
              <a:rPr lang="uk-UA" sz="28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Δ(4</a:t>
            </a:r>
            <a:r>
              <a:rPr lang="uk-UA" sz="2800" i="1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</a:t>
            </a:r>
            <a:endParaRPr lang="ru-RU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9875" algn="ctr">
              <a:buFont typeface="Wingdings 3" pitchFamily="18" charset="2"/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2</a:t>
            </a:r>
            <a:r>
              <a:rPr lang="uk-UA" sz="28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 + 3 + 2</a:t>
            </a:r>
            <a:r>
              <a:rPr lang="uk-UA" sz="2800" i="1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+3 · 4</a:t>
            </a:r>
            <a:r>
              <a:rPr lang="uk-UA" sz="2800" i="1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</a:p>
          <a:p>
            <a:pPr marL="0" indent="269875" algn="ctr">
              <a:buFont typeface="Wingdings 3" pitchFamily="18" charset="2"/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+ 4 + 2</a:t>
            </a:r>
            <a:r>
              <a:rPr lang="uk-UA" sz="28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+ 3 · 4</a:t>
            </a:r>
            <a:r>
              <a:rPr lang="uk-UA" sz="28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58146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2. Деякі спец. питання теорії рекурсії. Слайд 17 з 25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065" y="2996952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 Box 2"/>
          <p:cNvSpPr txBox="1"/>
          <p:nvPr/>
        </p:nvSpPr>
        <p:spPr>
          <a:xfrm>
            <a:off x="-8215" y="620686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6236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Факторіальні многочлени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Якщо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...+ а</a:t>
            </a:r>
            <a:r>
              <a:rPr lang="en-US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деякого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називається </a:t>
            </a:r>
            <a:r>
              <a:rPr lang="uk-UA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факторіальним многочленом.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268288">
              <a:lnSpc>
                <a:spcPct val="120000"/>
              </a:lnSpc>
              <a:buFont typeface="Wingdings 3" pitchFamily="18" charset="2"/>
              <a:buNone/>
              <a:defRPr/>
            </a:pPr>
            <a:endParaRPr lang="uk-UA" b="1" i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8288">
              <a:lnSpc>
                <a:spcPct val="120000"/>
              </a:lnSpc>
              <a:buFont typeface="Wingdings 3" pitchFamily="18" charset="2"/>
              <a:buNone/>
              <a:defRPr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Звичайний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многочлен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- 19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+ 34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- 21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+ 5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Font typeface="Wingdings 3" pitchFamily="18" charset="2"/>
              <a:buNone/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подати у вигляді факторіального многочлена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8288" algn="ctr">
              <a:lnSpc>
                <a:spcPct val="120000"/>
              </a:lnSpc>
              <a:buFont typeface="Wingdings 3" pitchFamily="18" charset="2"/>
              <a:buNone/>
              <a:defRPr/>
            </a:pP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(4)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(3)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8288">
              <a:lnSpc>
                <a:spcPct val="120000"/>
              </a:lnSpc>
              <a:buFont typeface="Wingdings 3" pitchFamily="18" charset="2"/>
              <a:buNone/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розділити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- 19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+ 34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- 21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- 5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отримаємо частку 3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- 19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+ 34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- 21 з остачею -5. </a:t>
            </a:r>
          </a:p>
          <a:p>
            <a:pPr marL="0" indent="268288">
              <a:lnSpc>
                <a:spcPct val="120000"/>
              </a:lnSpc>
              <a:buFont typeface="Wingdings 3" pitchFamily="18" charset="2"/>
              <a:buNone/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розділити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(4)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(3)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отримаємо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- 1)(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- 2)(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- 3)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- 1)(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- 2)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- 1)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 остачею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268288">
              <a:lnSpc>
                <a:spcPct val="120000"/>
              </a:lnSpc>
              <a:buFont typeface="Wingdings 3" pitchFamily="18" charset="2"/>
              <a:buNone/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Отже,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-5 і 3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- 19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+ 34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- 21 =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- 1)(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- 2)(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- 3)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- 1)(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- 2)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- 1)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58146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2. Деякі спец. питання теорії рекурсії. Слайд 18 з 25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79" y="1340768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74" descr="3D_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6" y="2539089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56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15471"/>
          </a:xfrm>
        </p:spPr>
        <p:txBody>
          <a:bodyPr>
            <a:normAutofit fontScale="70000" lnSpcReduction="20000"/>
          </a:bodyPr>
          <a:lstStyle/>
          <a:p>
            <a:pPr marL="0" indent="268288">
              <a:lnSpc>
                <a:spcPct val="120000"/>
              </a:lnSpc>
              <a:buFont typeface="Wingdings 3" pitchFamily="18" charset="2"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19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+ 34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21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розділити на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- 1, отримаємо частку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- 2)(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- 3)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- 2)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 остачею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268288">
              <a:lnSpc>
                <a:spcPct val="120000"/>
              </a:lnSpc>
              <a:buFont typeface="Wingdings 3" pitchFamily="18" charset="2"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Тому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-3 і 3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- 16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+ 18 =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- 2)(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- 3)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- 2)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8288">
              <a:lnSpc>
                <a:spcPct val="120000"/>
              </a:lnSpc>
              <a:buFont typeface="Wingdings 3" pitchFamily="18" charset="2"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розділити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- 16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+ 18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- 2, то отримаємо частку </a:t>
            </a:r>
            <a:b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- 10 з остачею -2. </a:t>
            </a:r>
          </a:p>
          <a:p>
            <a:pPr marL="0" indent="268288">
              <a:lnSpc>
                <a:spcPct val="120000"/>
              </a:lnSpc>
              <a:buFont typeface="Wingdings 3" pitchFamily="18" charset="2"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Якщо розділити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- 2)(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- 3)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- 2)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- 2, то отримаємо частку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- 3)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 остачу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268288">
              <a:lnSpc>
                <a:spcPct val="120000"/>
              </a:lnSpc>
              <a:buFont typeface="Wingdings 3" pitchFamily="18" charset="2"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Отже,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-2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3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- 10 =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 -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3)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8288">
              <a:lnSpc>
                <a:spcPct val="120000"/>
              </a:lnSpc>
              <a:buFont typeface="Wingdings 3" pitchFamily="18" charset="2"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Розділивши 3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- 10 на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- 3, отримаємо 3 та остачу -1.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8288">
              <a:lnSpc>
                <a:spcPct val="120000"/>
              </a:lnSpc>
              <a:buFont typeface="Wingdings 3" pitchFamily="18" charset="2"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Розділивши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- 3)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- 3, отримуємо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та остачу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268288">
              <a:lnSpc>
                <a:spcPct val="120000"/>
              </a:lnSpc>
              <a:buFont typeface="Wingdings 3" pitchFamily="18" charset="2"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Тому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3 і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-1.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8288">
              <a:lnSpc>
                <a:spcPct val="120000"/>
              </a:lnSpc>
              <a:buFont typeface="Wingdings 3" pitchFamily="18" charset="2"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Отже, шуканий факторіальний многочлен має вигляд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8288" algn="ctr">
              <a:lnSpc>
                <a:spcPct val="120000"/>
              </a:lnSpc>
              <a:buFont typeface="Wingdings 3" pitchFamily="18" charset="2"/>
              <a:buNone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(4)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(3)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2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-3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-5.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12694" y="6446439"/>
            <a:ext cx="58146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2. Деякі спец. питання теорії рекурсії. Слайд 19 з 25</a:t>
            </a:r>
            <a:endParaRPr lang="ru-RU" sz="1600" dirty="0"/>
          </a:p>
        </p:txBody>
      </p:sp>
      <p:grpSp>
        <p:nvGrpSpPr>
          <p:cNvPr id="6" name="Group 5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7" name="Action Button: Back or Previous 6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Beginning 7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Forward or Next 8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End 9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Custom 10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12744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hlinkClick r:id="rId2" action="ppaction://hlinksldjump"/>
              </a:rPr>
              <a:t>Однор</a:t>
            </a:r>
            <a:r>
              <a:rPr lang="uk-UA" dirty="0" smtClean="0">
                <a:hlinkClick r:id="rId2" action="ppaction://hlinksldjump"/>
              </a:rPr>
              <a:t>ідні лінійні рекурентні відношення</a:t>
            </a:r>
            <a:endParaRPr lang="uk-UA" dirty="0" smtClean="0"/>
          </a:p>
          <a:p>
            <a:r>
              <a:rPr lang="uk-UA" dirty="0" smtClean="0">
                <a:hlinkClick r:id="rId3" action="ppaction://hlinksldjump"/>
              </a:rPr>
              <a:t>Неоднорідні лінійні рекурентні відношення</a:t>
            </a:r>
            <a:endParaRPr lang="uk-UA" dirty="0" smtClean="0"/>
          </a:p>
          <a:p>
            <a:r>
              <a:rPr lang="uk-UA" dirty="0" smtClean="0">
                <a:hlinkClick r:id="rId4" action="ppaction://hlinksldjump"/>
              </a:rPr>
              <a:t>Скінчені різниці</a:t>
            </a:r>
            <a:endParaRPr lang="uk-UA" dirty="0" smtClean="0"/>
          </a:p>
          <a:p>
            <a:r>
              <a:rPr lang="uk-UA" dirty="0" smtClean="0">
                <a:hlinkClick r:id="rId5" action="ppaction://hlinksldjump"/>
              </a:rPr>
              <a:t>Факторіальні многочлени</a:t>
            </a:r>
            <a:endParaRPr lang="uk-UA" dirty="0" smtClean="0"/>
          </a:p>
          <a:p>
            <a:r>
              <a:rPr lang="uk-UA" dirty="0" smtClean="0">
                <a:hlinkClick r:id="rId6" action="ppaction://hlinksldjump"/>
              </a:rPr>
              <a:t>Додавання різниць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182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404664"/>
            <a:ext cx="8568952" cy="5931495"/>
          </a:xfrm>
        </p:spPr>
        <p:txBody>
          <a:bodyPr>
            <a:noAutofit/>
          </a:bodyPr>
          <a:lstStyle/>
          <a:p>
            <a:pPr marL="0" indent="536575" algn="ctr">
              <a:buFont typeface="Wingdings 3" pitchFamily="18" charset="2"/>
              <a:buNone/>
              <a:defRPr/>
            </a:pPr>
            <a:r>
              <a:rPr lang="uk-UA" sz="23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Алгоритм знаходження факторіального многочлена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536575">
              <a:buFont typeface="Wingdings 3" pitchFamily="18" charset="2"/>
              <a:buNone/>
              <a:defRPr/>
            </a:pP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Крок 1.Для заданого многочлена 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степені 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 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покласти 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0. </a:t>
            </a:r>
          </a:p>
          <a:p>
            <a:pPr marL="0" indent="536575">
              <a:buFont typeface="Wingdings 3" pitchFamily="18" charset="2"/>
              <a:buNone/>
              <a:defRPr/>
            </a:pP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Крок 2. Розділити 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на 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k,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отримати остачу 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частку 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marL="0" indent="536575">
              <a:buFont typeface="Wingdings 3" pitchFamily="18" charset="2"/>
              <a:buNone/>
              <a:defRPr/>
            </a:pP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Крок 3. Покласти 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23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536575">
              <a:buFont typeface="Wingdings 3" pitchFamily="18" charset="2"/>
              <a:buNone/>
              <a:defRPr/>
            </a:pP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Крок 4. Якщо 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  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то процес закінчено. У противному випадку покласти 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 = k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 і повернутися до кроку 2</a:t>
            </a:r>
            <a:r>
              <a:rPr lang="uk-UA" sz="23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536575">
              <a:buFont typeface="Wingdings 3" pitchFamily="18" charset="2"/>
              <a:buNone/>
              <a:defRPr/>
            </a:pPr>
            <a:endParaRPr lang="uk-UA" sz="23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8288" algn="ctr">
              <a:buFont typeface="Wingdings 3" pitchFamily="18" charset="2"/>
              <a:buNone/>
              <a:defRPr/>
            </a:pPr>
            <a:r>
              <a:rPr lang="uk-UA" sz="23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Методи переходу від факторіального многочлена до звичайного</a:t>
            </a:r>
            <a:r>
              <a:rPr lang="uk-UA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23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8288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uk-UA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відкрити кожен доданок і зібрати подібні члени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3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8288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uk-UA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обчислити факторіальний многочлен в 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 точці (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– степінь многочлена) з апроксимацією значень многочленом степені </a:t>
            </a:r>
            <a:r>
              <a:rPr lang="uk-UA" sz="23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3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8288"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uk-UA" sz="23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3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зворотна форма скороченого ділення. </a:t>
            </a:r>
          </a:p>
          <a:p>
            <a:pPr marL="0" indent="536575">
              <a:buFont typeface="Wingdings 3" pitchFamily="18" charset="2"/>
              <a:buNone/>
              <a:defRPr/>
            </a:pPr>
            <a:endParaRPr lang="uk-UA" sz="2300" dirty="0">
              <a:cs typeface="Times New Roman" pitchFamily="18" charset="0"/>
            </a:endParaRPr>
          </a:p>
          <a:p>
            <a:endParaRPr lang="ru-RU" sz="2300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58146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2. Деякі спец. питання теорії рекурсії. Слайд 20 з 25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2296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6219527"/>
          </a:xfrm>
        </p:spPr>
        <p:txBody>
          <a:bodyPr/>
          <a:lstStyle/>
          <a:p>
            <a:pPr marL="0" indent="268288">
              <a:spcBef>
                <a:spcPts val="600"/>
              </a:spcBef>
              <a:buFont typeface="Wingdings 3" pitchFamily="18" charset="2"/>
              <a:buNone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Покладемо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=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- 8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+ 21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- 6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+ 3.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8288">
              <a:buFont typeface="Wingdings 3" pitchFamily="18" charset="2"/>
              <a:buNone/>
            </a:pP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8288">
              <a:buFont typeface="Wingdings 3" pitchFamily="18" charset="2"/>
              <a:buNone/>
            </a:pPr>
            <a:endParaRPr lang="uk-UA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8288">
              <a:buFont typeface="Wingdings 3" pitchFamily="18" charset="2"/>
              <a:buNone/>
            </a:pPr>
            <a:endParaRPr lang="uk-UA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8288">
              <a:buFont typeface="Wingdings 3" pitchFamily="18" charset="2"/>
              <a:buNone/>
            </a:pPr>
            <a:endParaRPr lang="uk-UA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8288">
              <a:buFont typeface="Wingdings 3" pitchFamily="18" charset="2"/>
              <a:buNone/>
            </a:pPr>
            <a:endParaRPr lang="uk-UA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8288">
              <a:buFont typeface="Wingdings 3" pitchFamily="18" charset="2"/>
              <a:buNone/>
            </a:pPr>
            <a:endParaRPr lang="uk-UA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8288">
              <a:buFont typeface="Wingdings 3" pitchFamily="18" charset="2"/>
              <a:buNone/>
            </a:pPr>
            <a:endParaRPr lang="uk-UA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8288">
              <a:buFont typeface="Wingdings 3" pitchFamily="18" charset="2"/>
              <a:buNone/>
            </a:pPr>
            <a:endParaRPr lang="uk-UA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68288">
              <a:spcBef>
                <a:spcPts val="1200"/>
              </a:spcBef>
              <a:buFont typeface="Wingdings 3" pitchFamily="18" charset="2"/>
              <a:buNone/>
            </a:pP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Це  дає факторіальний многочлен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(4)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- 2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(3)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+ 4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+ 8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+ 3.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971474"/>
              </p:ext>
            </p:extLst>
          </p:nvPr>
        </p:nvGraphicFramePr>
        <p:xfrm>
          <a:off x="2771800" y="1196752"/>
          <a:ext cx="3808410" cy="4023360"/>
        </p:xfrm>
        <a:graphic>
          <a:graphicData uri="http://schemas.openxmlformats.org/drawingml/2006/table">
            <a:tbl>
              <a:tblPr/>
              <a:tblGrid>
                <a:gridCol w="634735"/>
                <a:gridCol w="634735"/>
                <a:gridCol w="634735"/>
                <a:gridCol w="634735"/>
                <a:gridCol w="634735"/>
                <a:gridCol w="634735"/>
              </a:tblGrid>
              <a:tr h="3364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 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-8</a:t>
                      </a:r>
                      <a:endParaRPr lang="ru-RU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-6</a:t>
                      </a:r>
                      <a:endParaRPr lang="ru-RU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64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64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1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-8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-6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[3]</a:t>
                      </a:r>
                      <a:endParaRPr lang="ru-RU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64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1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-7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64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1</a:t>
                      </a:r>
                      <a:endParaRPr lang="ru-RU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-7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 dirty="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[8]</a:t>
                      </a:r>
                      <a:endParaRPr lang="ru-RU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64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2</a:t>
                      </a:r>
                      <a:endParaRPr lang="ru-RU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-10</a:t>
                      </a:r>
                      <a:endParaRPr lang="ru-RU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64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1</a:t>
                      </a:r>
                      <a:endParaRPr lang="ru-RU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-5</a:t>
                      </a:r>
                      <a:endParaRPr lang="ru-RU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[4]</a:t>
                      </a:r>
                      <a:endParaRPr lang="ru-RU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64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3</a:t>
                      </a:r>
                      <a:endParaRPr lang="ru-RU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64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1</a:t>
                      </a:r>
                      <a:endParaRPr lang="ru-RU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[-2]</a:t>
                      </a:r>
                      <a:endParaRPr lang="ru-RU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64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64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2400">
                          <a:solidFill>
                            <a:schemeClr val="tx2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[1]</a:t>
                      </a:r>
                      <a:endParaRPr lang="ru-RU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uk-UA" sz="2400" dirty="0">
                        <a:solidFill>
                          <a:schemeClr val="tx2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4" marR="68584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12694" y="6446439"/>
            <a:ext cx="58146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2. Деякі спец. питання теорії рекурсії. Слайд 21 з 25</a:t>
            </a:r>
            <a:endParaRPr lang="ru-RU" sz="1600" dirty="0"/>
          </a:p>
        </p:txBody>
      </p:sp>
      <p:grpSp>
        <p:nvGrpSpPr>
          <p:cNvPr id="6" name="Group 5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7" name="Action Button: Back or Previous 6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Beginning 7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Forward or Next 8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End 9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Custom 10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2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41" y="332656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6935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19527"/>
          </a:xfrm>
        </p:spPr>
        <p:txBody>
          <a:bodyPr>
            <a:noAutofit/>
          </a:bodyPr>
          <a:lstStyle/>
          <a:p>
            <a:pPr marL="0" indent="536575" algn="just">
              <a:buFont typeface="Wingdings 3" pitchFamily="18" charset="2"/>
              <a:buNone/>
              <a:defRPr/>
            </a:pPr>
            <a:r>
              <a:rPr lang="uk-UA" sz="2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Числа Стирлінга 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першого роду 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визначенні відношеннями</a:t>
            </a:r>
            <a:endParaRPr lang="ru-RU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536575" algn="just">
              <a:buFont typeface="Wingdings 3" pitchFamily="18" charset="2"/>
              <a:buNone/>
              <a:defRPr/>
            </a:pPr>
            <a:r>
              <a:rPr lang="en-US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2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0                         при всіх </a:t>
            </a:r>
            <a:r>
              <a:rPr lang="uk-UA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≥ 1;</a:t>
            </a:r>
            <a:endParaRPr lang="ru-RU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536575" algn="just">
              <a:buFont typeface="Wingdings 3" pitchFamily="18" charset="2"/>
              <a:buNone/>
              <a:defRPr/>
            </a:pPr>
            <a:r>
              <a:rPr lang="uk-UA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sz="22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1                         при всіх </a:t>
            </a:r>
            <a:r>
              <a:rPr lang="uk-UA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≥ 0.</a:t>
            </a:r>
            <a:endParaRPr lang="ru-RU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536575" algn="just">
              <a:buFont typeface="Wingdings 3" pitchFamily="18" charset="2"/>
              <a:buNone/>
              <a:defRPr/>
            </a:pPr>
            <a:r>
              <a:rPr lang="en-US" sz="22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i="1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+1)</a:t>
            </a:r>
            <a:r>
              <a:rPr lang="uk-UA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2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пs</a:t>
            </a:r>
            <a:r>
              <a:rPr lang="en-US" sz="22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200" baseline="30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536575" algn="just">
              <a:buFont typeface="Wingdings 3" pitchFamily="18" charset="2"/>
              <a:buNone/>
              <a:defRPr/>
            </a:pPr>
            <a:r>
              <a:rPr lang="uk-UA" sz="22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Числа </a:t>
            </a:r>
            <a:r>
              <a:rPr lang="uk-UA" sz="22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Стирлінга другого роду 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визначені відношеннями</a:t>
            </a:r>
          </a:p>
          <a:p>
            <a:pPr marL="0" indent="536575" algn="just">
              <a:buFont typeface="Wingdings 3" pitchFamily="18" charset="2"/>
              <a:buNone/>
              <a:defRPr/>
            </a:pPr>
            <a:r>
              <a:rPr lang="en-US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uk-UA" sz="22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0                         при всіх </a:t>
            </a:r>
            <a:r>
              <a:rPr lang="uk-UA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≥ 1;</a:t>
            </a:r>
            <a:endParaRPr lang="ru-RU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536575" algn="just">
              <a:buFont typeface="Wingdings 3" pitchFamily="18" charset="2"/>
              <a:buNone/>
              <a:defRPr/>
            </a:pPr>
            <a:r>
              <a:rPr lang="uk-UA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 </a:t>
            </a:r>
            <a:r>
              <a:rPr lang="en-US" sz="22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1                         при всіх </a:t>
            </a:r>
            <a:r>
              <a:rPr lang="uk-UA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≥ 0.</a:t>
            </a:r>
            <a:endParaRPr lang="ru-RU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536575" algn="just">
              <a:buFont typeface="Wingdings 3" pitchFamily="18" charset="2"/>
              <a:buNone/>
              <a:defRPr/>
            </a:pPr>
            <a:r>
              <a:rPr lang="en-US" sz="22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i="1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+1)</a:t>
            </a:r>
            <a:r>
              <a:rPr lang="uk-UA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2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536575" algn="just">
              <a:buFont typeface="Wingdings 3" pitchFamily="18" charset="2"/>
              <a:buNone/>
              <a:defRPr/>
            </a:pP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</a:t>
            </a:r>
            <a:r>
              <a:rPr lang="uk-UA" sz="2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5.8. </a:t>
            </a:r>
            <a:r>
              <a:rPr lang="uk-UA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</a:t>
            </a:r>
            <a:endParaRPr lang="uk-UA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Font typeface="Wingdings 3" pitchFamily="18" charset="2"/>
              <a:buNone/>
              <a:defRPr/>
            </a:pPr>
            <a:r>
              <a:rPr lang="en-US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2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i="1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-…+(-1)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en-US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+(-1)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+(-1)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indent="536575" algn="just">
              <a:buFont typeface="Wingdings 3" pitchFamily="18" charset="2"/>
              <a:buNone/>
              <a:defRPr/>
            </a:pP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Коефіцієнти </a:t>
            </a:r>
            <a:r>
              <a:rPr lang="en-US" sz="22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i="1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 числами Стирлінга першого </a:t>
            </a:r>
            <a:r>
              <a:rPr lang="uk-UA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роду</a:t>
            </a:r>
            <a:endParaRPr lang="uk-UA" sz="22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49263" algn="just">
              <a:buFont typeface="Wingdings 3" pitchFamily="18" charset="2"/>
              <a:buNone/>
            </a:pPr>
            <a:r>
              <a:rPr lang="uk-UA" sz="22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</a:t>
            </a:r>
            <a:r>
              <a:rPr lang="uk-UA" sz="2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5.9. </a:t>
            </a:r>
            <a:r>
              <a:rPr lang="uk-UA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</a:t>
            </a:r>
          </a:p>
          <a:p>
            <a:pPr marL="0" indent="449263" algn="ctr">
              <a:buFont typeface="Wingdings 3" pitchFamily="18" charset="2"/>
              <a:buNone/>
            </a:pPr>
            <a:r>
              <a:rPr lang="en-US" sz="22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i="1" baseline="30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22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sn</a:t>
            </a:r>
            <a:r>
              <a:rPr lang="en-US" sz="22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i="1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-1</a:t>
            </a:r>
            <a:r>
              <a:rPr lang="en-US" sz="22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-1)</a:t>
            </a:r>
            <a:r>
              <a:rPr lang="en-US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i="1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en-US" sz="22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-2)</a:t>
            </a:r>
            <a:r>
              <a:rPr lang="en-US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+…+</a:t>
            </a:r>
            <a:r>
              <a:rPr lang="en-US" sz="2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2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(2)</a:t>
            </a:r>
            <a:r>
              <a:rPr lang="en-US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2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2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2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200" baseline="30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449263" algn="just">
              <a:buFont typeface="Wingdings 3" pitchFamily="18" charset="2"/>
              <a:buNone/>
            </a:pPr>
            <a:r>
              <a:rPr lang="uk-UA" sz="22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Коефіцієнти </a:t>
            </a:r>
            <a:r>
              <a:rPr lang="en-US" sz="2200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200" i="1" baseline="-25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200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2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2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є числами Стирлінга другого роду</a:t>
            </a:r>
            <a:endParaRPr lang="ru-RU" sz="22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536575">
              <a:buFont typeface="Wingdings 3" pitchFamily="18" charset="2"/>
              <a:buNone/>
              <a:defRPr/>
            </a:pPr>
            <a:endParaRPr lang="ru-RU" sz="3500" baseline="30000" dirty="0"/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58146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2. Деякі спец. питання теорії рекурсії. Слайд 22 з 25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322" y="1948289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2"/>
          <p:cNvSpPr txBox="1"/>
          <p:nvPr/>
        </p:nvSpPr>
        <p:spPr>
          <a:xfrm>
            <a:off x="280334" y="3284984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4" name="Text Box 2"/>
          <p:cNvSpPr txBox="1"/>
          <p:nvPr/>
        </p:nvSpPr>
        <p:spPr>
          <a:xfrm>
            <a:off x="280333" y="4459547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44422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Додавання різниць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343025"/>
                <a:ext cx="8335412" cy="5137150"/>
              </a:xfrm>
            </p:spPr>
            <p:txBody>
              <a:bodyPr>
                <a:normAutofit fontScale="92500"/>
              </a:bodyPr>
              <a:lstStyle/>
              <a:p>
                <a:pPr marL="0" indent="623888">
                  <a:buFont typeface="Wingdings 3" pitchFamily="18" charset="2"/>
                  <a:buNone/>
                </a:pPr>
                <a:r>
                  <a:rPr lang="uk-UA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ТЕОРЕМА 5.10.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ru-RU" sz="280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8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𝑔</m:t>
                          </m:r>
                          <m:d>
                            <m:dPr>
                              <m:ctrlPr>
                                <a:rPr lang="en-US" sz="28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𝑔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−</m:t>
                      </m:r>
                      <m:nary>
                        <m:naryPr>
                          <m:chr m:val="∑"/>
                          <m:subHide m:val="on"/>
                          <m:supHide m:val="on"/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𝐸</m:t>
                          </m:r>
                          <m:d>
                            <m:dPr>
                              <m:ctrlPr>
                                <a:rPr lang="en-US" sz="28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sz="2800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e>
                          </m:d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8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ea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𝑐</m:t>
                      </m:r>
                    </m:oMath>
                  </m:oMathPara>
                </a14:m>
                <a:endParaRPr lang="en-US" sz="2800" b="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en-US" sz="280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endParaRPr lang="uk-UA" sz="280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:r>
                  <a:rPr lang="uk-UA" sz="28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Нехай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2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28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8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2800" b="0" i="1" smtClean="0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en-US" sz="2800" b="0" i="1" smtClean="0">
                        <a:solidFill>
                          <a:schemeClr val="tx2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3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𝑥</m:t>
                        </m:r>
                      </m:sup>
                    </m:sSup>
                    <m:r>
                      <a:rPr lang="en-US" sz="2800" b="0" i="1" smtClean="0">
                        <a:solidFill>
                          <a:schemeClr val="tx2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sz="28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en-US" sz="2800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−4</m:t>
                        </m:r>
                      </m:sup>
                    </m:sSup>
                  </m:oMath>
                </a14:m>
                <a:r>
                  <a:rPr lang="ru-RU" sz="28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тод</a:t>
                </a:r>
                <a:r>
                  <a:rPr lang="uk-UA" sz="28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і</a:t>
                </a:r>
                <a:endParaRPr lang="en-US" sz="28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ru-RU" sz="28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sz="2800" b="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uk-UA" sz="2800" b="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800" b="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uk-UA" sz="2800" b="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7</m:t>
                          </m:r>
                        </m:sup>
                        <m:e>
                          <m:r>
                            <a:rPr lang="en-US" sz="2800" b="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𝑓</m:t>
                          </m:r>
                          <m:d>
                            <m:dPr>
                              <m:ctrlPr>
                                <a:rPr lang="ru-RU" sz="28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800" b="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</m:d>
                        </m:e>
                      </m:nary>
                      <m:r>
                        <a:rPr lang="uk-UA" sz="2800" b="0" i="1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ru-RU" sz="28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naryPr>
                        <m:sub>
                          <m:r>
                            <a:rPr lang="en-US" sz="2800" b="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𝑥</m:t>
                          </m:r>
                          <m:r>
                            <a:rPr lang="uk-UA" sz="2800" b="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sz="2800" b="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2800" b="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7</m:t>
                          </m:r>
                        </m:sup>
                        <m:e>
                          <m:sSup>
                            <m:sSupPr>
                              <m:ctrlPr>
                                <a:rPr lang="ru-RU" sz="28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800" b="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  <m:r>
                            <a:rPr lang="uk-UA" sz="2800" b="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ru-RU" sz="28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2800" b="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p>
                          </m:sSup>
                          <m:r>
                            <a:rPr lang="uk-UA" sz="2800" b="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ru-RU" sz="28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uk-UA" sz="2800" b="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800" b="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</m:e>
                      </m:nary>
                      <m:r>
                        <a:rPr lang="uk-UA" sz="2800" b="0" i="1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ru-RU" sz="28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sz="28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ru-RU" sz="28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en-US" sz="2800" b="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800" b="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  <m:r>
                            <a:rPr lang="uk-UA" sz="2800" b="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ru-RU" sz="28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b="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b="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sSup>
                            <m:sSupPr>
                              <m:ctrlPr>
                                <a:rPr lang="ru-RU" sz="28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2800" b="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sup>
                          </m:sSup>
                          <m:r>
                            <a:rPr lang="uk-UA" sz="2800" b="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ru-RU" sz="28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b="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b="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  <m:sSup>
                            <m:sSupPr>
                              <m:ctrlPr>
                                <a:rPr lang="ru-RU" sz="28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uk-UA" sz="2800" b="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800" b="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  <m:sSubSup>
                        <m:sSubSupPr>
                          <m:ctrlPr>
                            <a:rPr lang="ru-RU" sz="28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bSupPr>
                        <m:e>
                          <m:r>
                            <a:rPr lang="uk-UA" sz="2800" b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|</m:t>
                          </m:r>
                        </m:e>
                        <m:sub>
                          <m:r>
                            <a:rPr lang="en-US" sz="2800" b="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2800" b="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8</m:t>
                          </m:r>
                        </m:sup>
                      </m:sSubSup>
                      <m:r>
                        <a:rPr lang="uk-UA" sz="2800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8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8</m:t>
                              </m:r>
                            </m:e>
                            <m:sup>
                              <m:r>
                                <a:rPr lang="en-US" sz="28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4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3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8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  <m:sSup>
                        <m:sSupPr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8</m:t>
                          </m:r>
                        </m:e>
                        <m:sup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−3</m:t>
                          </m:r>
                        </m:sup>
                      </m:sSup>
                      <m:r>
                        <a:rPr lang="en-US" sz="2800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28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800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e>
                                <m:sup>
                                  <m:r>
                                    <a:rPr lang="en-US" sz="2800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4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28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4</m:t>
                              </m:r>
                            </m:den>
                          </m:f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8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2800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3+</m:t>
                          </m:r>
                          <m:f>
                            <m:fPr>
                              <m:ctrlPr>
                                <a:rPr lang="en-US" sz="28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8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8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  <m:sSup>
                            <m:sSupPr>
                              <m:ctrlPr>
                                <a:rPr lang="en-US" sz="28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3</m:t>
                              </m:r>
                            </m:e>
                            <m:sup>
                              <m:r>
                                <a:rPr lang="en-US" sz="28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−3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uk-UA" sz="280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343025"/>
                <a:ext cx="8335412" cy="5137150"/>
              </a:xfrm>
              <a:blipFill rotWithShape="1">
                <a:blip r:embed="rId2"/>
                <a:stretch>
                  <a:fillRect l="-1244" t="-154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112694" y="6446439"/>
            <a:ext cx="581460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2. Деякі спец. питання теорії рекурсії. Слайд 23 з 25</a:t>
            </a:r>
            <a:endParaRPr lang="ru-RU" sz="1600" dirty="0"/>
          </a:p>
        </p:txBody>
      </p:sp>
      <p:grpSp>
        <p:nvGrpSpPr>
          <p:cNvPr id="6" name="Group 5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7" name="Action Button: Back or Previous 6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Beginning 7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Forward or Next 8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End 9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Action Button: Custom 10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2" name="Picture 74" descr="3D_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56992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 Box 2"/>
          <p:cNvSpPr txBox="1"/>
          <p:nvPr/>
        </p:nvSpPr>
        <p:spPr>
          <a:xfrm>
            <a:off x="241660" y="1196752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72526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Література до лекції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Андерсон Д.А. </a:t>
            </a: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Дискретная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математика и </a:t>
            </a: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комбинаторика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Пер. с англ.. – М.: </a:t>
            </a: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Изд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дом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uk-UA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Вильямс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», 2003. – 960 с.</a:t>
            </a:r>
            <a:endParaRPr lang="ru-RU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Хаггарти</a:t>
            </a:r>
            <a:r>
              <a:rPr lang="ru-RU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Р. Дискретная математика для программистов. Москва: </a:t>
            </a:r>
            <a:r>
              <a:rPr lang="ru-RU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Техносфера</a:t>
            </a:r>
            <a:r>
              <a:rPr lang="ru-RU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2005. – 400 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779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3140968"/>
            <a:ext cx="7848600" cy="563562"/>
          </a:xfrm>
        </p:spPr>
        <p:txBody>
          <a:bodyPr/>
          <a:lstStyle/>
          <a:p>
            <a:r>
              <a:rPr lang="uk-UA" dirty="0" smtClean="0"/>
              <a:t>Дякую за увагу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9579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Умовні позначення</a:t>
            </a:r>
            <a:endParaRPr lang="ru-RU" dirty="0"/>
          </a:p>
        </p:txBody>
      </p:sp>
      <p:pic>
        <p:nvPicPr>
          <p:cNvPr id="8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49" y="2096595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6" descr="16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50" y="1483832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azadova\Pictures\zametki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9173" y="2636912"/>
            <a:ext cx="544410" cy="544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/>
        </p:nvSpPr>
        <p:spPr>
          <a:xfrm>
            <a:off x="587354" y="3172990"/>
            <a:ext cx="50342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uk-UA" sz="5400" b="1" cap="none" spc="0" dirty="0" smtClean="0">
                <a:ln w="38100" cmpd="sng">
                  <a:solidFill>
                    <a:srgbClr val="FF0000"/>
                  </a:soli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!</a:t>
            </a:r>
            <a:endParaRPr lang="en-US" sz="5400" b="1" cap="none" spc="0" dirty="0">
              <a:ln w="38100" cmpd="sng">
                <a:solidFill>
                  <a:srgbClr val="FF0000"/>
                </a:soli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01432" y="1483832"/>
            <a:ext cx="20213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визначення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1378810" y="2152647"/>
            <a:ext cx="15506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приклад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1378810" y="2733411"/>
            <a:ext cx="16164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примітка</a:t>
            </a: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1378810" y="3480917"/>
            <a:ext cx="16765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 smtClean="0"/>
              <a:t>- важливо!</a:t>
            </a:r>
            <a:endParaRPr lang="ru-RU" sz="2400" dirty="0"/>
          </a:p>
        </p:txBody>
      </p:sp>
      <p:sp>
        <p:nvSpPr>
          <p:cNvPr id="16" name="Text Box 2"/>
          <p:cNvSpPr txBox="1"/>
          <p:nvPr/>
        </p:nvSpPr>
        <p:spPr>
          <a:xfrm>
            <a:off x="481376" y="4123780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3669" y="4270519"/>
            <a:ext cx="15790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- </a:t>
            </a:r>
            <a:r>
              <a:rPr lang="ru-RU" sz="2400" dirty="0" smtClean="0"/>
              <a:t>теорема</a:t>
            </a:r>
            <a:endParaRPr lang="ru-RU" sz="2400" dirty="0"/>
          </a:p>
        </p:txBody>
      </p:sp>
      <p:grpSp>
        <p:nvGrpSpPr>
          <p:cNvPr id="17" name="Group 1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18" name="Action Button: Back or Previous 1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Action Button: Beginning 1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Action Button: Forward or Next 1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Action Button: End 2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Action Button: Custom 21">
              <a:hlinkClick r:id="rId6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840978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Однорідні лінійні рекурентні відношення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271463" algn="just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Рекурсивне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відношення вигляду</a:t>
            </a:r>
            <a:endParaRPr lang="ru-RU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ctr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8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uk-UA" sz="28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8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uk-UA" sz="28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- 2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8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- 3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… +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8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uk-UA" sz="28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ƒ(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0" indent="0" algn="just" fontAlgn="auto">
              <a:lnSpc>
                <a:spcPct val="120000"/>
              </a:lnSpc>
              <a:spcAft>
                <a:spcPts val="0"/>
              </a:spcAft>
              <a:buNone/>
              <a:defRPr/>
            </a:pP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називають </a:t>
            </a:r>
            <a:r>
              <a:rPr lang="uk-UA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лінійним рекурентним відношенням порядку р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271463" algn="just">
              <a:lnSpc>
                <a:spcPct val="120000"/>
              </a:lnSpc>
              <a:buNone/>
              <a:defRPr/>
            </a:pP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Рекурентне відношення вигляду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271463" algn="ctr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8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uk-UA" sz="28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- 1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uk-UA" sz="28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- 2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8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- 3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8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8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8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en-US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uk-UA" sz="2800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називають  </a:t>
            </a:r>
            <a:r>
              <a:rPr lang="uk-UA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лінійним однорідним рекурентним</a:t>
            </a:r>
            <a:r>
              <a:rPr lang="en-US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відношенням порядку</a:t>
            </a:r>
            <a:r>
              <a:rPr lang="uk-UA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(показник степеня кожного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8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дорівнює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одиниці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uk-UA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  <a:defRPr/>
            </a:pPr>
            <a:r>
              <a:rPr lang="uk-UA" sz="28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800" i="1" baseline="-25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3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8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8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+ 4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8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- не лінійне, </a:t>
            </a:r>
            <a:b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800" i="1" baseline="-25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3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8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8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sz="28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nа</a:t>
            </a:r>
            <a:r>
              <a:rPr lang="uk-UA" sz="28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sz="28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- лінійне</a:t>
            </a:r>
            <a:r>
              <a:rPr lang="uk-UA" dirty="0">
                <a:solidFill>
                  <a:schemeClr val="tx2"/>
                </a:solidFill>
              </a:rPr>
              <a:t>.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  <a:defRPr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57007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2. Деякі спец. питання теорії рекурсії. Слайд 4 з 25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409" y="1412775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409" y="2852936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74" descr="3D_0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92" y="4869160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3128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787479"/>
          </a:xfrm>
        </p:spPr>
        <p:txBody>
          <a:bodyPr>
            <a:normAutofit/>
          </a:bodyPr>
          <a:lstStyle/>
          <a:p>
            <a:pPr marL="0" indent="271463" algn="just">
              <a:buNone/>
              <a:defRPr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Лінійне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рекурсивне відношення вигляду</a:t>
            </a:r>
          </a:p>
          <a:p>
            <a:pPr marL="0" indent="271463" algn="just">
              <a:spcBef>
                <a:spcPts val="0"/>
              </a:spcBef>
              <a:buNone/>
              <a:defRPr/>
            </a:pP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- 1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- 2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- 3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6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p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ƒ(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), 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6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≠ 0</a:t>
            </a:r>
            <a:r>
              <a:rPr lang="ru-RU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 константами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6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для 1 ≤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≤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називають </a:t>
            </a: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лінійним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рекурентним відношенням з постійними коефіцієнтами порядку р</a:t>
            </a:r>
            <a:r>
              <a:rPr lang="uk-UA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uk-UA" sz="2600" b="1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endParaRPr lang="uk-UA" sz="2600" b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 algn="just">
              <a:buNone/>
              <a:defRPr/>
            </a:pPr>
            <a:r>
              <a:rPr lang="uk-UA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Лінійне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рекурентне відношення вигляду</a:t>
            </a:r>
          </a:p>
          <a:p>
            <a:pPr marL="0" indent="271463" algn="ctr">
              <a:spcBef>
                <a:spcPts val="0"/>
              </a:spcBef>
              <a:buNone/>
              <a:defRPr/>
            </a:pP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- 1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- 2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26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- 3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6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26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p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6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≠ 0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 постійними коефіцієнтами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6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при 1 ≤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≤ </a:t>
            </a:r>
            <a:r>
              <a:rPr lang="uk-UA" sz="26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називають </a:t>
            </a: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лінійним однорідним рекурентним відношенням з</a:t>
            </a:r>
            <a:r>
              <a:rPr lang="en-US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6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постійними коефіцієнтами порядку р</a:t>
            </a:r>
            <a:r>
              <a:rPr lang="uk-UA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57007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2. Деякі спец. питання теорії рекурсії. Слайд 5 з 25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480" y="764704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6" descr="16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4" y="3212976"/>
            <a:ext cx="609600" cy="464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3018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003503"/>
          </a:xfrm>
        </p:spPr>
        <p:txBody>
          <a:bodyPr>
            <a:normAutofit fontScale="47500" lnSpcReduction="20000"/>
          </a:bodyPr>
          <a:lstStyle/>
          <a:p>
            <a:pPr marL="0" indent="271463">
              <a:lnSpc>
                <a:spcPct val="120000"/>
              </a:lnSpc>
              <a:spcBef>
                <a:spcPts val="0"/>
              </a:spcBef>
              <a:buFont typeface="Wingdings 3" pitchFamily="18" charset="2"/>
              <a:buNone/>
              <a:tabLst>
                <a:tab pos="363538" algn="l"/>
              </a:tabLst>
              <a:defRPr/>
            </a:pPr>
            <a:r>
              <a:rPr lang="uk-UA" sz="51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Розв'язати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рекурсивну функцію</a:t>
            </a:r>
          </a:p>
          <a:p>
            <a:pPr marL="0" indent="271463">
              <a:lnSpc>
                <a:spcPct val="120000"/>
              </a:lnSpc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a</a:t>
            </a:r>
            <a:r>
              <a:rPr lang="uk-UA" sz="51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2, </a:t>
            </a:r>
          </a:p>
          <a:p>
            <a:pPr marL="0" indent="271463">
              <a:lnSpc>
                <a:spcPct val="120000"/>
              </a:lnSpc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a</a:t>
            </a:r>
            <a:r>
              <a:rPr lang="uk-UA" sz="51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10,</a:t>
            </a:r>
          </a:p>
          <a:p>
            <a:pPr marL="0" indent="271463">
              <a:lnSpc>
                <a:spcPct val="120000"/>
              </a:lnSpc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a</a:t>
            </a:r>
            <a:r>
              <a:rPr lang="uk-UA" sz="51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5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51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51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- 1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- 6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51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51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- 2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&gt; 2.</a:t>
            </a:r>
          </a:p>
          <a:p>
            <a:pPr marL="0" indent="271463">
              <a:lnSpc>
                <a:spcPct val="120000"/>
              </a:lnSpc>
              <a:buFont typeface="Wingdings 3" pitchFamily="18" charset="2"/>
              <a:buNone/>
              <a:defRPr/>
            </a:pP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Складемо характеристичне рівняння: </a:t>
            </a:r>
            <a:b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51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5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- 6  або  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sz="51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- 5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+ 6 = 0. </a:t>
            </a:r>
          </a:p>
          <a:p>
            <a:pPr marL="0" indent="271463">
              <a:lnSpc>
                <a:spcPct val="120000"/>
              </a:lnSpc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Розкладемо на множники: (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- 2)(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- 3) = 0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 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2 або 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3. </a:t>
            </a:r>
          </a:p>
          <a:p>
            <a:pPr marL="0" indent="271463">
              <a:lnSpc>
                <a:spcPct val="120000"/>
              </a:lnSpc>
              <a:buFont typeface="Wingdings 3" pitchFamily="18" charset="2"/>
              <a:buNone/>
              <a:defRPr/>
            </a:pPr>
            <a:r>
              <a:rPr lang="uk-UA" sz="51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Загальний розв'язок 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відношення 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51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5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51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51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- 1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- 6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51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51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- 2 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має вигляд </a:t>
            </a:r>
            <a:r>
              <a:rPr lang="uk-UA" sz="5100" b="1" i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5100" b="1" i="1" baseline="-25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5100" b="1" i="1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51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51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51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5100" b="1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51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sz="51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51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5100" b="1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0" indent="271463">
              <a:lnSpc>
                <a:spcPct val="120000"/>
              </a:lnSpc>
              <a:buFont typeface="Wingdings 3" pitchFamily="18" charset="2"/>
              <a:buNone/>
              <a:defRPr/>
            </a:pP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51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51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51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2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+ 3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2 та 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51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51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51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4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+ 9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10. </a:t>
            </a:r>
          </a:p>
          <a:p>
            <a:pPr marL="0" indent="271463">
              <a:lnSpc>
                <a:spcPct val="120000"/>
              </a:lnSpc>
              <a:buFont typeface="Wingdings 3" pitchFamily="18" charset="2"/>
              <a:buNone/>
              <a:defRPr/>
            </a:pP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Розв'язуючи систему рівнянь </a:t>
            </a:r>
          </a:p>
          <a:p>
            <a:pPr marL="0" indent="271463">
              <a:lnSpc>
                <a:spcPct val="120000"/>
              </a:lnSpc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2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+ 3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2</a:t>
            </a:r>
          </a:p>
          <a:p>
            <a:pPr marL="0" indent="271463">
              <a:lnSpc>
                <a:spcPct val="120000"/>
              </a:lnSpc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4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+ 9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10 ,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Font typeface="Wingdings 3" pitchFamily="18" charset="2"/>
              <a:buNone/>
              <a:defRPr/>
            </a:pP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отримуємо 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-2 та </a:t>
            </a:r>
            <a:r>
              <a:rPr lang="uk-UA" sz="51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2, тому </a:t>
            </a:r>
            <a:r>
              <a:rPr lang="uk-UA" sz="5100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uk-UA" sz="5100" b="1" i="1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51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-2 </a:t>
            </a:r>
            <a:r>
              <a:rPr lang="uk-UA" sz="51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 </a:t>
            </a:r>
            <a:r>
              <a:rPr lang="uk-UA" sz="51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5100" b="1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51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+ 2</a:t>
            </a:r>
            <a:r>
              <a:rPr lang="uk-UA" sz="51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 </a:t>
            </a:r>
            <a:r>
              <a:rPr lang="uk-UA" sz="51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5100" b="1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51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5100" i="1" baseline="30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57007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2. Деякі спец. питання теорії рекурсії. Слайд 6 з 25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642" y="404664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487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620688"/>
                <a:ext cx="8640960" cy="5859487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ru-RU" sz="24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  ТЕОРЕМА</a:t>
                </a:r>
                <a:r>
                  <a:rPr lang="uk-UA" sz="24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b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5.1.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Для кутів </a:t>
                </a:r>
                <a14:m>
                  <m:oMath xmlns:m="http://schemas.openxmlformats.org/officeDocument/2006/math">
                    <m:r>
                      <a:rPr lang="uk-UA" sz="2400" i="1">
                        <a:solidFill>
                          <a:schemeClr val="tx2"/>
                        </a:solidFill>
                        <a:latin typeface="Cambria Math"/>
                      </a:rPr>
                      <m:t>𝛼</m:t>
                    </m:r>
                  </m:oMath>
                </a14:m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ru-RU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та </a:t>
                </a:r>
                <a14:m>
                  <m:oMath xmlns:m="http://schemas.openxmlformats.org/officeDocument/2006/math">
                    <m:r>
                      <a:rPr lang="ru-RU" sz="2400" i="1">
                        <a:solidFill>
                          <a:schemeClr val="tx2"/>
                        </a:solidFill>
                        <a:latin typeface="Cambria Math"/>
                      </a:rPr>
                      <m:t>𝛽</m:t>
                    </m:r>
                  </m:oMath>
                </a14:m>
                <a:endParaRPr lang="ru-RU" sz="240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RU" sz="23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ru-RU" sz="23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30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ru-RU" sz="23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3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𝛼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3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3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ru-RU" sz="23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3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𝛼</m:t>
                              </m:r>
                            </m:e>
                          </m:d>
                        </m:e>
                      </m:d>
                      <m:d>
                        <m:dPr>
                          <m:ctrlPr>
                            <a:rPr lang="ru-RU" sz="23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ru-RU" sz="23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230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cos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ru-RU" sz="23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300" i="1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</a:rPr>
                                    <m:t>𝛽</m:t>
                                  </m:r>
                                </m:e>
                              </m:d>
                            </m:e>
                          </m:func>
                          <m:r>
                            <a:rPr lang="en-US" sz="23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3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𝑖𝑠𝑖𝑛</m:t>
                          </m:r>
                          <m:d>
                            <m:dPr>
                              <m:ctrlPr>
                                <a:rPr lang="ru-RU" sz="23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3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𝛽</m:t>
                              </m:r>
                            </m:e>
                          </m:d>
                        </m:e>
                      </m:d>
                      <m:r>
                        <a:rPr lang="en-US" sz="2300" i="1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ru-RU" sz="23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30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ru-RU" sz="23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3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𝛼</m:t>
                              </m:r>
                              <m:r>
                                <a:rPr lang="en-US" sz="23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sz="2300" i="1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𝛽</m:t>
                              </m:r>
                            </m:e>
                          </m:d>
                          <m:r>
                            <a:rPr lang="en-US" sz="23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3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𝑖𝑠𝑖𝑛</m:t>
                          </m:r>
                          <m:r>
                            <a:rPr lang="en-US" sz="23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sz="23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𝛼</m:t>
                          </m:r>
                          <m:r>
                            <a:rPr lang="en-US" sz="23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en-US" sz="23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𝛽</m:t>
                          </m:r>
                          <m:r>
                            <a:rPr lang="en-US" sz="2300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ru-RU" sz="23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271463">
                  <a:spcBef>
                    <a:spcPts val="1200"/>
                  </a:spcBef>
                  <a:buNone/>
                </a:pPr>
                <a:r>
                  <a:rPr lang="uk-UA" sz="2400" b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НАСЛІДОК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  <m:t>(</m:t>
                        </m:r>
                        <m:func>
                          <m:funcPr>
                            <m:ctrlPr>
                              <a:rPr lang="en-US" sz="2400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chemeClr val="tx2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2400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𝜃</m:t>
                            </m:r>
                            <m:r>
                              <a:rPr lang="en-US" sz="2400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+</m:t>
                            </m:r>
                            <m:r>
                              <a:rPr lang="en-US" sz="2400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𝑖𝑠𝑖𝑛</m:t>
                            </m:r>
                            <m:r>
                              <a:rPr lang="en-US" sz="2400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𝜃</m:t>
                            </m:r>
                            <m:r>
                              <a:rPr lang="en-US" sz="2400" b="0" i="1" smtClean="0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)</m:t>
                            </m:r>
                          </m:e>
                        </m:func>
                      </m:e>
                      <m:sup>
                        <m:r>
                          <a:rPr lang="en-US" sz="2400" b="0" i="1" smtClean="0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solidFill>
                          <a:schemeClr val="tx2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400" b="0" i="1" smtClean="0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𝜃</m:t>
                        </m:r>
                      </m:e>
                    </m:func>
                    <m:r>
                      <a:rPr lang="en-US" sz="2400" b="0" i="1" smtClean="0">
                        <a:solidFill>
                          <a:schemeClr val="tx2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chemeClr val="tx2"/>
                        </a:solidFill>
                        <a:latin typeface="Cambria Math"/>
                        <a:cs typeface="Times New Roman" pitchFamily="18" charset="0"/>
                      </a:rPr>
                      <m:t>𝑖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2400" b="0" i="1" smtClean="0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𝜃</m:t>
                        </m:r>
                      </m:e>
                    </m:func>
                  </m:oMath>
                </a14:m>
                <a:endParaRPr lang="uk-UA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271463">
                  <a:spcBef>
                    <a:spcPts val="1800"/>
                  </a:spcBef>
                  <a:buNone/>
                </a:pPr>
                <a:r>
                  <a:rPr lang="uk-UA" sz="2400" b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ТЕОРЕМА </a:t>
                </a:r>
                <a:r>
                  <a:rPr lang="uk-UA" sz="2400" b="1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5.2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uk-UA" sz="2400" b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Муавр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). Для довільного кута </a:t>
                </a:r>
                <a:r>
                  <a:rPr lang="uk-UA" sz="2400" i="1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θ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має місце рівність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  <m:t>(</m:t>
                        </m:r>
                        <m:func>
                          <m:funcPr>
                            <m:ctrlP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>
                                <a:solidFill>
                                  <a:schemeClr val="tx2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𝜃</m:t>
                            </m:r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+</m:t>
                            </m:r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𝑖𝑠𝑖𝑛</m:t>
                            </m:r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𝜃</m:t>
                            </m:r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)</m:t>
                            </m:r>
                          </m:e>
                        </m:func>
                      </m:e>
                      <m:sup>
                        <m:r>
                          <a:rPr lang="en-US" sz="2400" b="0" i="1" smtClean="0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𝑘</m:t>
                        </m:r>
                      </m:sup>
                    </m:sSup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func>
                      <m:funcPr>
                        <m:ctrlP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400" b="0" i="1" smtClean="0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  <m:t>𝑘</m:t>
                        </m:r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𝜃</m:t>
                        </m:r>
                      </m:e>
                    </m:func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  <a:cs typeface="Times New Roman" pitchFamily="18" charset="0"/>
                      </a:rPr>
                      <m:t>+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  <a:cs typeface="Times New Roman" pitchFamily="18" charset="0"/>
                      </a:rPr>
                      <m:t>𝑖</m:t>
                    </m:r>
                    <m:func>
                      <m:funcPr>
                        <m:ctrlP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2400" b="0" i="1" smtClean="0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  <m:t>𝑘</m:t>
                        </m:r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𝜃</m:t>
                        </m:r>
                      </m:e>
                    </m:func>
                  </m:oMath>
                </a14:m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).</a:t>
                </a:r>
                <a:r>
                  <a:rPr lang="en-US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266700">
                  <a:buFont typeface="Wingdings 3" pitchFamily="18" charset="2"/>
                  <a:buNone/>
                  <a:defRPr/>
                </a:pPr>
                <a:endParaRPr lang="en-US" sz="240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266700">
                  <a:buFont typeface="Wingdings 3" pitchFamily="18" charset="2"/>
                  <a:buNone/>
                  <a:defRPr/>
                </a:pP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За теоремою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Піфагора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  <a:cs typeface="Times New Roman" pitchFamily="18" charset="0"/>
                      </a:rPr>
                      <m:t>𝑝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  <a:cs typeface="Times New Roman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 </a:t>
                </a:r>
                <a:endParaRPr lang="en-US" sz="240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266700">
                  <a:buFont typeface="Wingdings 3" pitchFamily="18" charset="2"/>
                  <a:buNone/>
                  <a:defRPr/>
                </a:pP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За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означенням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  <m:t>cos</m:t>
                        </m:r>
                      </m:fName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𝜃</m:t>
                        </m:r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𝑎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𝑝</m:t>
                            </m:r>
                          </m:den>
                        </m:f>
                      </m:e>
                    </m:func>
                  </m:oMath>
                </a14:m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 </a:t>
                </a:r>
                <a:r>
                  <a:rPr lang="uk-UA" sz="2400" dirty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a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>
                            <a:solidFill>
                              <a:schemeClr val="tx2"/>
                            </a:solidFill>
                            <a:latin typeface="Cambria Math"/>
                            <a:cs typeface="Times New Roman" pitchFamily="18" charset="0"/>
                          </a:rPr>
                          <m:t>sin</m:t>
                        </m:r>
                      </m:fName>
                      <m:e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𝜃</m:t>
                        </m:r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  <a:ea typeface="Cambria Math"/>
                            <a:cs typeface="Times New Roman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𝑏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  <a:cs typeface="Times New Roman" pitchFamily="18" charset="0"/>
                              </a:rPr>
                              <m:t>𝑝</m:t>
                            </m:r>
                          </m:den>
                        </m:f>
                      </m:e>
                    </m:func>
                  </m:oMath>
                </a14:m>
                <a:r>
                  <a:rPr lang="en-US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,</a:t>
                </a:r>
                <a:endParaRPr lang="en-US" sz="2400" dirty="0" smtClean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266700">
                  <a:buFont typeface="Wingdings 3" pitchFamily="18" charset="2"/>
                  <a:buNone/>
                  <a:defRPr/>
                </a:pP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𝑎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+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𝑏𝑖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𝑝</m:t>
                    </m:r>
                    <m:d>
                      <m:dPr>
                        <m:ctrlP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𝑎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𝑝</m:t>
                            </m:r>
                          </m:den>
                        </m:f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𝑖</m:t>
                        </m:r>
                        <m:f>
                          <m:fPr>
                            <m:ctrlP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𝑏</m:t>
                            </m:r>
                          </m:num>
                          <m:den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𝑝</m:t>
                            </m:r>
                          </m:den>
                        </m:f>
                      </m:e>
                    </m:d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=</m:t>
                    </m:r>
                    <m:r>
                      <a:rPr lang="en-US" sz="2400" i="1">
                        <a:solidFill>
                          <a:schemeClr val="tx2"/>
                        </a:solidFill>
                        <a:latin typeface="Cambria Math"/>
                      </a:rPr>
                      <m:t>𝑝</m:t>
                    </m:r>
                    <m:d>
                      <m:dPr>
                        <m:ctrlPr>
                          <a:rPr lang="en-US" sz="2400" i="1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dPr>
                      <m:e>
                        <m:func>
                          <m:funcPr>
                            <m:ctrlP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>
                                <a:solidFill>
                                  <a:schemeClr val="tx2"/>
                                </a:solidFill>
                                <a:latin typeface="Cambria Math"/>
                              </a:rPr>
                              <m:t>cos</m:t>
                            </m:r>
                          </m:fName>
                          <m:e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𝜃</m:t>
                            </m:r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+</m:t>
                            </m:r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𝑖𝑠𝑖𝑛</m:t>
                            </m:r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 </m:t>
                            </m:r>
                            <m:r>
                              <a:rPr lang="en-US" sz="2400" i="1">
                                <a:solidFill>
                                  <a:schemeClr val="tx2"/>
                                </a:solidFill>
                                <a:latin typeface="Cambria Math"/>
                                <a:ea typeface="Cambria Math"/>
                              </a:rPr>
                              <m:t>𝜃</m:t>
                            </m:r>
                          </m:e>
                        </m:func>
                      </m:e>
                    </m:d>
                  </m:oMath>
                </a14:m>
                <a:r>
                  <a:rPr lang="en-US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uk-UA" sz="2400" dirty="0" smtClean="0">
                    <a:solidFill>
                      <a:schemeClr val="tx2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endParaRPr lang="en-US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  <a:p>
                <a:pPr marL="0" indent="266700">
                  <a:buFont typeface="Wingdings 3" pitchFamily="18" charset="2"/>
                  <a:buNone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k-UA" sz="2400" i="1" smtClean="0">
                              <a:solidFill>
                                <a:schemeClr val="tx2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/>
                              <a:cs typeface="Times New Roman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𝑏𝑖</m:t>
                          </m:r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/>
                              <a:cs typeface="Times New Roman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dPr>
                            <m:e>
                              <m:func>
                                <m:funcPr>
                                  <m:ctrlPr>
                                    <a:rPr lang="en-US" sz="2400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𝜃</m:t>
                                  </m:r>
                                </m:e>
                              </m:func>
                              <m:r>
                                <a:rPr lang="en-US" sz="24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  <a:cs typeface="Times New Roman" pitchFamily="18" charset="0"/>
                                </a:rPr>
                                <m:t>𝑖</m:t>
                              </m:r>
                              <m:func>
                                <m:funcPr>
                                  <m:ctrlPr>
                                    <a:rPr lang="en-US" sz="2400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  <a:cs typeface="Times New Roman" pitchFamily="18" charset="0"/>
                                    </a:rPr>
                                    <m:t>sin</m:t>
                                  </m:r>
                                </m:fName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2"/>
                                      </a:solidFill>
                                      <a:latin typeface="Cambria Math"/>
                                      <a:ea typeface="Cambria Math"/>
                                      <a:cs typeface="Times New Roman" pitchFamily="18" charset="0"/>
                                    </a:rPr>
                                    <m:t>𝜃</m:t>
                                  </m:r>
                                </m:e>
                              </m:func>
                            </m:e>
                          </m:d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/>
                              <a:cs typeface="Times New Roman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/>
                          <a:cs typeface="Times New Roman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/>
                              <a:cs typeface="Times New Roman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𝑝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/>
                              <a:cs typeface="Times New Roman" pitchFamily="18" charset="0"/>
                            </a:rPr>
                            <m:t>𝑛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/>
                          <a:cs typeface="Times New Roman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/>
                          <a:cs typeface="Times New Roman" pitchFamily="18" charset="0"/>
                        </a:rPr>
                        <m:t>𝑐𝑜𝑠</m:t>
                      </m:r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/>
                          <a:cs typeface="Times New Roman" pitchFamily="18" charset="0"/>
                        </a:rPr>
                        <m:t>𝑛</m:t>
                      </m:r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𝜃</m:t>
                      </m:r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/>
                          <a:ea typeface="Cambria Math"/>
                          <a:cs typeface="Times New Roman" pitchFamily="18" charset="0"/>
                        </a:rPr>
                        <m:t>𝑖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solidFill>
                                <a:schemeClr val="tx2"/>
                              </a:solidFill>
                              <a:latin typeface="Cambria Math"/>
                              <a:ea typeface="Cambria Math"/>
                              <a:cs typeface="Times New Roman" pitchFamily="18" charset="0"/>
                            </a:rPr>
                            <m:t>𝜃</m:t>
                          </m:r>
                        </m:e>
                      </m:func>
                      <m:r>
                        <a:rPr lang="en-US" sz="2400" b="0" i="1" smtClean="0">
                          <a:solidFill>
                            <a:schemeClr val="tx2"/>
                          </a:solidFill>
                          <a:latin typeface="Cambria Math"/>
                          <a:cs typeface="Times New Roman" pitchFamily="18" charset="0"/>
                        </a:rPr>
                        <m:t>)</m:t>
                      </m:r>
                    </m:oMath>
                  </m:oMathPara>
                </a14:m>
                <a:endParaRPr lang="uk-UA" sz="2400" dirty="0">
                  <a:solidFill>
                    <a:schemeClr val="tx2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620688"/>
                <a:ext cx="8640960" cy="5859487"/>
              </a:xfrm>
              <a:blipFill rotWithShape="1">
                <a:blip r:embed="rId2"/>
                <a:stretch>
                  <a:fillRect l="-1058" t="-8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5" name="Group 24"/>
          <p:cNvGrpSpPr/>
          <p:nvPr/>
        </p:nvGrpSpPr>
        <p:grpSpPr>
          <a:xfrm>
            <a:off x="6171875" y="3386902"/>
            <a:ext cx="2448272" cy="1512168"/>
            <a:chOff x="1835696" y="2204864"/>
            <a:chExt cx="2448272" cy="1512168"/>
          </a:xfrm>
        </p:grpSpPr>
        <p:grpSp>
          <p:nvGrpSpPr>
            <p:cNvPr id="20" name="Group 19"/>
            <p:cNvGrpSpPr/>
            <p:nvPr/>
          </p:nvGrpSpPr>
          <p:grpSpPr>
            <a:xfrm>
              <a:off x="1835696" y="2204864"/>
              <a:ext cx="2448272" cy="1512168"/>
              <a:chOff x="1835696" y="2204864"/>
              <a:chExt cx="2448272" cy="1512168"/>
            </a:xfrm>
          </p:grpSpPr>
          <p:cxnSp>
            <p:nvCxnSpPr>
              <p:cNvPr id="10" name="Straight Arrow Connector 9"/>
              <p:cNvCxnSpPr/>
              <p:nvPr/>
            </p:nvCxnSpPr>
            <p:spPr>
              <a:xfrm>
                <a:off x="1835696" y="3356992"/>
                <a:ext cx="2448272" cy="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/>
              <p:cNvCxnSpPr/>
              <p:nvPr/>
            </p:nvCxnSpPr>
            <p:spPr>
              <a:xfrm flipV="1">
                <a:off x="2123728" y="2204864"/>
                <a:ext cx="0" cy="151216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 flipV="1">
                <a:off x="2123728" y="2708920"/>
                <a:ext cx="576064" cy="648072"/>
              </a:xfrm>
              <a:prstGeom prst="line">
                <a:avLst/>
              </a:prstGeom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699792" y="2708920"/>
                <a:ext cx="0" cy="648072"/>
              </a:xfrm>
              <a:prstGeom prst="line">
                <a:avLst/>
              </a:prstGeom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</p:grpSp>
        <p:sp>
          <p:nvSpPr>
            <p:cNvPr id="21" name="TextBox 20"/>
            <p:cNvSpPr txBox="1"/>
            <p:nvPr/>
          </p:nvSpPr>
          <p:spPr>
            <a:xfrm>
              <a:off x="2123728" y="2708920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</a:t>
              </a:r>
              <a:endParaRPr lang="ru-RU" dirty="0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2280181" y="3337063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a</a:t>
              </a:r>
              <a:endParaRPr lang="ru-RU" dirty="0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657066" y="2905365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b</a:t>
              </a:r>
              <a:endParaRPr lang="ru-RU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593087" y="2339588"/>
              <a:ext cx="9092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en-US" i="1" dirty="0" smtClean="0"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+ </a:t>
              </a:r>
              <a:r>
                <a:rPr lang="en-US" i="1" dirty="0" smtClean="0">
                  <a:latin typeface="Times New Roman" pitchFamily="18" charset="0"/>
                  <a:cs typeface="Times New Roman" pitchFamily="18" charset="0"/>
                </a:rPr>
                <a:t>bi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)</a:t>
              </a:r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12694" y="6446439"/>
            <a:ext cx="57007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2. Деякі спец. питання теорії рекурсії. Слайд 7 з 25</a:t>
            </a:r>
            <a:endParaRPr lang="ru-RU" sz="1600" dirty="0"/>
          </a:p>
        </p:txBody>
      </p:sp>
      <p:grpSp>
        <p:nvGrpSpPr>
          <p:cNvPr id="27" name="Group 26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28" name="Action Button: Back or Previous 27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9" name="Action Button: Beginning 28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Action Button: Forward or Next 29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Action Button: End 30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2" name="Action Button: Custom 31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40" name="Text Box 2"/>
          <p:cNvSpPr txBox="1"/>
          <p:nvPr/>
        </p:nvSpPr>
        <p:spPr>
          <a:xfrm>
            <a:off x="-108520" y="404664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41" name="Text Box 2"/>
          <p:cNvSpPr txBox="1"/>
          <p:nvPr/>
        </p:nvSpPr>
        <p:spPr>
          <a:xfrm>
            <a:off x="-114694" y="1916832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4370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Неоднорідні лінійні рекурентні відношення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271463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uk-UA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</a:t>
            </a: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5.3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задовольняє рівнянню 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+…+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p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 </a:t>
            </a:r>
            <a:endParaRPr lang="uk-UA" sz="2400" i="1" baseline="-25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частковий розв’язок рівняння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i="1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+…+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Тоді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 розв’язком рівняння </a:t>
            </a:r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  <a:defRPr/>
            </a:pP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i="1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n - 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+…+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p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 </a:t>
            </a:r>
            <a:endParaRPr lang="uk-UA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>
              <a:spcBef>
                <a:spcPts val="600"/>
              </a:spcBef>
              <a:buNone/>
              <a:defRPr/>
            </a:pPr>
            <a:r>
              <a:rPr lang="uk-UA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ТЕОРЕМА </a:t>
            </a:r>
            <a:r>
              <a:rPr lang="uk-UA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5.4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є розв’язок рівняння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– 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+…+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p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Тоді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кожен розв’язок рівняння </a:t>
            </a:r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i="1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+…+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n-p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  <a:defRPr/>
            </a:pP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має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вигляд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де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розв’язок рівняння</a:t>
            </a:r>
            <a:r>
              <a:rPr lang="ru-RU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uk-UA" sz="2400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i="1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sz="2400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+…+ 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uk-UA" sz="2400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sz="2400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400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p</a:t>
            </a:r>
            <a:r>
              <a:rPr lang="uk-UA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  <a:defRPr/>
            </a:pPr>
            <a:endParaRPr lang="ru-RU" dirty="0"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57007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2. Деякі спец. питання теорії рекурсії. Слайд 8 з 25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3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sp>
        <p:nvSpPr>
          <p:cNvPr id="11" name="Text Box 2"/>
          <p:cNvSpPr txBox="1"/>
          <p:nvPr/>
        </p:nvSpPr>
        <p:spPr>
          <a:xfrm>
            <a:off x="-108520" y="1124744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12" name="Text Box 2"/>
          <p:cNvSpPr txBox="1"/>
          <p:nvPr/>
        </p:nvSpPr>
        <p:spPr>
          <a:xfrm>
            <a:off x="-99087" y="3573016"/>
            <a:ext cx="840003" cy="662811"/>
          </a:xfrm>
          <a:prstGeom prst="rect">
            <a:avLst/>
          </a:prstGeom>
          <a:noFill/>
          <a:ln>
            <a:noFill/>
          </a:ln>
          <a:effectLst/>
        </p:spPr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uk-UA" sz="4400" b="1" dirty="0">
                <a:ln w="10541" cap="flat" cmpd="sng" algn="ctr">
                  <a:solidFill>
                    <a:srgbClr val="4579B8"/>
                  </a:solidFill>
                  <a:prstDash val="solid"/>
                  <a:round/>
                </a:ln>
                <a:gradFill>
                  <a:gsLst>
                    <a:gs pos="0">
                      <a:srgbClr val="BED3F9"/>
                    </a:gs>
                    <a:gs pos="9000">
                      <a:srgbClr val="9EC1FF"/>
                    </a:gs>
                    <a:gs pos="50000">
                      <a:srgbClr val="003692"/>
                    </a:gs>
                    <a:gs pos="79000">
                      <a:srgbClr val="9EC1FF"/>
                    </a:gs>
                    <a:gs pos="100000">
                      <a:srgbClr val="BED3F9"/>
                    </a:gs>
                  </a:gsLst>
                  <a:lin ang="5400000" scaled="0"/>
                </a:gradFill>
                <a:effectLst/>
                <a:latin typeface="Calibri"/>
                <a:ea typeface="Calibri"/>
                <a:cs typeface="Times New Roman"/>
                <a:sym typeface="Wingdings 2"/>
              </a:rPr>
              <a:t></a:t>
            </a:r>
            <a:endParaRPr lang="ru-RU" sz="44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06927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137150"/>
          </a:xfrm>
        </p:spPr>
        <p:txBody>
          <a:bodyPr>
            <a:normAutofit fontScale="77500" lnSpcReduction="20000"/>
          </a:bodyPr>
          <a:lstStyle/>
          <a:p>
            <a:pPr marL="0" indent="271463">
              <a:lnSpc>
                <a:spcPct val="120000"/>
              </a:lnSpc>
              <a:buFont typeface="Wingdings 3" pitchFamily="18" charset="2"/>
              <a:buNone/>
              <a:defRPr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Нехай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5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- 4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+ 3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Характеристичний многочлен: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- 5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+ 4, однорідне рекурентне відношення: </a:t>
            </a:r>
            <a:b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>
              <a:lnSpc>
                <a:spcPct val="120000"/>
              </a:lnSpc>
              <a:buFont typeface="Wingdings 3" pitchFamily="18" charset="2"/>
              <a:buNone/>
              <a:defRPr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Припустимо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uk-UA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має вигляд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Підставимо цей вираз у рекурентне відношення: </a:t>
            </a:r>
            <a:endPara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271463">
              <a:lnSpc>
                <a:spcPct val="120000"/>
              </a:lnSpc>
              <a:buFont typeface="Wingdings 3" pitchFamily="18" charset="2"/>
              <a:buNone/>
              <a:defRPr/>
            </a:pP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5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- 4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+ 3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ru-RU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Font typeface="Wingdings 3" pitchFamily="18" charset="2"/>
              <a:buNone/>
              <a:defRPr/>
            </a:pP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або 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10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- 4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+ 12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  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10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- 4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+ 12</a:t>
            </a:r>
            <a:r>
              <a:rPr lang="ru-RU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і 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-6. </a:t>
            </a:r>
            <a:endPara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Font typeface="Wingdings 3" pitchFamily="18" charset="2"/>
              <a:buNone/>
              <a:defRPr/>
            </a:pP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Отже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загальний розв’язок для </a:t>
            </a:r>
            <a:endParaRPr lang="en-US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20000"/>
              </a:lnSpc>
              <a:buFont typeface="Wingdings 3" pitchFamily="18" charset="2"/>
              <a:buNone/>
              <a:defRPr/>
            </a:pPr>
            <a:r>
              <a:rPr lang="uk-UA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i="1" baseline="-25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= 5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n-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- 4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- </a:t>
            </a:r>
            <a:r>
              <a:rPr lang="uk-UA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+ 3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b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має вигляд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i="1" baseline="-25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uk-UA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- 6 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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uk-UA" i="1" baseline="30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uk-UA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2694" y="6446439"/>
            <a:ext cx="57007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dirty="0" smtClean="0"/>
              <a:t>Лекція 2. Деякі спец. питання теорії рекурсії. Слайд 9 з 25</a:t>
            </a:r>
            <a:endParaRPr lang="ru-RU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6300192" y="6452337"/>
            <a:ext cx="2744448" cy="332656"/>
            <a:chOff x="539552" y="6453336"/>
            <a:chExt cx="2744448" cy="332656"/>
          </a:xfrm>
        </p:grpSpPr>
        <p:sp>
          <p:nvSpPr>
            <p:cNvPr id="6" name="Action Button: Back or Previous 5">
              <a:hlinkClick r:id="" action="ppaction://hlinkshowjump?jump=previousslide" highlightClick="1"/>
            </p:cNvPr>
            <p:cNvSpPr/>
            <p:nvPr/>
          </p:nvSpPr>
          <p:spPr>
            <a:xfrm>
              <a:off x="1082335" y="6453336"/>
              <a:ext cx="504056" cy="332656"/>
            </a:xfrm>
            <a:prstGeom prst="actionButtonBackPrevious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" name="Action Button: Beginning 6">
              <a:hlinkClick r:id="" action="ppaction://hlinkshowjump?jump=firstslide" highlightClick="1"/>
            </p:cNvPr>
            <p:cNvSpPr/>
            <p:nvPr/>
          </p:nvSpPr>
          <p:spPr>
            <a:xfrm>
              <a:off x="539552" y="6453336"/>
              <a:ext cx="504056" cy="332656"/>
            </a:xfrm>
            <a:prstGeom prst="actionButtonBeginning">
              <a:avLst/>
            </a:prstGeom>
            <a:ln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Action Button: Forward or Next 7">
              <a:hlinkClick r:id="" action="ppaction://hlinkshowjump?jump=nextslide" highlightClick="1"/>
            </p:cNvPr>
            <p:cNvSpPr/>
            <p:nvPr/>
          </p:nvSpPr>
          <p:spPr>
            <a:xfrm>
              <a:off x="2228357" y="6453336"/>
              <a:ext cx="504056" cy="332656"/>
            </a:xfrm>
            <a:prstGeom prst="actionButtonForwardNex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Action Button: End 8">
              <a:hlinkClick r:id="" action="ppaction://hlinkshowjump?jump=lastslide" highlightClick="1"/>
            </p:cNvPr>
            <p:cNvSpPr/>
            <p:nvPr/>
          </p:nvSpPr>
          <p:spPr>
            <a:xfrm>
              <a:off x="2779944" y="6453336"/>
              <a:ext cx="504056" cy="332656"/>
            </a:xfrm>
            <a:prstGeom prst="actionButtonEnd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Action Button: Custom 9">
              <a:hlinkClick r:id="rId2" action="ppaction://hlinksldjump" highlightClick="1"/>
            </p:cNvPr>
            <p:cNvSpPr/>
            <p:nvPr/>
          </p:nvSpPr>
          <p:spPr>
            <a:xfrm>
              <a:off x="1617866" y="6453336"/>
              <a:ext cx="576000" cy="332656"/>
            </a:xfrm>
            <a:prstGeom prst="actionButtonBlank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dirty="0" smtClean="0"/>
                <a:t>План</a:t>
              </a:r>
              <a:endParaRPr lang="ru-RU" sz="1200" dirty="0"/>
            </a:p>
          </p:txBody>
        </p:sp>
      </p:grpSp>
      <p:pic>
        <p:nvPicPr>
          <p:cNvPr id="11" name="Picture 74" descr="3D_0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94" y="764704"/>
            <a:ext cx="669033" cy="435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89447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db2004138l">
  <a:themeElements>
    <a:clrScheme name="sample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5B1B1"/>
      </a:accent1>
      <a:accent2>
        <a:srgbClr val="5BACE9"/>
      </a:accent2>
      <a:accent3>
        <a:srgbClr val="FFFFFF"/>
      </a:accent3>
      <a:accent4>
        <a:srgbClr val="174578"/>
      </a:accent4>
      <a:accent5>
        <a:srgbClr val="ACD5D5"/>
      </a:accent5>
      <a:accent6>
        <a:srgbClr val="529BD3"/>
      </a:accent6>
      <a:hlink>
        <a:srgbClr val="6E71F0"/>
      </a:hlink>
      <a:folHlink>
        <a:srgbClr val="969696"/>
      </a:folHlink>
    </a:clrScheme>
    <a:fontScheme name="sample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ample 1">
        <a:dk1>
          <a:srgbClr val="1D528D"/>
        </a:dk1>
        <a:lt1>
          <a:srgbClr val="FFFFFF"/>
        </a:lt1>
        <a:dk2>
          <a:srgbClr val="000000"/>
        </a:dk2>
        <a:lt2>
          <a:srgbClr val="C0C0C0"/>
        </a:lt2>
        <a:accent1>
          <a:srgbClr val="4EA693"/>
        </a:accent1>
        <a:accent2>
          <a:srgbClr val="ABA755"/>
        </a:accent2>
        <a:accent3>
          <a:srgbClr val="FFFFFF"/>
        </a:accent3>
        <a:accent4>
          <a:srgbClr val="174578"/>
        </a:accent4>
        <a:accent5>
          <a:srgbClr val="B2D0C8"/>
        </a:accent5>
        <a:accent6>
          <a:srgbClr val="9B974C"/>
        </a:accent6>
        <a:hlink>
          <a:srgbClr val="3981B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2">
        <a:dk1>
          <a:srgbClr val="124B98"/>
        </a:dk1>
        <a:lt1>
          <a:srgbClr val="FFFFFF"/>
        </a:lt1>
        <a:dk2>
          <a:srgbClr val="000000"/>
        </a:dk2>
        <a:lt2>
          <a:srgbClr val="DDDDDD"/>
        </a:lt2>
        <a:accent1>
          <a:srgbClr val="4976D1"/>
        </a:accent1>
        <a:accent2>
          <a:srgbClr val="4CB494"/>
        </a:accent2>
        <a:accent3>
          <a:srgbClr val="FFFFFF"/>
        </a:accent3>
        <a:accent4>
          <a:srgbClr val="0E3F81"/>
        </a:accent4>
        <a:accent5>
          <a:srgbClr val="B1BDE5"/>
        </a:accent5>
        <a:accent6>
          <a:srgbClr val="44A386"/>
        </a:accent6>
        <a:hlink>
          <a:srgbClr val="0099CC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mple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5B1B1"/>
        </a:accent1>
        <a:accent2>
          <a:srgbClr val="5BACE9"/>
        </a:accent2>
        <a:accent3>
          <a:srgbClr val="FFFFFF"/>
        </a:accent3>
        <a:accent4>
          <a:srgbClr val="174578"/>
        </a:accent4>
        <a:accent5>
          <a:srgbClr val="ACD5D5"/>
        </a:accent5>
        <a:accent6>
          <a:srgbClr val="529BD3"/>
        </a:accent6>
        <a:hlink>
          <a:srgbClr val="6E71F0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</Template>
  <TotalTime>488</TotalTime>
  <Words>2823</Words>
  <Application>Microsoft Office PowerPoint</Application>
  <PresentationFormat>On-screen Show (4:3)</PresentationFormat>
  <Paragraphs>352</Paragraphs>
  <Slides>25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cdb2004138l</vt:lpstr>
      <vt:lpstr>Деякі спеціальні питання теорії рекурсії</vt:lpstr>
      <vt:lpstr>План</vt:lpstr>
      <vt:lpstr>Умовні позначення</vt:lpstr>
      <vt:lpstr>Однорідні лінійні рекурентні відношення</vt:lpstr>
      <vt:lpstr>PowerPoint Presentation</vt:lpstr>
      <vt:lpstr>PowerPoint Presentation</vt:lpstr>
      <vt:lpstr>PowerPoint Presentation</vt:lpstr>
      <vt:lpstr>Неоднорідні лінійні рекурентні відношення</vt:lpstr>
      <vt:lpstr>PowerPoint Presentation</vt:lpstr>
      <vt:lpstr>PowerPoint Presentation</vt:lpstr>
      <vt:lpstr>Скінчені різниці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Факторіальні многочлени</vt:lpstr>
      <vt:lpstr>PowerPoint Presentation</vt:lpstr>
      <vt:lpstr>PowerPoint Presentation</vt:lpstr>
      <vt:lpstr>PowerPoint Presentation</vt:lpstr>
      <vt:lpstr>PowerPoint Presentation</vt:lpstr>
      <vt:lpstr>Додавання різниць</vt:lpstr>
      <vt:lpstr>Література до лекції</vt:lpstr>
      <vt:lpstr>Дякую за увагу</vt:lpstr>
    </vt:vector>
  </TitlesOfParts>
  <Company>DataArt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Деякі спеціальні питання теорії рекурсії</dc:title>
  <dc:creator>Азадова Эллина Валерьевна</dc:creator>
  <cp:lastModifiedBy>Азадова Эллина Валерьевна</cp:lastModifiedBy>
  <cp:revision>102</cp:revision>
  <dcterms:created xsi:type="dcterms:W3CDTF">2011-07-28T06:36:41Z</dcterms:created>
  <dcterms:modified xsi:type="dcterms:W3CDTF">2011-08-30T09:49:02Z</dcterms:modified>
</cp:coreProperties>
</file>