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8" r:id="rId3"/>
    <p:sldId id="278" r:id="rId4"/>
    <p:sldId id="260" r:id="rId5"/>
    <p:sldId id="261" r:id="rId6"/>
    <p:sldId id="262" r:id="rId7"/>
    <p:sldId id="264" r:id="rId8"/>
    <p:sldId id="279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6" r:id="rId19"/>
    <p:sldId id="274" r:id="rId20"/>
    <p:sldId id="275" r:id="rId21"/>
    <p:sldId id="259" r:id="rId22"/>
    <p:sldId id="25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A89B80-B577-4FCF-B7E2-A3F55FDD0E1B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6696E1-656F-4C99-ADEC-4CF91C21CB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66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9F368-2CE4-46D6-937F-03780A72D3B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728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-9525" y="2708275"/>
            <a:ext cx="9183688" cy="1501775"/>
            <a:chOff x="-23" y="1319"/>
            <a:chExt cx="5799" cy="946"/>
          </a:xfrm>
        </p:grpSpPr>
        <p:sp>
          <p:nvSpPr>
            <p:cNvPr id="3090" name="Freeform 18"/>
            <p:cNvSpPr>
              <a:spLocks/>
            </p:cNvSpPr>
            <p:nvPr/>
          </p:nvSpPr>
          <p:spPr bwMode="gray">
            <a:xfrm>
              <a:off x="-20" y="1319"/>
              <a:ext cx="5779" cy="946"/>
            </a:xfrm>
            <a:custGeom>
              <a:avLst/>
              <a:gdLst>
                <a:gd name="T0" fmla="*/ 6 w 5779"/>
                <a:gd name="T1" fmla="*/ 454 h 946"/>
                <a:gd name="T2" fmla="*/ 355 w 5779"/>
                <a:gd name="T3" fmla="*/ 454 h 946"/>
                <a:gd name="T4" fmla="*/ 757 w 5779"/>
                <a:gd name="T5" fmla="*/ 1 h 946"/>
                <a:gd name="T6" fmla="*/ 2511 w 5779"/>
                <a:gd name="T7" fmla="*/ 0 h 946"/>
                <a:gd name="T8" fmla="*/ 2646 w 5779"/>
                <a:gd name="T9" fmla="*/ 144 h 946"/>
                <a:gd name="T10" fmla="*/ 5779 w 5779"/>
                <a:gd name="T11" fmla="*/ 137 h 946"/>
                <a:gd name="T12" fmla="*/ 5779 w 5779"/>
                <a:gd name="T13" fmla="*/ 772 h 946"/>
                <a:gd name="T14" fmla="*/ 2899 w 5779"/>
                <a:gd name="T15" fmla="*/ 765 h 946"/>
                <a:gd name="T16" fmla="*/ 2757 w 5779"/>
                <a:gd name="T17" fmla="*/ 946 h 946"/>
                <a:gd name="T18" fmla="*/ 1883 w 5779"/>
                <a:gd name="T19" fmla="*/ 946 h 946"/>
                <a:gd name="T20" fmla="*/ 1663 w 5779"/>
                <a:gd name="T21" fmla="*/ 687 h 946"/>
                <a:gd name="T22" fmla="*/ 0 w 5779"/>
                <a:gd name="T23" fmla="*/ 687 h 946"/>
                <a:gd name="T24" fmla="*/ 35 w 5779"/>
                <a:gd name="T25" fmla="*/ 480 h 9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79" h="946">
                  <a:moveTo>
                    <a:pt x="6" y="454"/>
                  </a:moveTo>
                  <a:lnTo>
                    <a:pt x="355" y="454"/>
                  </a:lnTo>
                  <a:lnTo>
                    <a:pt x="757" y="1"/>
                  </a:lnTo>
                  <a:lnTo>
                    <a:pt x="2511" y="0"/>
                  </a:lnTo>
                  <a:lnTo>
                    <a:pt x="2646" y="144"/>
                  </a:lnTo>
                  <a:lnTo>
                    <a:pt x="5779" y="137"/>
                  </a:lnTo>
                  <a:lnTo>
                    <a:pt x="5779" y="772"/>
                  </a:lnTo>
                  <a:lnTo>
                    <a:pt x="2899" y="765"/>
                  </a:lnTo>
                  <a:lnTo>
                    <a:pt x="2757" y="946"/>
                  </a:lnTo>
                  <a:lnTo>
                    <a:pt x="1883" y="946"/>
                  </a:lnTo>
                  <a:lnTo>
                    <a:pt x="1663" y="687"/>
                  </a:lnTo>
                  <a:lnTo>
                    <a:pt x="0" y="687"/>
                  </a:lnTo>
                  <a:lnTo>
                    <a:pt x="35" y="48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dist="77251" dir="4832261" algn="ctr" rotWithShape="0">
                <a:srgbClr val="000066">
                  <a:alpha val="19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1" name="Freeform 19" descr="01_img(Global Digtal Desigm(imageState)"/>
            <p:cNvSpPr>
              <a:spLocks/>
            </p:cNvSpPr>
            <p:nvPr/>
          </p:nvSpPr>
          <p:spPr bwMode="gray">
            <a:xfrm>
              <a:off x="-23" y="1344"/>
              <a:ext cx="5799" cy="895"/>
            </a:xfrm>
            <a:custGeom>
              <a:avLst/>
              <a:gdLst>
                <a:gd name="T0" fmla="*/ 0 w 5799"/>
                <a:gd name="T1" fmla="*/ 455 h 895"/>
                <a:gd name="T2" fmla="*/ 369 w 5799"/>
                <a:gd name="T3" fmla="*/ 454 h 895"/>
                <a:gd name="T4" fmla="*/ 776 w 5799"/>
                <a:gd name="T5" fmla="*/ 0 h 895"/>
                <a:gd name="T6" fmla="*/ 2496 w 5799"/>
                <a:gd name="T7" fmla="*/ 0 h 895"/>
                <a:gd name="T8" fmla="*/ 2632 w 5799"/>
                <a:gd name="T9" fmla="*/ 136 h 895"/>
                <a:gd name="T10" fmla="*/ 5799 w 5799"/>
                <a:gd name="T11" fmla="*/ 136 h 895"/>
                <a:gd name="T12" fmla="*/ 5788 w 5799"/>
                <a:gd name="T13" fmla="*/ 727 h 895"/>
                <a:gd name="T14" fmla="*/ 2883 w 5799"/>
                <a:gd name="T15" fmla="*/ 708 h 895"/>
                <a:gd name="T16" fmla="*/ 2747 w 5799"/>
                <a:gd name="T17" fmla="*/ 895 h 895"/>
                <a:gd name="T18" fmla="*/ 1899 w 5799"/>
                <a:gd name="T19" fmla="*/ 895 h 895"/>
                <a:gd name="T20" fmla="*/ 1681 w 5799"/>
                <a:gd name="T21" fmla="*/ 635 h 895"/>
                <a:gd name="T22" fmla="*/ 7 w 5799"/>
                <a:gd name="T23" fmla="*/ 635 h 895"/>
                <a:gd name="T24" fmla="*/ 7 w 5799"/>
                <a:gd name="T25" fmla="*/ 454 h 8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99" h="895">
                  <a:moveTo>
                    <a:pt x="0" y="455"/>
                  </a:moveTo>
                  <a:lnTo>
                    <a:pt x="369" y="454"/>
                  </a:lnTo>
                  <a:lnTo>
                    <a:pt x="776" y="0"/>
                  </a:lnTo>
                  <a:lnTo>
                    <a:pt x="2496" y="0"/>
                  </a:lnTo>
                  <a:lnTo>
                    <a:pt x="2632" y="136"/>
                  </a:lnTo>
                  <a:lnTo>
                    <a:pt x="5799" y="136"/>
                  </a:lnTo>
                  <a:lnTo>
                    <a:pt x="5788" y="727"/>
                  </a:lnTo>
                  <a:lnTo>
                    <a:pt x="2883" y="708"/>
                  </a:lnTo>
                  <a:lnTo>
                    <a:pt x="2747" y="895"/>
                  </a:lnTo>
                  <a:lnTo>
                    <a:pt x="1899" y="895"/>
                  </a:lnTo>
                  <a:lnTo>
                    <a:pt x="1681" y="635"/>
                  </a:lnTo>
                  <a:lnTo>
                    <a:pt x="7" y="635"/>
                  </a:lnTo>
                  <a:lnTo>
                    <a:pt x="7" y="454"/>
                  </a:lnTo>
                </a:path>
              </a:pathLst>
            </a:custGeom>
            <a:blipFill dpi="0" rotWithShape="1">
              <a:blip r:embed="rId2"/>
              <a:srcRect/>
              <a:stretch>
                <a:fillRect/>
              </a:stretch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990600" y="4953000"/>
            <a:ext cx="7315200" cy="381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>
                <a:latin typeface="Verdana" pitchFamily="34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92" name="Rectangle 20"/>
          <p:cNvSpPr>
            <a:spLocks noGrp="1" noChangeArrowheads="1"/>
          </p:cNvSpPr>
          <p:nvPr>
            <p:ph type="ctrTitle" sz="quarter"/>
          </p:nvPr>
        </p:nvSpPr>
        <p:spPr bwMode="black">
          <a:xfrm>
            <a:off x="611188" y="1700213"/>
            <a:ext cx="8137525" cy="792162"/>
          </a:xfrm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noProof="0" smtClean="0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2F8CE6-E834-4D1B-89F7-F927EF88CAF9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10FE26F-0A45-4BBE-BF55-34A018F92F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496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79438"/>
            <a:ext cx="2057400" cy="59007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79438"/>
            <a:ext cx="6019800" cy="59007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2F8CE6-E834-4D1B-89F7-F927EF88CAF9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10FE26F-0A45-4BBE-BF55-34A018F92F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7921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79438"/>
            <a:ext cx="7848600" cy="563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343025"/>
            <a:ext cx="8229600" cy="5137150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010400" y="2889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D92F8CE6-E834-4D1B-89F7-F927EF88CAF9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10FE26F-0A45-4BBE-BF55-34A018F92F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708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2F8CE6-E834-4D1B-89F7-F927EF88CAF9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10FE26F-0A45-4BBE-BF55-34A018F92F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735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2F8CE6-E834-4D1B-89F7-F927EF88CAF9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10FE26F-0A45-4BBE-BF55-34A018F92F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817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343025"/>
            <a:ext cx="4038600" cy="513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343025"/>
            <a:ext cx="4038600" cy="513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2F8CE6-E834-4D1B-89F7-F927EF88CAF9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10FE26F-0A45-4BBE-BF55-34A018F92F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579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2F8CE6-E834-4D1B-89F7-F927EF88CAF9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10FE26F-0A45-4BBE-BF55-34A018F92F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62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2F8CE6-E834-4D1B-89F7-F927EF88CAF9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10FE26F-0A45-4BBE-BF55-34A018F92F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741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2F8CE6-E834-4D1B-89F7-F927EF88CAF9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10FE26F-0A45-4BBE-BF55-34A018F92F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39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2F8CE6-E834-4D1B-89F7-F927EF88CAF9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10FE26F-0A45-4BBE-BF55-34A018F92F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152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2F8CE6-E834-4D1B-89F7-F927EF88CAF9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10FE26F-0A45-4BBE-BF55-34A018F92F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54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43025"/>
            <a:ext cx="8229600" cy="513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288925"/>
            <a:ext cx="2133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latin typeface="+mj-lt"/>
              </a:defRPr>
            </a:lvl1pPr>
          </a:lstStyle>
          <a:p>
            <a:fld id="{D92F8CE6-E834-4D1B-89F7-F927EF88CAF9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609600" y="579438"/>
            <a:ext cx="7848600" cy="563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  <a:endParaRPr lang="en-US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4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slide" Target="slid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slide" Target="slide2.xml"/><Relationship Id="rId4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7.xml"/><Relationship Id="rId4" Type="http://schemas.openxmlformats.org/officeDocument/2006/relationships/slide" Target="slide1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2.png"/><Relationship Id="rId7" Type="http://schemas.openxmlformats.org/officeDocument/2006/relationships/image" Target="../media/image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Модуль 2 Лекц</a:t>
            </a:r>
            <a:r>
              <a:rPr lang="uk-UA" dirty="0" smtClean="0"/>
              <a:t>ія 4</a:t>
            </a:r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uk-UA" dirty="0" smtClean="0"/>
              <a:t>Спеціальні питання теорії графів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1114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3310111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Множина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ребер С зв’язного графа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(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називається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розрізаючою множиною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відалення ребер з множини С порушує зв’язність графа, а видалення власної підмножини множини С залишає граф зв’язним. Якщо множина С складається з одного ребра, то це ребро називається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розрізаючим ребром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endParaRPr lang="uk-UA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графа зображеного нижче,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baseline="-25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– розрізаючі ребра</a:t>
            </a:r>
          </a:p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5" y="3429000"/>
            <a:ext cx="2733675" cy="288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2694" y="6446439"/>
            <a:ext cx="56767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4. Спеціальні питання теорії графів. Слайд 10 з 22</a:t>
            </a:r>
            <a:endParaRPr lang="ru-RU" sz="1600" dirty="0"/>
          </a:p>
        </p:txBody>
      </p:sp>
      <p:grpSp>
        <p:nvGrpSpPr>
          <p:cNvPr id="6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7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Action Button: Custom 21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672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74" descr="3D_0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50" y="2708920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531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8747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Вершина  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зв’язного графа 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(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являється </a:t>
            </a:r>
            <a:r>
              <a:rPr lang="uk-UA" sz="2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розрізаючою вершиною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або точкою зчленування, якщо видалення цієї вершини 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інцидентних їй ребер приводить до порушення зв’язності графа.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Граф 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називається </a:t>
            </a:r>
            <a:r>
              <a:rPr lang="uk-UA" sz="2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двузв’язним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не містить точко зчленування.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Нехай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кожного класу еквівалентності Е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відношення еквівалентності 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 V</a:t>
            </a:r>
            <a:r>
              <a:rPr lang="en-US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множина вершин, інцидентних ребрам з множини Е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і 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– підграф графа 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з вершинами 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ребрами Е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Підграф 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називається </a:t>
            </a:r>
            <a:r>
              <a:rPr lang="uk-UA" sz="2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компонентою двузв’язності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графа 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56614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4. Спеціальні питання теорії графів. Слайд 11 з 22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8" y="692696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8" y="2420888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8" y="3284984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412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Планарні графи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ru-RU" sz="30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0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Планарним</a:t>
            </a:r>
            <a:r>
              <a:rPr lang="ru-RU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графом </a:t>
            </a:r>
            <a:r>
              <a:rPr lang="ru-RU" sz="3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назива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ється граф, який </a:t>
            </a:r>
            <a:r>
              <a:rPr lang="uk-UA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може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бути зображений на площині, так що його ребра не перетинаються.</a:t>
            </a:r>
            <a:endParaRPr lang="ru-RU" sz="3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Грань </a:t>
            </a:r>
            <a:r>
              <a:rPr lang="uk-UA" sz="3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планарного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графа – максимальна частина площини така, що будь-які дві точки цієї частини можуть буди з’єднані кривою, що не перетинає ребро графа.</a:t>
            </a:r>
            <a:endParaRPr lang="ru-RU" sz="3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uk-UA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3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ТЕОРЕМА 7.4</a:t>
            </a:r>
            <a:r>
              <a:rPr lang="uk-UA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Якщо </a:t>
            </a:r>
            <a:r>
              <a:rPr lang="en-US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зв’язний </a:t>
            </a:r>
            <a:r>
              <a:rPr lang="uk-UA" sz="3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планарний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граф, що містить 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вершин,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ребер та 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граней, то 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2.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sz="3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ЛЕМА</a:t>
            </a:r>
            <a:r>
              <a:rPr lang="ru-RU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3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пох</a:t>
            </a:r>
            <a:r>
              <a:rPr lang="uk-UA" sz="3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ідному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зв’язному </a:t>
            </a:r>
            <a:r>
              <a:rPr lang="uk-UA" sz="3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планарному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графі </a:t>
            </a:r>
            <a:r>
              <a:rPr lang="en-US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кількістю вершин не менше 3х має місце нерівність </a:t>
            </a:r>
            <a:r>
              <a:rPr lang="ru-RU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≥ 6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56767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4. Спеціальні питання теорії графів. Слайд 12 з 22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94" y="1340768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Box 2"/>
          <p:cNvSpPr txBox="1"/>
          <p:nvPr/>
        </p:nvSpPr>
        <p:spPr>
          <a:xfrm>
            <a:off x="-98201" y="4149080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6644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1880" y="260648"/>
            <a:ext cx="8229600" cy="5137150"/>
          </a:xfrm>
        </p:spPr>
        <p:txBody>
          <a:bodyPr/>
          <a:lstStyle/>
          <a:p>
            <a:pPr marL="0" indent="0" algn="just">
              <a:buNone/>
            </a:pPr>
            <a:r>
              <a:rPr lang="uk-UA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ТЕОРЕМА 7.5 </a:t>
            </a:r>
            <a:r>
              <a:rPr lang="uk-UA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Куратовський</a:t>
            </a:r>
            <a:r>
              <a:rPr lang="uk-UA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Граф являється </a:t>
            </a:r>
            <a:r>
              <a:rPr lang="uk-UA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планарним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тоді і тільки тоді, коли він не містить </a:t>
            </a:r>
            <a:r>
              <a:rPr lang="uk-UA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підграф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гомеоморфний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К</a:t>
            </a:r>
            <a:r>
              <a:rPr lang="uk-UA" sz="28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3,3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або К</a:t>
            </a:r>
            <a:r>
              <a:rPr lang="uk-UA" sz="28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Граф </a:t>
            </a:r>
            <a:r>
              <a:rPr lang="ru-RU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складається</a:t>
            </a: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двох</a:t>
            </a: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компонент, тому </a:t>
            </a:r>
            <a:r>
              <a:rPr lang="ru-RU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розділити</a:t>
            </a: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отримати</a:t>
            </a: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граф, </a:t>
            </a:r>
            <a:r>
              <a:rPr lang="ru-RU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являється</a:t>
            </a: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планарним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501008"/>
            <a:ext cx="2381250" cy="240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2681" y="3772279"/>
            <a:ext cx="3171825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2694" y="6446439"/>
            <a:ext cx="56767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4. Спеціальні питання теорії графів. Слайд 13 з 22</a:t>
            </a:r>
            <a:endParaRPr lang="ru-RU" sz="1600" dirty="0"/>
          </a:p>
        </p:txBody>
      </p:sp>
      <p:grpSp>
        <p:nvGrpSpPr>
          <p:cNvPr id="7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8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Action Button: Custom 21">
              <a:hlinkClick r:id="rId4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3" name="Picture 74" descr="3D_0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32" y="1696071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 Box 2"/>
          <p:cNvSpPr txBox="1"/>
          <p:nvPr/>
        </p:nvSpPr>
        <p:spPr>
          <a:xfrm>
            <a:off x="-108520" y="116632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1856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Розфарбування графів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Проблема 4х фарб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виникла в 1852 році у зв’язку з розфарбуванням географічних карт і заключається в наступному: карту необхідно розфарбувати використовуючи тільки 4 кольори. Відомо, що для розфарбування карти достатньо п’яти фарб, а трьох - ні. 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018" y="3933056"/>
            <a:ext cx="1952625" cy="180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933056"/>
            <a:ext cx="1962150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010781"/>
            <a:ext cx="2538599" cy="1692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12694" y="6446439"/>
            <a:ext cx="56767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4. Спеціальні питання теорії графів. Слайд 14 з 22</a:t>
            </a:r>
            <a:endParaRPr lang="ru-RU" sz="1600" dirty="0"/>
          </a:p>
        </p:txBody>
      </p:sp>
      <p:grpSp>
        <p:nvGrpSpPr>
          <p:cNvPr id="8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9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Action Button: Custom 21">
              <a:hlinkClick r:id="rId5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01307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332656"/>
                <a:ext cx="8229600" cy="6147519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 algn="just">
                  <a:lnSpc>
                    <a:spcPct val="120000"/>
                  </a:lnSpc>
                  <a:buNone/>
                </a:pP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Нехай </a:t>
                </a:r>
                <a:r>
                  <a:rPr lang="en-US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 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– граф. </a:t>
                </a:r>
                <a:r>
                  <a:rPr lang="uk-UA" b="1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Розфабруванням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графа </a:t>
                </a:r>
                <a:r>
                  <a:rPr lang="en-US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називається фарбування вершин графа </a:t>
                </a:r>
                <a:r>
                  <a:rPr lang="en-US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таке, що ніякі дві суміжні вершини не можуть бути одного кольору. Нехай </a:t>
                </a:r>
                <a:r>
                  <a:rPr lang="en-US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C</a:t>
                </a:r>
                <a:r>
                  <a:rPr lang="en-US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λ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позначає кількість способів розфарбування графа </a:t>
                </a:r>
                <a:r>
                  <a:rPr lang="en-US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з використанням λ кольорів, так що ніякі дві суміжні вершини не мають однакового кольору, тобто </a:t>
                </a:r>
                <a:r>
                  <a:rPr lang="en-US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C</a:t>
                </a:r>
                <a:r>
                  <a:rPr lang="en-US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λ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– кількість способів розфарбування графа </a:t>
                </a:r>
                <a:r>
                  <a:rPr lang="en-US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 Для фіксованого графа </a:t>
                </a:r>
                <a:r>
                  <a:rPr lang="en-US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функція </a:t>
                </a:r>
                <a:r>
                  <a:rPr lang="en-US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C</a:t>
                </a:r>
                <a:r>
                  <a:rPr lang="en-US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λ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являється поліноміальною функцією від λ і називається </a:t>
                </a:r>
                <a:r>
                  <a:rPr lang="uk-UA" b="1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хроматичним многочленом 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графа </a:t>
                </a:r>
                <a:r>
                  <a:rPr lang="en-US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uk-UA" b="1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Хроматичне число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графа – це найменше число кольорів, яке використовується для розфарбування графа. </a:t>
                </a:r>
                <a:endParaRPr lang="ru-RU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lnSpc>
                    <a:spcPct val="120000"/>
                  </a:lnSpc>
                  <a:buNone/>
                </a:pPr>
                <a:r>
                  <a:rPr lang="uk-UA" b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ТЕОРЕМА 7.6</a:t>
                </a:r>
                <a:r>
                  <a:rPr lang="uk-UA" b="1" i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r>
                  <a:rPr lang="uk-UA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Якщо </a:t>
                </a:r>
                <a:r>
                  <a:rPr lang="en-US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= </a:t>
                </a:r>
                <a:r>
                  <a:rPr lang="en-US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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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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… 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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en-US" baseline="-250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де </a:t>
                </a:r>
                <a:r>
                  <a:rPr lang="en-US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… , </a:t>
                </a:r>
                <a:r>
                  <a:rPr lang="en-US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en-US" baseline="-250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en-US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компоненти графа </a:t>
                </a:r>
                <a:r>
                  <a:rPr lang="en-US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то </a:t>
                </a:r>
                <a:r>
                  <a:rPr lang="en-US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C</a:t>
                </a:r>
                <a:r>
                  <a:rPr lang="en-US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λ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= </a:t>
                </a:r>
                <a:r>
                  <a:rPr lang="en-US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C</a:t>
                </a:r>
                <a:r>
                  <a:rPr lang="en-US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λ</a:t>
                </a:r>
                <a:r>
                  <a:rPr lang="uk-UA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𝐶</m:t>
                        </m:r>
                      </m:e>
                      <m:sub>
                        <m:sSub>
                          <m:sSubPr>
                            <m:ctrlPr>
                              <a:rPr lang="ru-RU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uk-UA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𝐺</m:t>
                            </m:r>
                          </m:e>
                          <m:sub>
                            <m:r>
                              <a:rPr lang="uk-UA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sub>
                    </m:sSub>
                    <m:d>
                      <m:dPr>
                        <m:ctrlPr>
                          <a:rPr lang="ru-RU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uk-UA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𝜆</m:t>
                        </m:r>
                      </m:e>
                    </m:d>
                    <m:r>
                      <a:rPr lang="uk-UA" i="1">
                        <a:solidFill>
                          <a:schemeClr val="tx2"/>
                        </a:solidFill>
                        <a:latin typeface="Cambria Math"/>
                      </a:rPr>
                      <m:t>· </m:t>
                    </m:r>
                    <m:sSub>
                      <m:sSubPr>
                        <m:ctrlPr>
                          <a:rPr lang="ru-RU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uk-UA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𝐶</m:t>
                        </m:r>
                      </m:e>
                      <m:sub>
                        <m:sSub>
                          <m:sSubPr>
                            <m:ctrlPr>
                              <a:rPr lang="ru-RU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uk-UA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𝐺</m:t>
                            </m:r>
                          </m:e>
                          <m:sub>
                            <m:r>
                              <a:rPr lang="uk-UA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sub>
                    </m:sSub>
                    <m:d>
                      <m:dPr>
                        <m:ctrlPr>
                          <a:rPr lang="ru-RU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uk-UA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𝜆</m:t>
                        </m:r>
                      </m:e>
                    </m:d>
                    <m:r>
                      <a:rPr lang="uk-UA" i="1">
                        <a:solidFill>
                          <a:schemeClr val="tx2"/>
                        </a:solidFill>
                        <a:latin typeface="Cambria Math"/>
                      </a:rPr>
                      <m:t>·… · </m:t>
                    </m:r>
                    <m:sSub>
                      <m:sSubPr>
                        <m:ctrlPr>
                          <a:rPr lang="ru-RU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uk-UA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𝐶</m:t>
                        </m:r>
                      </m:e>
                      <m:sub>
                        <m:sSub>
                          <m:sSubPr>
                            <m:ctrlPr>
                              <a:rPr lang="ru-RU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uk-UA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𝐺</m:t>
                            </m:r>
                          </m:e>
                          <m:sub>
                            <m:r>
                              <a:rPr lang="uk-UA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sub>
                    </m:sSub>
                    <m:r>
                      <a:rPr lang="uk-UA" i="1">
                        <a:solidFill>
                          <a:schemeClr val="tx2"/>
                        </a:solidFill>
                        <a:latin typeface="Cambria Math"/>
                      </a:rPr>
                      <m:t>(</m:t>
                    </m:r>
                    <m:r>
                      <a:rPr lang="uk-UA" i="1">
                        <a:solidFill>
                          <a:schemeClr val="tx2"/>
                        </a:solidFill>
                        <a:latin typeface="Cambria Math"/>
                      </a:rPr>
                      <m:t>𝜆</m:t>
                    </m:r>
                    <m:r>
                      <a:rPr lang="uk-UA" i="1">
                        <a:solidFill>
                          <a:schemeClr val="tx2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ru-RU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332656"/>
                <a:ext cx="8229600" cy="6147519"/>
              </a:xfrm>
              <a:blipFill rotWithShape="1">
                <a:blip r:embed="rId2"/>
                <a:stretch>
                  <a:fillRect l="-1185" t="-794" r="-11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12694" y="6446439"/>
            <a:ext cx="56767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4. Спеціальні питання теорії графів. Слайд 15 з 22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2656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Box 2"/>
          <p:cNvSpPr txBox="1"/>
          <p:nvPr/>
        </p:nvSpPr>
        <p:spPr>
          <a:xfrm>
            <a:off x="-115202" y="4788747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0402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8747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ТЕОРЕМА 7.7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довільного планарного графа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вершинами функц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представляє собою многочлен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-о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го</a:t>
            </a: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степен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ТЕОРЕМА 7.8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довільного непустого планарного  зв’язного графа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постійний член в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дорінює 0. Якщо граф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має дві або більше 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вершини,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 сума коефіцієнтів многочлена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дорівнює 0.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ТЕОРЕМА 7.9.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Довільний планарний граф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можна розфарбувати, використовуючи тільки 5 кольорів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56767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4. Спеціальні питання теорії графів. Слайд 16 з 22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1" name="Text Box 2"/>
          <p:cNvSpPr txBox="1"/>
          <p:nvPr/>
        </p:nvSpPr>
        <p:spPr>
          <a:xfrm>
            <a:off x="-2" y="548680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2" name="Text Box 2"/>
          <p:cNvSpPr txBox="1"/>
          <p:nvPr/>
        </p:nvSpPr>
        <p:spPr>
          <a:xfrm>
            <a:off x="-53401" y="1844824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3" name="Text Box 2"/>
          <p:cNvSpPr txBox="1"/>
          <p:nvPr/>
        </p:nvSpPr>
        <p:spPr>
          <a:xfrm>
            <a:off x="-15970" y="4149080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0961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Зважені графи та алгоритми пошуку найкоротшого шляху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Зваженим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називається граф у якого ребрам поставлені у відповідність дійсні числа, які називаться вагою або мірою.</a:t>
            </a: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Зважений орієнтований граф може бути заданий </a:t>
            </a: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матрицею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А, кожен елемент якої дорівнює значенню ваги ребра (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j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 вершини </a:t>
            </a: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є ребро в вершину </a:t>
            </a:r>
            <a:r>
              <a:rPr lang="en-US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Найкоротший шлях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це шлях мінімальної загальної ваги, що з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єднує обрані вершини</a:t>
            </a:r>
          </a:p>
          <a:p>
            <a:pPr marL="0" indent="0" algn="just">
              <a:buNone/>
            </a:pP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4293096"/>
            <a:ext cx="2592288" cy="1886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2694" y="6446439"/>
            <a:ext cx="56767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4. Спеціальні питання теорії графів. Слайд 17 з 22</a:t>
            </a:r>
            <a:endParaRPr lang="ru-RU" sz="1600" dirty="0"/>
          </a:p>
        </p:txBody>
      </p:sp>
      <p:grpSp>
        <p:nvGrpSpPr>
          <p:cNvPr id="6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7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Action Button: Custom 21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94" y="1302636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74" descr="3D_0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550" y="4210948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4711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Алгоритм Дейкстри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uk-UA" sz="10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Алгоритм Дейкстри – один з перших відомих динамічних алгоритмів – основан на двух ідеях:</a:t>
            </a:r>
            <a:endParaRPr lang="ru-RU" sz="10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20000"/>
              </a:lnSpc>
            </a:pPr>
            <a:r>
              <a:rPr lang="uk-UA" sz="10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Надання вершинам графа міток і </a:t>
            </a:r>
            <a:r>
              <a:rPr lang="uk-UA" sz="10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правила </a:t>
            </a:r>
            <a:r>
              <a:rPr lang="uk-UA" sz="10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перерозподілу міток, при цьому остаточні мітки – довжини найкоротших шляхів.</a:t>
            </a:r>
            <a:endParaRPr lang="ru-RU" sz="10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20000"/>
              </a:lnSpc>
            </a:pPr>
            <a:r>
              <a:rPr lang="uk-UA" sz="10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Екстремальній властивості найкоротшого шляху, що полягає в наступному:  якщо найкоротший шлях з вершини х в вершину </a:t>
            </a:r>
            <a:r>
              <a:rPr lang="en-US" sz="10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uk-UA" sz="10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проходить через вершину </a:t>
            </a:r>
            <a:r>
              <a:rPr lang="en-US" sz="10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uk-UA" sz="10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його відрізок від вершини х до вершини </a:t>
            </a:r>
            <a:r>
              <a:rPr lang="en-US" sz="10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z </a:t>
            </a:r>
            <a:r>
              <a:rPr lang="uk-UA" sz="10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найкоротший шлях від х до </a:t>
            </a:r>
            <a:r>
              <a:rPr lang="en-US" sz="10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uk-UA" sz="10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а його відрізок від </a:t>
            </a:r>
            <a:r>
              <a:rPr lang="en-US" sz="10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uk-UA" sz="10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до у – найкоротший шлях від </a:t>
            </a:r>
            <a:r>
              <a:rPr lang="en-US" sz="10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uk-UA" sz="10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до у.</a:t>
            </a:r>
            <a:endParaRPr lang="ru-RU" sz="10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56767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4. Спеціальні питання теорії графів. Слайд 18 з 22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21109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848600" cy="563562"/>
          </a:xfrm>
        </p:spPr>
        <p:txBody>
          <a:bodyPr/>
          <a:lstStyle/>
          <a:p>
            <a:r>
              <a:rPr lang="ru-RU" dirty="0" smtClean="0"/>
              <a:t>Алгоритм Дейкстри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15471"/>
          </a:xfrm>
        </p:spPr>
        <p:txBody>
          <a:bodyPr>
            <a:normAutofit fontScale="55000" lnSpcReduction="20000"/>
          </a:bodyPr>
          <a:lstStyle/>
          <a:p>
            <a:pPr marL="514350" lvl="0" indent="-514350" algn="just">
              <a:lnSpc>
                <a:spcPct val="120000"/>
              </a:lnSpc>
              <a:buFont typeface="+mj-lt"/>
              <a:buAutoNum type="arabicPeriod"/>
            </a:pPr>
            <a:r>
              <a:rPr lang="uk-UA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Почати з вершини 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(∞, 0), зам</a:t>
            </a:r>
            <a:r>
              <a:rPr lang="uk-UA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інити її на 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0)</a:t>
            </a:r>
            <a:r>
              <a:rPr lang="uk-UA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зробити постійною.</a:t>
            </a:r>
            <a:endParaRPr lang="ru-RU" sz="3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lnSpc>
                <a:spcPct val="120000"/>
              </a:lnSpc>
              <a:buFont typeface="+mj-lt"/>
              <a:buAutoNum type="arabicPeriod"/>
            </a:pPr>
            <a:r>
              <a:rPr lang="uk-UA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Коли вершина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стане постійною, для кожної вершини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с</a:t>
            </a:r>
            <a:r>
              <a:rPr lang="uk-UA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уміжної з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додати величину 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k-UA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до відстані від вершини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до вершини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Якщо це значення мешне, ніж поточне, надане вершині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замінити поточну відстань цією сумою і замінити другу координату на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lnSpc>
                <a:spcPct val="120000"/>
              </a:lnSpc>
              <a:buFont typeface="+mj-lt"/>
              <a:buAutoNum type="arabicPeriod"/>
            </a:pPr>
            <a:r>
              <a:rPr lang="uk-UA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Знайти мінімум з відстаней, приписаних тимчасовим вершинам. Першу з вершин з такою відстанню зробити постійною.</a:t>
            </a:r>
            <a:endParaRPr lang="ru-RU" sz="3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lnSpc>
                <a:spcPct val="120000"/>
              </a:lnSpc>
              <a:buFont typeface="+mj-lt"/>
              <a:buAutoNum type="arabicPeriod"/>
            </a:pPr>
            <a:r>
              <a:rPr lang="uk-UA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 постійна вершина, то повертаємося до пункта 2.</a:t>
            </a:r>
            <a:endParaRPr lang="ru-RU" sz="3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lnSpc>
                <a:spcPct val="120000"/>
              </a:lnSpc>
              <a:buFont typeface="+mj-lt"/>
              <a:buAutoNum type="arabicPeriod"/>
            </a:pPr>
            <a:r>
              <a:rPr lang="uk-UA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постійна вершина, то відстань, присвоїна вершині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являється найкоротшою відстанню від 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lnSpc>
                <a:spcPct val="120000"/>
              </a:lnSpc>
              <a:buFont typeface="+mj-lt"/>
              <a:buAutoNum type="arabicPeriod"/>
            </a:pPr>
            <a:r>
              <a:rPr lang="uk-UA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знаходження шляху почати в вершині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знайти попередню вершину шляху (друга координата). Для кожної вершини шляху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знаходити попередню вершину шляху, доки не буде досягнута вершина 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Переставивши вершини в оберененому порядку отримаємо найкоротший шлях</a:t>
            </a:r>
            <a:endParaRPr lang="ru-RU" sz="3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56767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4. Спеціальні питання теорії графів. Слайд 19 з 22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54245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Алге</a:t>
            </a:r>
            <a:r>
              <a:rPr lang="uk-UA" dirty="0" smtClean="0">
                <a:hlinkClick r:id="rId2" action="ppaction://hlinksldjump"/>
              </a:rPr>
              <a:t>браїчні властивості графів</a:t>
            </a:r>
            <a:endParaRPr lang="uk-UA" dirty="0" smtClean="0"/>
          </a:p>
          <a:p>
            <a:r>
              <a:rPr lang="uk-UA" dirty="0" smtClean="0">
                <a:hlinkClick r:id="rId3" action="ppaction://hlinksldjump"/>
              </a:rPr>
              <a:t>Планарні графи</a:t>
            </a:r>
            <a:endParaRPr lang="uk-UA" dirty="0" smtClean="0"/>
          </a:p>
          <a:p>
            <a:r>
              <a:rPr lang="uk-UA" dirty="0" smtClean="0">
                <a:hlinkClick r:id="rId4" action="ppaction://hlinksldjump"/>
              </a:rPr>
              <a:t>Розфарбування графів</a:t>
            </a:r>
            <a:endParaRPr lang="uk-UA" dirty="0" smtClean="0"/>
          </a:p>
          <a:p>
            <a:r>
              <a:rPr lang="uk-UA" dirty="0" smtClean="0">
                <a:hlinkClick r:id="rId5" action="ppaction://hlinksldjump"/>
              </a:rPr>
              <a:t>Зважені графи та алгоритми пошуку найкоротшого шляху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4138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848600" cy="563562"/>
          </a:xfrm>
        </p:spPr>
        <p:txBody>
          <a:bodyPr/>
          <a:lstStyle/>
          <a:p>
            <a:r>
              <a:rPr lang="ru-RU" dirty="0" smtClean="0"/>
              <a:t>Алгоритм </a:t>
            </a:r>
            <a:r>
              <a:rPr lang="ru-RU" dirty="0" err="1" smtClean="0"/>
              <a:t>Флойда-Уоршола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27439"/>
          </a:xfrm>
        </p:spPr>
        <p:txBody>
          <a:bodyPr>
            <a:noAutofit/>
          </a:bodyPr>
          <a:lstStyle/>
          <a:p>
            <a:pPr marL="514350" lvl="0" indent="-514350" algn="just">
              <a:buFont typeface="+mj-lt"/>
              <a:buAutoNum type="arabicPeriod"/>
            </a:pP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Розглянемо стовпець 1 матриці А. Якщо в 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му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рядку стовпця є </a:t>
            </a:r>
            <a:r>
              <a:rPr lang="uk-UA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додатнє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ціле число, додати його до рядку 1, для формування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2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Покласти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дор</a:t>
            </a:r>
            <a:r>
              <a:rPr lang="uk-UA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івнює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му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рядку матриці А і замінити 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й рядок матриці А на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2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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А</a:t>
            </a:r>
            <a:r>
              <a:rPr lang="uk-UA" sz="2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(1)</a:t>
            </a: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Розглянути стовпець 2 матриці А</a:t>
            </a:r>
            <a:r>
              <a:rPr lang="uk-UA" sz="2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(1)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Якщо в 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му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рядку стовпця є </a:t>
            </a:r>
            <a:r>
              <a:rPr lang="uk-UA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додатнє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ціле число, додати його до рядка 2 для формування 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Покласти що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дорівнює 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му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рядку матриці А і замінити 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й рядок матриці А</a:t>
            </a:r>
            <a:r>
              <a:rPr lang="uk-UA" sz="2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(1)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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А</a:t>
            </a:r>
            <a:r>
              <a:rPr lang="uk-UA" sz="2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(2)</a:t>
            </a: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Продовжувати процес, розглядаючи наступний </a:t>
            </a:r>
            <a:r>
              <a:rPr lang="uk-UA" sz="2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-й стовпець матриці, побудованої на попередньому кроці. Якщо в </a:t>
            </a:r>
            <a:r>
              <a:rPr lang="en-US" sz="2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му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рядку цього стовпця є </a:t>
            </a:r>
            <a:r>
              <a:rPr lang="uk-UA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додатнє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ціле число, додати його до відповідного рядку для формування матриці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Покласти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дорівнює 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му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рядку матриці А і замінити 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й рядок матриці А</a:t>
            </a:r>
            <a:r>
              <a:rPr lang="uk-UA" sz="2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(і-1)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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А</a:t>
            </a:r>
            <a:r>
              <a:rPr lang="uk-UA" sz="20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(і)</a:t>
            </a: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Продовжувати до тих пір, доки всі стовпці не будуть перевірені</a:t>
            </a: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56767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4. Спеціальні питання теорії графів. Слайд 20 з 22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1488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Література до лекції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Андерсон Д.А. </a:t>
            </a:r>
            <a:r>
              <a:rPr lang="uk-UA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Дискретная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математика и </a:t>
            </a:r>
            <a:r>
              <a:rPr lang="uk-UA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комбинаторика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Пер. с англ.. – М.: </a:t>
            </a:r>
            <a:r>
              <a:rPr lang="uk-UA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Изд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дом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uk-UA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Вильямс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», 2003. – 960 с.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Хаггарти</a:t>
            </a:r>
            <a:r>
              <a:rPr lang="ru-RU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Р. Дискретная математика для программистов. Москва: </a:t>
            </a:r>
            <a:r>
              <a:rPr lang="ru-RU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Техносфера</a:t>
            </a:r>
            <a:r>
              <a:rPr lang="ru-RU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2005. – 400 с.</a:t>
            </a:r>
          </a:p>
          <a:p>
            <a:pPr algn="just"/>
            <a:r>
              <a:rPr lang="uk-UA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Ерусалимский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Я.М., Дискретная математика, теория, задачи, приложения. 3-е издание. – М.: Вузовская книга, 2000. – 280 с </a:t>
            </a:r>
            <a:endParaRPr lang="ru-RU" sz="26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Белоусов А.И., Ткачев С.Б. Дискретная математика: Учеб. для вузов. 3-е изд. – М.: Изд-во МГТУ им. Н.Э. Баумана, 2004. – 744 с.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269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3212976"/>
            <a:ext cx="7848600" cy="563562"/>
          </a:xfrm>
        </p:spPr>
        <p:txBody>
          <a:bodyPr/>
          <a:lstStyle/>
          <a:p>
            <a:r>
              <a:rPr lang="uk-UA" dirty="0" smtClean="0"/>
              <a:t>Дякую за увагу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155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Умовні позначення</a:t>
            </a:r>
            <a:endParaRPr lang="ru-RU" dirty="0"/>
          </a:p>
        </p:txBody>
      </p:sp>
      <p:pic>
        <p:nvPicPr>
          <p:cNvPr id="8" name="Picture 74" descr="3D_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49" y="2096595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50" y="1483832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azadova\Pictures\zametki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173" y="2636912"/>
            <a:ext cx="544410" cy="544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587354" y="3172990"/>
            <a:ext cx="50342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uk-UA" sz="5400" b="1" cap="none" spc="0" dirty="0" smtClean="0">
                <a:ln w="38100" cmpd="sng">
                  <a:solidFill>
                    <a:srgbClr val="FF0000"/>
                  </a:soli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!</a:t>
            </a:r>
            <a:endParaRPr lang="en-US" sz="5400" b="1" cap="none" spc="0" dirty="0">
              <a:ln w="38100" cmpd="sng">
                <a:solidFill>
                  <a:srgbClr val="FF0000"/>
                </a:soli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01432" y="1483832"/>
            <a:ext cx="2021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- визначення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378810" y="2152647"/>
            <a:ext cx="1550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- приклад</a:t>
            </a:r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1378810" y="2733411"/>
            <a:ext cx="16164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- примітка</a:t>
            </a:r>
            <a:endParaRPr lang="ru-RU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1378810" y="3480917"/>
            <a:ext cx="1676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- важливо!</a:t>
            </a:r>
            <a:endParaRPr lang="ru-RU" sz="2400" dirty="0"/>
          </a:p>
        </p:txBody>
      </p:sp>
      <p:sp>
        <p:nvSpPr>
          <p:cNvPr id="16" name="Text Box 2"/>
          <p:cNvSpPr txBox="1"/>
          <p:nvPr/>
        </p:nvSpPr>
        <p:spPr>
          <a:xfrm>
            <a:off x="481376" y="4123780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23669" y="4270519"/>
            <a:ext cx="15790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- </a:t>
            </a:r>
            <a:r>
              <a:rPr lang="ru-RU" sz="2400" dirty="0" smtClean="0"/>
              <a:t>теорема</a:t>
            </a:r>
            <a:endParaRPr lang="ru-RU" sz="24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8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Action Button: Custom 21">
              <a:hlinkClick r:id="rId6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26108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Алгебраїчні властивості графів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21695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ru-RU" sz="3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Фу</a:t>
            </a:r>
            <a:r>
              <a:rPr lang="ru-RU" sz="3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нк</a:t>
            </a:r>
            <a:r>
              <a:rPr lang="uk-UA" sz="3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ція </a:t>
            </a:r>
            <a:r>
              <a:rPr lang="uk-UA" sz="3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 графа 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 </a:t>
            </a:r>
            <a:r>
              <a:rPr lang="ru-RU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граф 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 (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', 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')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називається </a:t>
            </a:r>
            <a:r>
              <a:rPr lang="uk-UA" sz="33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гомоморфізмом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позначається </a:t>
            </a:r>
            <a:r>
              <a:rPr lang="uk-UA" sz="3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 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→ 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мають наступні властивості:</a:t>
            </a:r>
            <a:endParaRPr lang="ru-RU" sz="33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а) Якщо </a:t>
            </a:r>
            <a:r>
              <a:rPr lang="en-US" sz="3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en-US" sz="3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'. (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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')</a:t>
            </a:r>
            <a:endParaRPr lang="ru-RU" sz="33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б) Якщо </a:t>
            </a:r>
            <a:r>
              <a:rPr lang="en-US" sz="3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en-US" sz="3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'. (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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')</a:t>
            </a:r>
            <a:endParaRPr lang="ru-RU" sz="33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вершини </a:t>
            </a:r>
            <a:r>
              <a:rPr lang="en-US" sz="3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en-US" sz="3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інцидентні ребру </a:t>
            </a:r>
            <a:r>
              <a:rPr lang="en-US" sz="3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графа 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3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 вершини </a:t>
            </a:r>
            <a:r>
              <a:rPr lang="en-US" sz="3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en-US" sz="3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(v)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інцидентні ребру </a:t>
            </a:r>
            <a:r>
              <a:rPr lang="en-US" sz="3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(e)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графа </a:t>
            </a:r>
            <a:r>
              <a:rPr lang="en-US" sz="3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'.</a:t>
            </a:r>
            <a:endParaRPr lang="uk-UA" sz="33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3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ТЕОРЕМА 7.1</a:t>
            </a:r>
            <a:r>
              <a:rPr lang="uk-UA" sz="3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функція </a:t>
            </a:r>
            <a:r>
              <a:rPr lang="en-US" sz="3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гомоморфізм з 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', то </a:t>
            </a:r>
            <a:r>
              <a:rPr lang="en-US" sz="3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– підграф (</a:t>
            </a:r>
            <a:r>
              <a:rPr lang="en-US" sz="3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3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 графа 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'.</a:t>
            </a:r>
            <a:endParaRPr lang="ru-RU" sz="33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3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ТЕОРЕМА</a:t>
            </a:r>
            <a:r>
              <a:rPr lang="uk-UA" sz="3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7.2</a:t>
            </a:r>
            <a:r>
              <a:rPr lang="uk-UA" sz="3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Якщо граф 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зв’язний і </a:t>
            </a:r>
            <a:r>
              <a:rPr lang="en-US" sz="3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гомоморфізм, то граф </a:t>
            </a:r>
            <a:r>
              <a:rPr lang="en-US" sz="3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– зв’язний.</a:t>
            </a:r>
            <a:endParaRPr lang="ru-RU" sz="33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3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3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ТЕОРЕМА</a:t>
            </a:r>
            <a:r>
              <a:rPr lang="uk-UA" sz="3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7.3</a:t>
            </a:r>
            <a:r>
              <a:rPr lang="uk-UA" sz="3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Якщо граф 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повний і </a:t>
            </a:r>
            <a:r>
              <a:rPr lang="en-US" sz="3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гомоморфізм, то </a:t>
            </a:r>
            <a:r>
              <a:rPr lang="en-US" sz="3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3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– повний. </a:t>
            </a:r>
            <a:endParaRPr lang="ru-RU" sz="33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55629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4. Спеціальні питання теорії графів. Слайд 4 з 22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36" y="1142967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 Box 2"/>
          <p:cNvSpPr txBox="1"/>
          <p:nvPr/>
        </p:nvSpPr>
        <p:spPr>
          <a:xfrm>
            <a:off x="-62066" y="3645024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4" name="Text Box 2"/>
          <p:cNvSpPr txBox="1"/>
          <p:nvPr/>
        </p:nvSpPr>
        <p:spPr>
          <a:xfrm>
            <a:off x="-62066" y="4437112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5" name="Text Box 2"/>
          <p:cNvSpPr txBox="1"/>
          <p:nvPr/>
        </p:nvSpPr>
        <p:spPr>
          <a:xfrm>
            <a:off x="-62067" y="5229200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5355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3149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Гомоморфізм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→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 являється </a:t>
            </a:r>
            <a:r>
              <a:rPr lang="uk-UA" sz="25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ізоморфізмом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→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 та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→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 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представляють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собою взаємо однозначні відповідності. Якщо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→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 – ізоморфізм, то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 називаються ізоморфними.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Якщо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граф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містить ребро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{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} і граф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'(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',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') отриманий з графа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додаванням нової вершини 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множину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заміною ребра {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} ребрами {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} та {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}, то граф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'(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',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') називається </a:t>
            </a:r>
            <a:r>
              <a:rPr lang="uk-UA" sz="25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розширенням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графа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). Якщо графи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…, </a:t>
            </a:r>
            <a:r>
              <a:rPr lang="en-US" sz="2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5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такі, що </a:t>
            </a:r>
            <a:r>
              <a:rPr lang="en-US" sz="2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500" i="1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+1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є розширенням графа </a:t>
            </a:r>
            <a:r>
              <a:rPr lang="en-US" sz="2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500" i="1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граф </a:t>
            </a:r>
            <a:r>
              <a:rPr lang="en-US" sz="2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5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називається </a:t>
            </a:r>
            <a:r>
              <a:rPr lang="uk-UA" sz="25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похідним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від графа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Графи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 називаються </a:t>
            </a:r>
            <a:r>
              <a:rPr lang="uk-UA" sz="25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гомеоморфними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існує граф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'' такий, що обидва графи,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 являються похідними від графа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''.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55629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4. Спеціальні питання теорії графів. Слайд 5 з 22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04" y="476672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41" y="2204864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41168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837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737" y="552033"/>
            <a:ext cx="8229600" cy="5541263"/>
          </a:xfrm>
        </p:spPr>
        <p:txBody>
          <a:bodyPr/>
          <a:lstStyle/>
          <a:p>
            <a:pPr marL="0" indent="0">
              <a:buNone/>
            </a:pP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Перший граф є розширенням другого графа</a:t>
            </a:r>
          </a:p>
          <a:p>
            <a:endParaRPr lang="uk-UA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Перший граф є похідним від другого 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3390" y="1484784"/>
            <a:ext cx="2254783" cy="1830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4302" y="1441174"/>
            <a:ext cx="2304256" cy="1874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8539" y="4221088"/>
            <a:ext cx="2484487" cy="1634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4227659"/>
            <a:ext cx="2625351" cy="1628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12694" y="6446439"/>
            <a:ext cx="55629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4. Спеціальні питання теорії графів. Слайд 6 з 22</a:t>
            </a:r>
            <a:endParaRPr lang="ru-RU" sz="1600" dirty="0"/>
          </a:p>
        </p:txBody>
      </p:sp>
      <p:grpSp>
        <p:nvGrpSpPr>
          <p:cNvPr id="10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1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Action Button: Custom 21">
              <a:hlinkClick r:id="rId6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6" name="Picture 74" descr="3D_0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74" descr="3D_0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3296438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933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332656"/>
                <a:ext cx="8229600" cy="6147519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buNone/>
                </a:pP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Нехай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=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E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– граф і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…, </a:t>
                </a:r>
                <a:r>
                  <a:rPr lang="en-US" sz="24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en-US" sz="2400" baseline="-250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-  підграфи графа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 Підграф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' графа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називається </a:t>
                </a:r>
                <a:r>
                  <a:rPr lang="uk-UA" sz="2400" b="1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об’єднанням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графів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…, </a:t>
                </a:r>
                <a:r>
                  <a:rPr lang="en-US" sz="24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en-US" sz="2400" baseline="-250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і позначається </a:t>
                </a:r>
                <a14:m>
                  <m:oMath xmlns:m="http://schemas.openxmlformats.org/officeDocument/2006/math">
                    <m:nary>
                      <m:naryPr>
                        <m:chr m:val="⋃"/>
                        <m:limLoc m:val="undOvr"/>
                        <m:ctrlP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𝑖</m:t>
                        </m:r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𝐺</m:t>
                            </m:r>
                          </m:e>
                          <m:sub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якщо 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 algn="just">
                  <a:buNone/>
                </a:pP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Вершина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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' тоді і тільки тоді, коли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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і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для деякого 1≤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і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≤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 algn="just">
                  <a:buNone/>
                </a:pP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Ребро е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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' тоді і тільки тоді, коли е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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і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для деякого 1≤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і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≤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Нехай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=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E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– граф і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…, </a:t>
                </a:r>
                <a:r>
                  <a:rPr lang="en-US" sz="24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en-US" sz="2400" baseline="-250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-  підграфи графа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 Підграф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' графа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називається </a:t>
                </a:r>
                <a:r>
                  <a:rPr lang="uk-UA" sz="2400" b="1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перетином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графів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…, </a:t>
                </a:r>
                <a:r>
                  <a:rPr lang="en-US" sz="24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en-US" sz="2400" baseline="-250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і позначається </a:t>
                </a:r>
                <a14:m>
                  <m:oMath xmlns:m="http://schemas.openxmlformats.org/officeDocument/2006/math">
                    <m:nary>
                      <m:naryPr>
                        <m:chr m:val="⋂"/>
                        <m:limLoc m:val="undOvr"/>
                        <m:ctrlP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𝑖</m:t>
                        </m:r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𝐺</m:t>
                            </m:r>
                          </m:e>
                          <m:sub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якщо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 algn="just">
                  <a:buNone/>
                </a:pP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Вершина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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' тоді і тільки тоді, коли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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і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для деякого 1≤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і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≤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 algn="just">
                  <a:buNone/>
                </a:pP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Ребро е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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' тоді і тільки тоді, коли е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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і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для деякого 1≤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і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≤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332656"/>
                <a:ext cx="8229600" cy="6147519"/>
              </a:xfrm>
              <a:blipFill rotWithShape="1">
                <a:blip r:embed="rId2"/>
                <a:stretch>
                  <a:fillRect l="-1111" t="-794" r="-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12694" y="6446439"/>
            <a:ext cx="55629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4. Спеціальні питання теорії графів. Слайд </a:t>
            </a:r>
            <a:r>
              <a:rPr lang="uk-UA" sz="1600" dirty="0"/>
              <a:t>7</a:t>
            </a:r>
            <a:r>
              <a:rPr lang="uk-UA" sz="1600" dirty="0" smtClean="0"/>
              <a:t> з 22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75" y="332656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40968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1155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137150"/>
          </a:xfrm>
        </p:spPr>
        <p:txBody>
          <a:bodyPr/>
          <a:lstStyle/>
          <a:p>
            <a:pPr marL="0" indent="0" algn="just">
              <a:buNone/>
            </a:pP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Нехай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– граф і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8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8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8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…,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8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 </a:t>
            </a:r>
            <a:r>
              <a:rPr lang="uk-UA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підграфи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графа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Підграфи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8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8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8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…,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8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являються </a:t>
            </a:r>
            <a:r>
              <a:rPr lang="uk-UA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попарно </a:t>
            </a:r>
            <a:r>
              <a:rPr lang="uk-UA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неперетинаючимися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8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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8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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всіх 1≤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&lt;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≤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Нехай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– граф. </a:t>
            </a:r>
            <a:r>
              <a:rPr lang="uk-UA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Доповненням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графа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що позначається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8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'), називається граф, такий, що для всіх вершин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ребро між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графі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8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існує тоді і тільки тоді, коли в графі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відсутнє ребро, що з’єднує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55629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4. Спеціальні питання теорії графів. Слайд 8 з 22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15" y="692695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23" y="2492896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17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476673"/>
            <a:ext cx="8229600" cy="37444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Підграф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являється </a:t>
            </a:r>
            <a:r>
              <a:rPr lang="uk-UA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остовним графом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графа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), якщо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' =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Дерево називається </a:t>
            </a:r>
            <a:r>
              <a:rPr lang="uk-UA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остовним деревом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графа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воно являється остовним графом графа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endParaRPr lang="uk-UA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Остовний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граф та його </a:t>
            </a:r>
            <a:r>
              <a:rPr lang="uk-UA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підграфи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928" y="3423150"/>
            <a:ext cx="2088232" cy="2183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3729223"/>
            <a:ext cx="1562100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6140" y="3714936"/>
            <a:ext cx="142875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9706" y="3733986"/>
            <a:ext cx="1428750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12694" y="6446439"/>
            <a:ext cx="55629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4. Спеціальні питання теорії графів. Слайд 9 з 22</a:t>
            </a:r>
            <a:endParaRPr lang="ru-RU" sz="1600" dirty="0"/>
          </a:p>
        </p:txBody>
      </p:sp>
      <p:grpSp>
        <p:nvGrpSpPr>
          <p:cNvPr id="8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9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Action Button: Custom 21">
              <a:hlinkClick r:id="rId6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4" name="Picture 46" descr="16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1" y="476672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74" descr="3D_0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94" y="2532480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6657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38l">
  <a:themeElements>
    <a:clrScheme name="sample 3">
      <a:dk1>
        <a:srgbClr val="1D528D"/>
      </a:dk1>
      <a:lt1>
        <a:srgbClr val="FFFFFF"/>
      </a:lt1>
      <a:dk2>
        <a:srgbClr val="000000"/>
      </a:dk2>
      <a:lt2>
        <a:srgbClr val="DDDDDD"/>
      </a:lt2>
      <a:accent1>
        <a:srgbClr val="25B1B1"/>
      </a:accent1>
      <a:accent2>
        <a:srgbClr val="5BACE9"/>
      </a:accent2>
      <a:accent3>
        <a:srgbClr val="FFFFFF"/>
      </a:accent3>
      <a:accent4>
        <a:srgbClr val="174578"/>
      </a:accent4>
      <a:accent5>
        <a:srgbClr val="ACD5D5"/>
      </a:accent5>
      <a:accent6>
        <a:srgbClr val="529BD3"/>
      </a:accent6>
      <a:hlink>
        <a:srgbClr val="6E71F0"/>
      </a:hlink>
      <a:folHlink>
        <a:srgbClr val="969696"/>
      </a:folHlink>
    </a:clrScheme>
    <a:fontScheme name="sample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1">
        <a:dk1>
          <a:srgbClr val="1D528D"/>
        </a:dk1>
        <a:lt1>
          <a:srgbClr val="FFFFFF"/>
        </a:lt1>
        <a:dk2>
          <a:srgbClr val="000000"/>
        </a:dk2>
        <a:lt2>
          <a:srgbClr val="C0C0C0"/>
        </a:lt2>
        <a:accent1>
          <a:srgbClr val="4EA693"/>
        </a:accent1>
        <a:accent2>
          <a:srgbClr val="ABA755"/>
        </a:accent2>
        <a:accent3>
          <a:srgbClr val="FFFFFF"/>
        </a:accent3>
        <a:accent4>
          <a:srgbClr val="174578"/>
        </a:accent4>
        <a:accent5>
          <a:srgbClr val="B2D0C8"/>
        </a:accent5>
        <a:accent6>
          <a:srgbClr val="9B974C"/>
        </a:accent6>
        <a:hlink>
          <a:srgbClr val="3981B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124B98"/>
        </a:dk1>
        <a:lt1>
          <a:srgbClr val="FFFFFF"/>
        </a:lt1>
        <a:dk2>
          <a:srgbClr val="000000"/>
        </a:dk2>
        <a:lt2>
          <a:srgbClr val="DDDDDD"/>
        </a:lt2>
        <a:accent1>
          <a:srgbClr val="4976D1"/>
        </a:accent1>
        <a:accent2>
          <a:srgbClr val="4CB494"/>
        </a:accent2>
        <a:accent3>
          <a:srgbClr val="FFFFFF"/>
        </a:accent3>
        <a:accent4>
          <a:srgbClr val="0E3F81"/>
        </a:accent4>
        <a:accent5>
          <a:srgbClr val="B1BDE5"/>
        </a:accent5>
        <a:accent6>
          <a:srgbClr val="44A386"/>
        </a:accent6>
        <a:hlink>
          <a:srgbClr val="0099CC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5B1B1"/>
        </a:accent1>
        <a:accent2>
          <a:srgbClr val="5BACE9"/>
        </a:accent2>
        <a:accent3>
          <a:srgbClr val="FFFFFF"/>
        </a:accent3>
        <a:accent4>
          <a:srgbClr val="174578"/>
        </a:accent4>
        <a:accent5>
          <a:srgbClr val="ACD5D5"/>
        </a:accent5>
        <a:accent6>
          <a:srgbClr val="529BD3"/>
        </a:accent6>
        <a:hlink>
          <a:srgbClr val="6E71F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</Template>
  <TotalTime>1042</TotalTime>
  <Words>2347</Words>
  <Application>Microsoft Office PowerPoint</Application>
  <PresentationFormat>On-screen Show (4:3)</PresentationFormat>
  <Paragraphs>137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cdb2004138l</vt:lpstr>
      <vt:lpstr>Спеціальні питання теорії графів</vt:lpstr>
      <vt:lpstr>План</vt:lpstr>
      <vt:lpstr>Умовні позначення</vt:lpstr>
      <vt:lpstr>Алгебраїчні властивості графів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Планарні графи</vt:lpstr>
      <vt:lpstr>PowerPoint Presentation</vt:lpstr>
      <vt:lpstr>Розфарбування графів</vt:lpstr>
      <vt:lpstr>PowerPoint Presentation</vt:lpstr>
      <vt:lpstr>PowerPoint Presentation</vt:lpstr>
      <vt:lpstr>Зважені графи та алгоритми пошуку найкоротшого шляху</vt:lpstr>
      <vt:lpstr>Алгоритм Дейкстри</vt:lpstr>
      <vt:lpstr>Алгоритм Дейкстри</vt:lpstr>
      <vt:lpstr>Алгоритм Флойда-Уоршола</vt:lpstr>
      <vt:lpstr>Література до лекції</vt:lpstr>
      <vt:lpstr>Дякую за увагу</vt:lpstr>
    </vt:vector>
  </TitlesOfParts>
  <Company>DataArt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Спеціальні питання теорії графів</dc:title>
  <dc:creator>Азадова Эллина Валерьевна</dc:creator>
  <cp:lastModifiedBy>Азадова Эллина Валерьевна</cp:lastModifiedBy>
  <cp:revision>81</cp:revision>
  <dcterms:created xsi:type="dcterms:W3CDTF">2011-08-01T06:51:02Z</dcterms:created>
  <dcterms:modified xsi:type="dcterms:W3CDTF">2011-08-30T10:29:18Z</dcterms:modified>
</cp:coreProperties>
</file>