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76" r:id="rId3"/>
    <p:sldId id="277" r:id="rId4"/>
    <p:sldId id="286" r:id="rId5"/>
    <p:sldId id="287" r:id="rId6"/>
    <p:sldId id="309" r:id="rId7"/>
    <p:sldId id="311" r:id="rId8"/>
    <p:sldId id="288" r:id="rId9"/>
    <p:sldId id="285" r:id="rId10"/>
    <p:sldId id="289" r:id="rId11"/>
    <p:sldId id="312" r:id="rId12"/>
    <p:sldId id="284" r:id="rId13"/>
    <p:sldId id="295" r:id="rId14"/>
    <p:sldId id="298" r:id="rId15"/>
    <p:sldId id="297" r:id="rId16"/>
    <p:sldId id="301" r:id="rId17"/>
    <p:sldId id="299" r:id="rId18"/>
    <p:sldId id="303" r:id="rId19"/>
    <p:sldId id="302" r:id="rId20"/>
    <p:sldId id="305" r:id="rId21"/>
    <p:sldId id="307" r:id="rId22"/>
    <p:sldId id="290" r:id="rId23"/>
    <p:sldId id="291" r:id="rId24"/>
    <p:sldId id="292" r:id="rId25"/>
    <p:sldId id="293" r:id="rId26"/>
    <p:sldId id="281" r:id="rId27"/>
    <p:sldId id="279" r:id="rId28"/>
    <p:sldId id="313" r:id="rId29"/>
    <p:sldId id="315" r:id="rId30"/>
    <p:sldId id="316" r:id="rId31"/>
    <p:sldId id="331" r:id="rId32"/>
    <p:sldId id="280" r:id="rId33"/>
    <p:sldId id="330" r:id="rId34"/>
    <p:sldId id="332" r:id="rId35"/>
    <p:sldId id="329" r:id="rId36"/>
    <p:sldId id="321" r:id="rId37"/>
    <p:sldId id="323" r:id="rId38"/>
    <p:sldId id="324" r:id="rId39"/>
    <p:sldId id="325" r:id="rId40"/>
    <p:sldId id="326" r:id="rId41"/>
    <p:sldId id="327" r:id="rId42"/>
    <p:sldId id="328" r:id="rId43"/>
    <p:sldId id="317" r:id="rId44"/>
    <p:sldId id="318" r:id="rId45"/>
    <p:sldId id="319" r:id="rId46"/>
    <p:sldId id="320" r:id="rId47"/>
    <p:sldId id="275" r:id="rId48"/>
  </p:sldIdLst>
  <p:sldSz cx="9144000" cy="6858000" type="screen4x3"/>
  <p:notesSz cx="6640513" cy="9904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0" autoAdjust="0"/>
    <p:restoredTop sz="79043" autoAdjust="0"/>
  </p:normalViewPr>
  <p:slideViewPr>
    <p:cSldViewPr>
      <p:cViewPr varScale="1">
        <p:scale>
          <a:sx n="88" d="100"/>
          <a:sy n="88" d="100"/>
        </p:scale>
        <p:origin x="-16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46DC4-A9A3-49DA-9A98-FEC463638440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EAC31A-DB95-44D3-9176-FC17F3F29A78}">
      <dgm:prSet phldrT="[Текст]"/>
      <dgm:spPr/>
      <dgm:t>
        <a:bodyPr/>
        <a:lstStyle/>
        <a:p>
          <a:r>
            <a:rPr lang="uk-UA" b="1" smtClean="0"/>
            <a:t>Доктор наук </a:t>
          </a:r>
          <a:endParaRPr lang="ru-RU"/>
        </a:p>
      </dgm:t>
    </dgm:pt>
    <dgm:pt modelId="{04B88258-7F0A-454D-B467-3C01C810694E}" type="parTrans" cxnId="{966AFD8E-F4E4-4A6F-B6A3-D8288D3AB7F2}">
      <dgm:prSet/>
      <dgm:spPr/>
      <dgm:t>
        <a:bodyPr/>
        <a:lstStyle/>
        <a:p>
          <a:endParaRPr lang="ru-RU"/>
        </a:p>
      </dgm:t>
    </dgm:pt>
    <dgm:pt modelId="{9436405A-45DF-49C1-BEAA-72851A47A283}" type="sibTrans" cxnId="{966AFD8E-F4E4-4A6F-B6A3-D8288D3AB7F2}">
      <dgm:prSet/>
      <dgm:spPr/>
      <dgm:t>
        <a:bodyPr/>
        <a:lstStyle/>
        <a:p>
          <a:endParaRPr lang="ru-RU"/>
        </a:p>
      </dgm:t>
    </dgm:pt>
    <dgm:pt modelId="{18BE35E3-AF9A-42C9-9F67-56EBBFA33E6E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не менше чотирьох публікацій </a:t>
          </a:r>
          <a:r>
            <a:rPr lang="uk-UA" dirty="0" smtClean="0"/>
            <a:t>у наукових періодичних виданнях інших держав з напряму, з якого підготовлено дисертацію. До таких публікацій можуть прирівнюватися публікації у виданнях України, які включені до міжнародних </a:t>
          </a:r>
          <a:r>
            <a:rPr lang="uk-UA" dirty="0" err="1" smtClean="0"/>
            <a:t>наукометричних</a:t>
          </a:r>
          <a:r>
            <a:rPr lang="uk-UA" dirty="0" smtClean="0"/>
            <a:t> баз.</a:t>
          </a:r>
          <a:endParaRPr lang="uk-UA" b="1" dirty="0" smtClean="0"/>
        </a:p>
      </dgm:t>
    </dgm:pt>
    <dgm:pt modelId="{7D52D72D-E93D-4590-9A65-2F022E504A29}" type="parTrans" cxnId="{C71A8646-B772-46A0-9AA2-A00660F185F8}">
      <dgm:prSet/>
      <dgm:spPr/>
      <dgm:t>
        <a:bodyPr/>
        <a:lstStyle/>
        <a:p>
          <a:endParaRPr lang="ru-RU"/>
        </a:p>
      </dgm:t>
    </dgm:pt>
    <dgm:pt modelId="{B06EDB7F-4633-40D6-B637-5B39639BB5F3}" type="sibTrans" cxnId="{C71A8646-B772-46A0-9AA2-A00660F185F8}">
      <dgm:prSet/>
      <dgm:spPr/>
      <dgm:t>
        <a:bodyPr/>
        <a:lstStyle/>
        <a:p>
          <a:endParaRPr lang="ru-RU"/>
        </a:p>
      </dgm:t>
    </dgm:pt>
    <dgm:pt modelId="{4C4064A4-89C3-41B6-8CFD-0AF870B5A445}">
      <dgm:prSet/>
      <dgm:spPr/>
      <dgm:t>
        <a:bodyPr/>
        <a:lstStyle/>
        <a:p>
          <a:r>
            <a:rPr lang="uk-UA" b="1" dirty="0" smtClean="0"/>
            <a:t>Кандидат наук</a:t>
          </a:r>
        </a:p>
      </dgm:t>
    </dgm:pt>
    <dgm:pt modelId="{B32A13CF-0650-4E46-AE7E-D3B4754882DE}" type="parTrans" cxnId="{FB4C35AC-6D8C-42BE-BF0E-5FE766806F3B}">
      <dgm:prSet/>
      <dgm:spPr/>
      <dgm:t>
        <a:bodyPr/>
        <a:lstStyle/>
        <a:p>
          <a:endParaRPr lang="ru-RU"/>
        </a:p>
      </dgm:t>
    </dgm:pt>
    <dgm:pt modelId="{51BE7414-C5E4-465B-B03E-FA5668AB7CEB}" type="sibTrans" cxnId="{FB4C35AC-6D8C-42BE-BF0E-5FE766806F3B}">
      <dgm:prSet/>
      <dgm:spPr/>
      <dgm:t>
        <a:bodyPr/>
        <a:lstStyle/>
        <a:p>
          <a:endParaRPr lang="ru-RU"/>
        </a:p>
      </dgm:t>
    </dgm:pt>
    <dgm:pt modelId="{BABEB900-33D4-40ED-9F47-8656BC852CDF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не менше однієї статті </a:t>
          </a:r>
          <a:r>
            <a:rPr lang="uk-UA" dirty="0" smtClean="0"/>
            <a:t>у наукових періодичних виданнях інших держав з напряму, з якого підготовлено дисертацію. До такої публікації може прирівнюватися публікація у виданнях України, які включені до міжнародних </a:t>
          </a:r>
          <a:r>
            <a:rPr lang="uk-UA" dirty="0" err="1" smtClean="0"/>
            <a:t>наукометричних</a:t>
          </a:r>
          <a:r>
            <a:rPr lang="uk-UA" dirty="0" smtClean="0"/>
            <a:t> баз;</a:t>
          </a:r>
        </a:p>
      </dgm:t>
    </dgm:pt>
    <dgm:pt modelId="{3DCD70C9-87F7-444C-B63E-005AA89FB742}" type="parTrans" cxnId="{2E16F285-AD65-4954-A8B4-DC2D7C0A0206}">
      <dgm:prSet/>
      <dgm:spPr/>
      <dgm:t>
        <a:bodyPr/>
        <a:lstStyle/>
        <a:p>
          <a:endParaRPr lang="ru-RU"/>
        </a:p>
      </dgm:t>
    </dgm:pt>
    <dgm:pt modelId="{B18573FF-B2C2-47EA-B6B1-099F0908384C}" type="sibTrans" cxnId="{2E16F285-AD65-4954-A8B4-DC2D7C0A0206}">
      <dgm:prSet/>
      <dgm:spPr/>
      <dgm:t>
        <a:bodyPr/>
        <a:lstStyle/>
        <a:p>
          <a:endParaRPr lang="ru-RU"/>
        </a:p>
      </dgm:t>
    </dgm:pt>
    <dgm:pt modelId="{E2DEA6E5-9059-48D5-92BB-FB5EAACDB961}" type="pres">
      <dgm:prSet presAssocID="{E7746DC4-A9A3-49DA-9A98-FEC4636384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100CBD-F559-48F1-A9A7-CBE097EAD923}" type="pres">
      <dgm:prSet presAssocID="{98EAC31A-DB95-44D3-9176-FC17F3F29A78}" presName="parentLin" presStyleCnt="0"/>
      <dgm:spPr/>
    </dgm:pt>
    <dgm:pt modelId="{C985C821-7104-4992-9361-0C6ABC1247C1}" type="pres">
      <dgm:prSet presAssocID="{98EAC31A-DB95-44D3-9176-FC17F3F29A7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FC2EC70-FD72-46DF-A856-7FC5227BA1DB}" type="pres">
      <dgm:prSet presAssocID="{98EAC31A-DB95-44D3-9176-FC17F3F29A7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B1ED2-D2D8-4719-B267-08674B0145E3}" type="pres">
      <dgm:prSet presAssocID="{98EAC31A-DB95-44D3-9176-FC17F3F29A78}" presName="negativeSpace" presStyleCnt="0"/>
      <dgm:spPr/>
    </dgm:pt>
    <dgm:pt modelId="{528DD837-787B-4525-A725-CC20E2746E81}" type="pres">
      <dgm:prSet presAssocID="{98EAC31A-DB95-44D3-9176-FC17F3F29A7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D3812-DEDE-461B-90C1-D31B4E244CAE}" type="pres">
      <dgm:prSet presAssocID="{9436405A-45DF-49C1-BEAA-72851A47A283}" presName="spaceBetweenRectangles" presStyleCnt="0"/>
      <dgm:spPr/>
    </dgm:pt>
    <dgm:pt modelId="{977E4385-9B4F-43F1-ADED-214CE5A25F8C}" type="pres">
      <dgm:prSet presAssocID="{4C4064A4-89C3-41B6-8CFD-0AF870B5A445}" presName="parentLin" presStyleCnt="0"/>
      <dgm:spPr/>
    </dgm:pt>
    <dgm:pt modelId="{F4F79DBE-F8C7-4B15-8CE7-2F2B7D612D11}" type="pres">
      <dgm:prSet presAssocID="{4C4064A4-89C3-41B6-8CFD-0AF870B5A44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172FC9F-9961-4BF1-BA9C-8F4FE1DF0E88}" type="pres">
      <dgm:prSet presAssocID="{4C4064A4-89C3-41B6-8CFD-0AF870B5A44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E0664-BF7E-4FFF-87E8-6CB8DB53AEAC}" type="pres">
      <dgm:prSet presAssocID="{4C4064A4-89C3-41B6-8CFD-0AF870B5A445}" presName="negativeSpace" presStyleCnt="0"/>
      <dgm:spPr/>
    </dgm:pt>
    <dgm:pt modelId="{5689B96A-B7C2-4089-B3DE-FEC4CC219495}" type="pres">
      <dgm:prSet presAssocID="{4C4064A4-89C3-41B6-8CFD-0AF870B5A44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C65613-7696-4B02-9086-CA5D5964BA8E}" type="presOf" srcId="{4C4064A4-89C3-41B6-8CFD-0AF870B5A445}" destId="{F4F79DBE-F8C7-4B15-8CE7-2F2B7D612D11}" srcOrd="0" destOrd="0" presId="urn:microsoft.com/office/officeart/2005/8/layout/list1"/>
    <dgm:cxn modelId="{5D063BCA-6310-46C5-ACF6-C2940B4B766F}" type="presOf" srcId="{18BE35E3-AF9A-42C9-9F67-56EBBFA33E6E}" destId="{528DD837-787B-4525-A725-CC20E2746E81}" srcOrd="0" destOrd="0" presId="urn:microsoft.com/office/officeart/2005/8/layout/list1"/>
    <dgm:cxn modelId="{2E16F285-AD65-4954-A8B4-DC2D7C0A0206}" srcId="{4C4064A4-89C3-41B6-8CFD-0AF870B5A445}" destId="{BABEB900-33D4-40ED-9F47-8656BC852CDF}" srcOrd="0" destOrd="0" parTransId="{3DCD70C9-87F7-444C-B63E-005AA89FB742}" sibTransId="{B18573FF-B2C2-47EA-B6B1-099F0908384C}"/>
    <dgm:cxn modelId="{3595DE1D-758B-4F62-A1B4-AF1A1BED4502}" type="presOf" srcId="{4C4064A4-89C3-41B6-8CFD-0AF870B5A445}" destId="{C172FC9F-9961-4BF1-BA9C-8F4FE1DF0E88}" srcOrd="1" destOrd="0" presId="urn:microsoft.com/office/officeart/2005/8/layout/list1"/>
    <dgm:cxn modelId="{83455BC3-9D0E-45E9-875F-DD9DA5F95728}" type="presOf" srcId="{98EAC31A-DB95-44D3-9176-FC17F3F29A78}" destId="{FFC2EC70-FD72-46DF-A856-7FC5227BA1DB}" srcOrd="1" destOrd="0" presId="urn:microsoft.com/office/officeart/2005/8/layout/list1"/>
    <dgm:cxn modelId="{B6F97949-A53B-4EEA-A983-A85C82C0E8D9}" type="presOf" srcId="{E7746DC4-A9A3-49DA-9A98-FEC463638440}" destId="{E2DEA6E5-9059-48D5-92BB-FB5EAACDB961}" srcOrd="0" destOrd="0" presId="urn:microsoft.com/office/officeart/2005/8/layout/list1"/>
    <dgm:cxn modelId="{4DBF195E-0F38-44A9-BA21-4F9D58AFAF2D}" type="presOf" srcId="{BABEB900-33D4-40ED-9F47-8656BC852CDF}" destId="{5689B96A-B7C2-4089-B3DE-FEC4CC219495}" srcOrd="0" destOrd="0" presId="urn:microsoft.com/office/officeart/2005/8/layout/list1"/>
    <dgm:cxn modelId="{966AFD8E-F4E4-4A6F-B6A3-D8288D3AB7F2}" srcId="{E7746DC4-A9A3-49DA-9A98-FEC463638440}" destId="{98EAC31A-DB95-44D3-9176-FC17F3F29A78}" srcOrd="0" destOrd="0" parTransId="{04B88258-7F0A-454D-B467-3C01C810694E}" sibTransId="{9436405A-45DF-49C1-BEAA-72851A47A283}"/>
    <dgm:cxn modelId="{52FBDF02-5865-4C06-8778-1579AD5BEECD}" type="presOf" srcId="{98EAC31A-DB95-44D3-9176-FC17F3F29A78}" destId="{C985C821-7104-4992-9361-0C6ABC1247C1}" srcOrd="0" destOrd="0" presId="urn:microsoft.com/office/officeart/2005/8/layout/list1"/>
    <dgm:cxn modelId="{C71A8646-B772-46A0-9AA2-A00660F185F8}" srcId="{98EAC31A-DB95-44D3-9176-FC17F3F29A78}" destId="{18BE35E3-AF9A-42C9-9F67-56EBBFA33E6E}" srcOrd="0" destOrd="0" parTransId="{7D52D72D-E93D-4590-9A65-2F022E504A29}" sibTransId="{B06EDB7F-4633-40D6-B637-5B39639BB5F3}"/>
    <dgm:cxn modelId="{FB4C35AC-6D8C-42BE-BF0E-5FE766806F3B}" srcId="{E7746DC4-A9A3-49DA-9A98-FEC463638440}" destId="{4C4064A4-89C3-41B6-8CFD-0AF870B5A445}" srcOrd="1" destOrd="0" parTransId="{B32A13CF-0650-4E46-AE7E-D3B4754882DE}" sibTransId="{51BE7414-C5E4-465B-B03E-FA5668AB7CEB}"/>
    <dgm:cxn modelId="{CFEF7A8D-312D-4D09-9AD6-A8C47B6A000B}" type="presParOf" srcId="{E2DEA6E5-9059-48D5-92BB-FB5EAACDB961}" destId="{DD100CBD-F559-48F1-A9A7-CBE097EAD923}" srcOrd="0" destOrd="0" presId="urn:microsoft.com/office/officeart/2005/8/layout/list1"/>
    <dgm:cxn modelId="{5CFE4474-D9D1-4736-862D-9FB6A54A76B1}" type="presParOf" srcId="{DD100CBD-F559-48F1-A9A7-CBE097EAD923}" destId="{C985C821-7104-4992-9361-0C6ABC1247C1}" srcOrd="0" destOrd="0" presId="urn:microsoft.com/office/officeart/2005/8/layout/list1"/>
    <dgm:cxn modelId="{56B963EF-B5A5-4013-9145-41AAD10226D8}" type="presParOf" srcId="{DD100CBD-F559-48F1-A9A7-CBE097EAD923}" destId="{FFC2EC70-FD72-46DF-A856-7FC5227BA1DB}" srcOrd="1" destOrd="0" presId="urn:microsoft.com/office/officeart/2005/8/layout/list1"/>
    <dgm:cxn modelId="{7223E328-0EE3-4AAD-8C43-BE0EBAC78974}" type="presParOf" srcId="{E2DEA6E5-9059-48D5-92BB-FB5EAACDB961}" destId="{81CB1ED2-D2D8-4719-B267-08674B0145E3}" srcOrd="1" destOrd="0" presId="urn:microsoft.com/office/officeart/2005/8/layout/list1"/>
    <dgm:cxn modelId="{E040A860-B683-42F9-B06D-0585CE3A4E14}" type="presParOf" srcId="{E2DEA6E5-9059-48D5-92BB-FB5EAACDB961}" destId="{528DD837-787B-4525-A725-CC20E2746E81}" srcOrd="2" destOrd="0" presId="urn:microsoft.com/office/officeart/2005/8/layout/list1"/>
    <dgm:cxn modelId="{FC7516F5-005C-4779-8E9F-12E7644B768B}" type="presParOf" srcId="{E2DEA6E5-9059-48D5-92BB-FB5EAACDB961}" destId="{99DD3812-DEDE-461B-90C1-D31B4E244CAE}" srcOrd="3" destOrd="0" presId="urn:microsoft.com/office/officeart/2005/8/layout/list1"/>
    <dgm:cxn modelId="{E999DDBA-C1A1-420C-BDB9-C11C7F0130FB}" type="presParOf" srcId="{E2DEA6E5-9059-48D5-92BB-FB5EAACDB961}" destId="{977E4385-9B4F-43F1-ADED-214CE5A25F8C}" srcOrd="4" destOrd="0" presId="urn:microsoft.com/office/officeart/2005/8/layout/list1"/>
    <dgm:cxn modelId="{A7659D23-99A3-4C66-9150-F64048AE0F57}" type="presParOf" srcId="{977E4385-9B4F-43F1-ADED-214CE5A25F8C}" destId="{F4F79DBE-F8C7-4B15-8CE7-2F2B7D612D11}" srcOrd="0" destOrd="0" presId="urn:microsoft.com/office/officeart/2005/8/layout/list1"/>
    <dgm:cxn modelId="{2B90F5FB-88AE-44D4-B2E0-AD74E5D49011}" type="presParOf" srcId="{977E4385-9B4F-43F1-ADED-214CE5A25F8C}" destId="{C172FC9F-9961-4BF1-BA9C-8F4FE1DF0E88}" srcOrd="1" destOrd="0" presId="urn:microsoft.com/office/officeart/2005/8/layout/list1"/>
    <dgm:cxn modelId="{FB41B4F7-F396-4D7E-9DAD-8E7841814BF7}" type="presParOf" srcId="{E2DEA6E5-9059-48D5-92BB-FB5EAACDB961}" destId="{48AE0664-BF7E-4FFF-87E8-6CB8DB53AEAC}" srcOrd="5" destOrd="0" presId="urn:microsoft.com/office/officeart/2005/8/layout/list1"/>
    <dgm:cxn modelId="{DCEDAB96-9C4C-4356-9FF0-8BEDD9C160A3}" type="presParOf" srcId="{E2DEA6E5-9059-48D5-92BB-FB5EAACDB961}" destId="{5689B96A-B7C2-4089-B3DE-FEC4CC21949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C5C3B-C74C-47DB-8158-A5B5CFA91641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6FAFC8-46CF-456E-A397-2E6196F423AF}">
      <dgm:prSet phldrT="[Текст]"/>
      <dgm:spPr/>
      <dgm:t>
        <a:bodyPr/>
        <a:lstStyle/>
        <a:p>
          <a:r>
            <a:rPr lang="uk-UA" noProof="0" dirty="0" smtClean="0"/>
            <a:t>Проведення досліджень</a:t>
          </a:r>
          <a:endParaRPr lang="uk-UA" noProof="0" dirty="0"/>
        </a:p>
      </dgm:t>
    </dgm:pt>
    <dgm:pt modelId="{841B7EE1-80AE-4035-8E8F-14A5A8B41209}" type="parTrans" cxnId="{688C85BE-9555-49C4-A905-CE7FFC155625}">
      <dgm:prSet/>
      <dgm:spPr/>
      <dgm:t>
        <a:bodyPr/>
        <a:lstStyle/>
        <a:p>
          <a:endParaRPr lang="ru-RU"/>
        </a:p>
      </dgm:t>
    </dgm:pt>
    <dgm:pt modelId="{BA0636EC-B817-4942-A72B-6771391E8C6A}" type="sibTrans" cxnId="{688C85BE-9555-49C4-A905-CE7FFC155625}">
      <dgm:prSet/>
      <dgm:spPr/>
      <dgm:t>
        <a:bodyPr/>
        <a:lstStyle/>
        <a:p>
          <a:endParaRPr lang="uk-UA" noProof="0" dirty="0"/>
        </a:p>
      </dgm:t>
    </dgm:pt>
    <dgm:pt modelId="{2FA6AF8D-630C-4726-BA5A-A8CC65AC22CF}">
      <dgm:prSet phldrT="[Текст]"/>
      <dgm:spPr/>
      <dgm:t>
        <a:bodyPr/>
        <a:lstStyle/>
        <a:p>
          <a:r>
            <a:rPr lang="uk-UA" noProof="0" dirty="0" smtClean="0"/>
            <a:t>Вибір журналу</a:t>
          </a:r>
          <a:endParaRPr lang="uk-UA" noProof="0" dirty="0"/>
        </a:p>
      </dgm:t>
    </dgm:pt>
    <dgm:pt modelId="{90E1F623-B00C-4E89-B8DB-55E95D7FC9E7}" type="parTrans" cxnId="{B434205D-1DE9-45CA-BC55-4BB1475E8C1A}">
      <dgm:prSet/>
      <dgm:spPr/>
      <dgm:t>
        <a:bodyPr/>
        <a:lstStyle/>
        <a:p>
          <a:endParaRPr lang="ru-RU"/>
        </a:p>
      </dgm:t>
    </dgm:pt>
    <dgm:pt modelId="{8235BF48-9D2B-4DDA-A4D8-7EE2CA6DA7EA}" type="sibTrans" cxnId="{B434205D-1DE9-45CA-BC55-4BB1475E8C1A}">
      <dgm:prSet/>
      <dgm:spPr/>
      <dgm:t>
        <a:bodyPr/>
        <a:lstStyle/>
        <a:p>
          <a:endParaRPr lang="uk-UA" noProof="0" dirty="0"/>
        </a:p>
      </dgm:t>
    </dgm:pt>
    <dgm:pt modelId="{EA493B9E-A266-49B4-94D7-7324AC0FA32F}">
      <dgm:prSet phldrT="[Текст]"/>
      <dgm:spPr/>
      <dgm:t>
        <a:bodyPr/>
        <a:lstStyle/>
        <a:p>
          <a:r>
            <a:rPr lang="uk-UA" noProof="0" dirty="0" smtClean="0"/>
            <a:t>Підготовка до публікації</a:t>
          </a:r>
          <a:endParaRPr lang="uk-UA" noProof="0" dirty="0"/>
        </a:p>
      </dgm:t>
    </dgm:pt>
    <dgm:pt modelId="{5C4B87FE-83CF-4DA4-BBC4-A2408CD07EE0}" type="parTrans" cxnId="{74E5008C-7871-40FA-AB5A-CD39CD42CAD1}">
      <dgm:prSet/>
      <dgm:spPr/>
      <dgm:t>
        <a:bodyPr/>
        <a:lstStyle/>
        <a:p>
          <a:endParaRPr lang="ru-RU"/>
        </a:p>
      </dgm:t>
    </dgm:pt>
    <dgm:pt modelId="{8746DF8B-3F3D-4F57-B4AA-1A28F5C5F1CC}" type="sibTrans" cxnId="{74E5008C-7871-40FA-AB5A-CD39CD42CAD1}">
      <dgm:prSet/>
      <dgm:spPr/>
      <dgm:t>
        <a:bodyPr/>
        <a:lstStyle/>
        <a:p>
          <a:endParaRPr lang="uk-UA" noProof="0" dirty="0"/>
        </a:p>
      </dgm:t>
    </dgm:pt>
    <dgm:pt modelId="{2F93085D-A424-4B73-9838-C7C4409860D4}">
      <dgm:prSet phldrT="[Текст]"/>
      <dgm:spPr/>
      <dgm:t>
        <a:bodyPr/>
        <a:lstStyle/>
        <a:p>
          <a:r>
            <a:rPr lang="uk-UA" noProof="0" dirty="0" smtClean="0"/>
            <a:t>Створення свого бренду</a:t>
          </a:r>
          <a:endParaRPr lang="uk-UA" noProof="0" dirty="0"/>
        </a:p>
      </dgm:t>
    </dgm:pt>
    <dgm:pt modelId="{B2F35F0A-9ED2-4149-94E0-CE9E5E038819}" type="parTrans" cxnId="{85FF28A8-E0B3-43DE-B566-F361470E84DF}">
      <dgm:prSet/>
      <dgm:spPr/>
      <dgm:t>
        <a:bodyPr/>
        <a:lstStyle/>
        <a:p>
          <a:endParaRPr lang="ru-RU"/>
        </a:p>
      </dgm:t>
    </dgm:pt>
    <dgm:pt modelId="{73FB1685-FD65-453A-9096-80A3C4DF810C}" type="sibTrans" cxnId="{85FF28A8-E0B3-43DE-B566-F361470E84DF}">
      <dgm:prSet/>
      <dgm:spPr/>
      <dgm:t>
        <a:bodyPr/>
        <a:lstStyle/>
        <a:p>
          <a:endParaRPr lang="uk-UA" noProof="0" dirty="0"/>
        </a:p>
      </dgm:t>
    </dgm:pt>
    <dgm:pt modelId="{69E8A331-87F5-4BFB-8ABD-3D4C19A164C2}" type="pres">
      <dgm:prSet presAssocID="{28CC5C3B-C74C-47DB-8158-A5B5CFA916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E185FA-BFD5-458C-B099-B939027DE4ED}" type="pres">
      <dgm:prSet presAssocID="{5B6FAFC8-46CF-456E-A397-2E6196F423AF}" presName="node" presStyleLbl="node1" presStyleIdx="0" presStyleCnt="4" custScaleX="126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57E62-B2B5-4F3A-84DE-EAD6E38E5308}" type="pres">
      <dgm:prSet presAssocID="{BA0636EC-B817-4942-A72B-6771391E8C6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31A1BEC-50D7-4CCE-9DC7-C88302D939CF}" type="pres">
      <dgm:prSet presAssocID="{BA0636EC-B817-4942-A72B-6771391E8C6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9C7CB6A-C2C0-45C6-8FFB-459105F1ABF3}" type="pres">
      <dgm:prSet presAssocID="{2FA6AF8D-630C-4726-BA5A-A8CC65AC22CF}" presName="node" presStyleLbl="node1" presStyleIdx="1" presStyleCnt="4" custScaleX="124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FC0FE-9584-4477-BBCF-A2391FAC85B3}" type="pres">
      <dgm:prSet presAssocID="{8235BF48-9D2B-4DDA-A4D8-7EE2CA6DA7E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B3560F3-A131-4833-B0A1-4CF88A1B98CE}" type="pres">
      <dgm:prSet presAssocID="{8235BF48-9D2B-4DDA-A4D8-7EE2CA6DA7E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719E8DF-EAA9-43E5-A2A3-D15491801AD4}" type="pres">
      <dgm:prSet presAssocID="{EA493B9E-A266-49B4-94D7-7324AC0FA32F}" presName="node" presStyleLbl="node1" presStyleIdx="2" presStyleCnt="4" custScaleX="127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86586-D919-41C7-A557-488BC8B2E119}" type="pres">
      <dgm:prSet presAssocID="{8746DF8B-3F3D-4F57-B4AA-1A28F5C5F1CC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7120C6F-2DED-4321-A179-08A60D07D0F1}" type="pres">
      <dgm:prSet presAssocID="{8746DF8B-3F3D-4F57-B4AA-1A28F5C5F1C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22E7C5C-C9C8-4C4F-8C55-067B4CC71C88}" type="pres">
      <dgm:prSet presAssocID="{2F93085D-A424-4B73-9838-C7C4409860D4}" presName="node" presStyleLbl="node1" presStyleIdx="3" presStyleCnt="4" custScaleX="133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32BBB-C752-44D5-9BC3-B07163454E1A}" type="pres">
      <dgm:prSet presAssocID="{73FB1685-FD65-453A-9096-80A3C4DF810C}" presName="sibTrans" presStyleLbl="sibTrans2D1" presStyleIdx="3" presStyleCnt="4"/>
      <dgm:spPr/>
      <dgm:t>
        <a:bodyPr/>
        <a:lstStyle/>
        <a:p>
          <a:endParaRPr lang="ru-RU"/>
        </a:p>
      </dgm:t>
    </dgm:pt>
    <dgm:pt modelId="{50AEBF36-A6A7-4B13-9EE2-0A24F89163D2}" type="pres">
      <dgm:prSet presAssocID="{73FB1685-FD65-453A-9096-80A3C4DF810C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4E5008C-7871-40FA-AB5A-CD39CD42CAD1}" srcId="{28CC5C3B-C74C-47DB-8158-A5B5CFA91641}" destId="{EA493B9E-A266-49B4-94D7-7324AC0FA32F}" srcOrd="2" destOrd="0" parTransId="{5C4B87FE-83CF-4DA4-BBC4-A2408CD07EE0}" sibTransId="{8746DF8B-3F3D-4F57-B4AA-1A28F5C5F1CC}"/>
    <dgm:cxn modelId="{42F4A887-07B4-488A-8672-44E6C8C4B361}" type="presOf" srcId="{8746DF8B-3F3D-4F57-B4AA-1A28F5C5F1CC}" destId="{F2B86586-D919-41C7-A557-488BC8B2E119}" srcOrd="0" destOrd="0" presId="urn:microsoft.com/office/officeart/2005/8/layout/cycle2"/>
    <dgm:cxn modelId="{F8A5781C-73A1-4D49-A43A-EF38F4F3F29C}" type="presOf" srcId="{73FB1685-FD65-453A-9096-80A3C4DF810C}" destId="{50AEBF36-A6A7-4B13-9EE2-0A24F89163D2}" srcOrd="1" destOrd="0" presId="urn:microsoft.com/office/officeart/2005/8/layout/cycle2"/>
    <dgm:cxn modelId="{278DC378-AD4E-4D80-A36E-1D7A28CD5842}" type="presOf" srcId="{8235BF48-9D2B-4DDA-A4D8-7EE2CA6DA7EA}" destId="{BB3560F3-A131-4833-B0A1-4CF88A1B98CE}" srcOrd="1" destOrd="0" presId="urn:microsoft.com/office/officeart/2005/8/layout/cycle2"/>
    <dgm:cxn modelId="{F0E4D6AD-7009-4F50-A028-B9334D4948B9}" type="presOf" srcId="{2F93085D-A424-4B73-9838-C7C4409860D4}" destId="{C22E7C5C-C9C8-4C4F-8C55-067B4CC71C88}" srcOrd="0" destOrd="0" presId="urn:microsoft.com/office/officeart/2005/8/layout/cycle2"/>
    <dgm:cxn modelId="{7142776B-3B3D-407E-A1F3-3C46D200A456}" type="presOf" srcId="{2FA6AF8D-630C-4726-BA5A-A8CC65AC22CF}" destId="{D9C7CB6A-C2C0-45C6-8FFB-459105F1ABF3}" srcOrd="0" destOrd="0" presId="urn:microsoft.com/office/officeart/2005/8/layout/cycle2"/>
    <dgm:cxn modelId="{B1F2F8E1-B139-4C61-BCD9-FDFABCC77104}" type="presOf" srcId="{BA0636EC-B817-4942-A72B-6771391E8C6A}" destId="{63D57E62-B2B5-4F3A-84DE-EAD6E38E5308}" srcOrd="0" destOrd="0" presId="urn:microsoft.com/office/officeart/2005/8/layout/cycle2"/>
    <dgm:cxn modelId="{688C85BE-9555-49C4-A905-CE7FFC155625}" srcId="{28CC5C3B-C74C-47DB-8158-A5B5CFA91641}" destId="{5B6FAFC8-46CF-456E-A397-2E6196F423AF}" srcOrd="0" destOrd="0" parTransId="{841B7EE1-80AE-4035-8E8F-14A5A8B41209}" sibTransId="{BA0636EC-B817-4942-A72B-6771391E8C6A}"/>
    <dgm:cxn modelId="{81E0F9FD-B4BA-4B55-B9DC-67C8623CC7C4}" type="presOf" srcId="{8235BF48-9D2B-4DDA-A4D8-7EE2CA6DA7EA}" destId="{941FC0FE-9584-4477-BBCF-A2391FAC85B3}" srcOrd="0" destOrd="0" presId="urn:microsoft.com/office/officeart/2005/8/layout/cycle2"/>
    <dgm:cxn modelId="{A364921A-DABF-47CD-80A7-284F9B83B302}" type="presOf" srcId="{73FB1685-FD65-453A-9096-80A3C4DF810C}" destId="{B0432BBB-C752-44D5-9BC3-B07163454E1A}" srcOrd="0" destOrd="0" presId="urn:microsoft.com/office/officeart/2005/8/layout/cycle2"/>
    <dgm:cxn modelId="{85FF28A8-E0B3-43DE-B566-F361470E84DF}" srcId="{28CC5C3B-C74C-47DB-8158-A5B5CFA91641}" destId="{2F93085D-A424-4B73-9838-C7C4409860D4}" srcOrd="3" destOrd="0" parTransId="{B2F35F0A-9ED2-4149-94E0-CE9E5E038819}" sibTransId="{73FB1685-FD65-453A-9096-80A3C4DF810C}"/>
    <dgm:cxn modelId="{5E4895D4-0B05-4526-9255-E44AD42E626F}" type="presOf" srcId="{BA0636EC-B817-4942-A72B-6771391E8C6A}" destId="{231A1BEC-50D7-4CCE-9DC7-C88302D939CF}" srcOrd="1" destOrd="0" presId="urn:microsoft.com/office/officeart/2005/8/layout/cycle2"/>
    <dgm:cxn modelId="{56767789-5D74-452A-AF63-C5F7FB2A8811}" type="presOf" srcId="{28CC5C3B-C74C-47DB-8158-A5B5CFA91641}" destId="{69E8A331-87F5-4BFB-8ABD-3D4C19A164C2}" srcOrd="0" destOrd="0" presId="urn:microsoft.com/office/officeart/2005/8/layout/cycle2"/>
    <dgm:cxn modelId="{401B6CDE-3CEA-495A-9E7A-A3356BBD80AD}" type="presOf" srcId="{EA493B9E-A266-49B4-94D7-7324AC0FA32F}" destId="{B719E8DF-EAA9-43E5-A2A3-D15491801AD4}" srcOrd="0" destOrd="0" presId="urn:microsoft.com/office/officeart/2005/8/layout/cycle2"/>
    <dgm:cxn modelId="{DDF829C1-5F52-4898-BE31-79A84D83DBD8}" type="presOf" srcId="{5B6FAFC8-46CF-456E-A397-2E6196F423AF}" destId="{3FE185FA-BFD5-458C-B099-B939027DE4ED}" srcOrd="0" destOrd="0" presId="urn:microsoft.com/office/officeart/2005/8/layout/cycle2"/>
    <dgm:cxn modelId="{35A20B75-68B7-45B5-B964-A5A2D5D3C7FC}" type="presOf" srcId="{8746DF8B-3F3D-4F57-B4AA-1A28F5C5F1CC}" destId="{17120C6F-2DED-4321-A179-08A60D07D0F1}" srcOrd="1" destOrd="0" presId="urn:microsoft.com/office/officeart/2005/8/layout/cycle2"/>
    <dgm:cxn modelId="{B434205D-1DE9-45CA-BC55-4BB1475E8C1A}" srcId="{28CC5C3B-C74C-47DB-8158-A5B5CFA91641}" destId="{2FA6AF8D-630C-4726-BA5A-A8CC65AC22CF}" srcOrd="1" destOrd="0" parTransId="{90E1F623-B00C-4E89-B8DB-55E95D7FC9E7}" sibTransId="{8235BF48-9D2B-4DDA-A4D8-7EE2CA6DA7EA}"/>
    <dgm:cxn modelId="{FAC9BE5D-7447-4156-8F20-09E765E90884}" type="presParOf" srcId="{69E8A331-87F5-4BFB-8ABD-3D4C19A164C2}" destId="{3FE185FA-BFD5-458C-B099-B939027DE4ED}" srcOrd="0" destOrd="0" presId="urn:microsoft.com/office/officeart/2005/8/layout/cycle2"/>
    <dgm:cxn modelId="{F85C6688-1E3B-4B22-9071-98185B975DC0}" type="presParOf" srcId="{69E8A331-87F5-4BFB-8ABD-3D4C19A164C2}" destId="{63D57E62-B2B5-4F3A-84DE-EAD6E38E5308}" srcOrd="1" destOrd="0" presId="urn:microsoft.com/office/officeart/2005/8/layout/cycle2"/>
    <dgm:cxn modelId="{0DF9746B-73F5-4E41-B5A8-41798ADBD62B}" type="presParOf" srcId="{63D57E62-B2B5-4F3A-84DE-EAD6E38E5308}" destId="{231A1BEC-50D7-4CCE-9DC7-C88302D939CF}" srcOrd="0" destOrd="0" presId="urn:microsoft.com/office/officeart/2005/8/layout/cycle2"/>
    <dgm:cxn modelId="{46F69CE8-9543-4298-8095-A2C170893386}" type="presParOf" srcId="{69E8A331-87F5-4BFB-8ABD-3D4C19A164C2}" destId="{D9C7CB6A-C2C0-45C6-8FFB-459105F1ABF3}" srcOrd="2" destOrd="0" presId="urn:microsoft.com/office/officeart/2005/8/layout/cycle2"/>
    <dgm:cxn modelId="{A5C51970-BBC8-4FE8-940A-E153209C3BEF}" type="presParOf" srcId="{69E8A331-87F5-4BFB-8ABD-3D4C19A164C2}" destId="{941FC0FE-9584-4477-BBCF-A2391FAC85B3}" srcOrd="3" destOrd="0" presId="urn:microsoft.com/office/officeart/2005/8/layout/cycle2"/>
    <dgm:cxn modelId="{A9B26677-6195-4145-B019-7CD6E3639BB6}" type="presParOf" srcId="{941FC0FE-9584-4477-BBCF-A2391FAC85B3}" destId="{BB3560F3-A131-4833-B0A1-4CF88A1B98CE}" srcOrd="0" destOrd="0" presId="urn:microsoft.com/office/officeart/2005/8/layout/cycle2"/>
    <dgm:cxn modelId="{810CFE44-9326-4062-9F3A-3759617582E0}" type="presParOf" srcId="{69E8A331-87F5-4BFB-8ABD-3D4C19A164C2}" destId="{B719E8DF-EAA9-43E5-A2A3-D15491801AD4}" srcOrd="4" destOrd="0" presId="urn:microsoft.com/office/officeart/2005/8/layout/cycle2"/>
    <dgm:cxn modelId="{DA1CFAAF-65EE-4869-A687-D987398D1C08}" type="presParOf" srcId="{69E8A331-87F5-4BFB-8ABD-3D4C19A164C2}" destId="{F2B86586-D919-41C7-A557-488BC8B2E119}" srcOrd="5" destOrd="0" presId="urn:microsoft.com/office/officeart/2005/8/layout/cycle2"/>
    <dgm:cxn modelId="{DAF645A6-FF68-45A0-A3ED-12721EEC9B81}" type="presParOf" srcId="{F2B86586-D919-41C7-A557-488BC8B2E119}" destId="{17120C6F-2DED-4321-A179-08A60D07D0F1}" srcOrd="0" destOrd="0" presId="urn:microsoft.com/office/officeart/2005/8/layout/cycle2"/>
    <dgm:cxn modelId="{099E24C7-8774-4ECD-BF1E-304858477FA2}" type="presParOf" srcId="{69E8A331-87F5-4BFB-8ABD-3D4C19A164C2}" destId="{C22E7C5C-C9C8-4C4F-8C55-067B4CC71C88}" srcOrd="6" destOrd="0" presId="urn:microsoft.com/office/officeart/2005/8/layout/cycle2"/>
    <dgm:cxn modelId="{F009688E-329F-4ADD-8BD0-A83EE0F9E6F6}" type="presParOf" srcId="{69E8A331-87F5-4BFB-8ABD-3D4C19A164C2}" destId="{B0432BBB-C752-44D5-9BC3-B07163454E1A}" srcOrd="7" destOrd="0" presId="urn:microsoft.com/office/officeart/2005/8/layout/cycle2"/>
    <dgm:cxn modelId="{07788295-1B22-4F71-AB72-4353DD5A3E62}" type="presParOf" srcId="{B0432BBB-C752-44D5-9BC3-B07163454E1A}" destId="{50AEBF36-A6A7-4B13-9EE2-0A24F89163D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DD837-787B-4525-A725-CC20E2746E81}">
      <dsp:nvSpPr>
        <dsp:cNvPr id="0" name=""/>
        <dsp:cNvSpPr/>
      </dsp:nvSpPr>
      <dsp:spPr>
        <a:xfrm>
          <a:off x="0" y="382567"/>
          <a:ext cx="8856984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416560" rIns="6874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rgbClr val="C00000"/>
              </a:solidFill>
            </a:rPr>
            <a:t>не менше чотирьох публікацій </a:t>
          </a:r>
          <a:r>
            <a:rPr lang="uk-UA" sz="2000" kern="1200" dirty="0" smtClean="0"/>
            <a:t>у наукових періодичних виданнях інших держав з напряму, з якого підготовлено дисертацію. До таких публікацій можуть прирівнюватися публікації у виданнях України, які включені до міжнародних </a:t>
          </a:r>
          <a:r>
            <a:rPr lang="uk-UA" sz="2000" kern="1200" dirty="0" err="1" smtClean="0"/>
            <a:t>наукометричних</a:t>
          </a:r>
          <a:r>
            <a:rPr lang="uk-UA" sz="2000" kern="1200" dirty="0" smtClean="0"/>
            <a:t> баз.</a:t>
          </a:r>
          <a:endParaRPr lang="uk-UA" sz="2000" b="1" kern="1200" dirty="0" smtClean="0"/>
        </a:p>
      </dsp:txBody>
      <dsp:txXfrm>
        <a:off x="0" y="382567"/>
        <a:ext cx="8856984" cy="1890000"/>
      </dsp:txXfrm>
    </dsp:sp>
    <dsp:sp modelId="{FFC2EC70-FD72-46DF-A856-7FC5227BA1DB}">
      <dsp:nvSpPr>
        <dsp:cNvPr id="0" name=""/>
        <dsp:cNvSpPr/>
      </dsp:nvSpPr>
      <dsp:spPr>
        <a:xfrm>
          <a:off x="442849" y="87367"/>
          <a:ext cx="6199888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/>
            <a:t>Доктор наук </a:t>
          </a:r>
          <a:endParaRPr lang="ru-RU" sz="2000" kern="1200"/>
        </a:p>
      </dsp:txBody>
      <dsp:txXfrm>
        <a:off x="471670" y="116188"/>
        <a:ext cx="6142246" cy="532758"/>
      </dsp:txXfrm>
    </dsp:sp>
    <dsp:sp modelId="{5689B96A-B7C2-4089-B3DE-FEC4CC219495}">
      <dsp:nvSpPr>
        <dsp:cNvPr id="0" name=""/>
        <dsp:cNvSpPr/>
      </dsp:nvSpPr>
      <dsp:spPr>
        <a:xfrm>
          <a:off x="0" y="2675768"/>
          <a:ext cx="8856984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416560" rIns="6874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rgbClr val="C00000"/>
              </a:solidFill>
            </a:rPr>
            <a:t>не менше однієї статті </a:t>
          </a:r>
          <a:r>
            <a:rPr lang="uk-UA" sz="2000" kern="1200" dirty="0" smtClean="0"/>
            <a:t>у наукових періодичних виданнях інших держав з напряму, з якого підготовлено дисертацію. До такої публікації може прирівнюватися публікація у виданнях України, які включені до міжнародних </a:t>
          </a:r>
          <a:r>
            <a:rPr lang="uk-UA" sz="2000" kern="1200" dirty="0" err="1" smtClean="0"/>
            <a:t>наукометричних</a:t>
          </a:r>
          <a:r>
            <a:rPr lang="uk-UA" sz="2000" kern="1200" dirty="0" smtClean="0"/>
            <a:t> баз;</a:t>
          </a:r>
        </a:p>
      </dsp:txBody>
      <dsp:txXfrm>
        <a:off x="0" y="2675768"/>
        <a:ext cx="8856984" cy="1890000"/>
      </dsp:txXfrm>
    </dsp:sp>
    <dsp:sp modelId="{C172FC9F-9961-4BF1-BA9C-8F4FE1DF0E88}">
      <dsp:nvSpPr>
        <dsp:cNvPr id="0" name=""/>
        <dsp:cNvSpPr/>
      </dsp:nvSpPr>
      <dsp:spPr>
        <a:xfrm>
          <a:off x="442849" y="2380568"/>
          <a:ext cx="6199888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Кандидат наук</a:t>
          </a:r>
        </a:p>
      </dsp:txBody>
      <dsp:txXfrm>
        <a:off x="471670" y="2409389"/>
        <a:ext cx="6142246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185FA-BFD5-458C-B099-B939027DE4ED}">
      <dsp:nvSpPr>
        <dsp:cNvPr id="0" name=""/>
        <dsp:cNvSpPr/>
      </dsp:nvSpPr>
      <dsp:spPr>
        <a:xfrm>
          <a:off x="3492227" y="1622"/>
          <a:ext cx="2014401" cy="15956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Проведення досліджень</a:t>
          </a:r>
          <a:endParaRPr lang="uk-UA" sz="1900" kern="1200" noProof="0" dirty="0"/>
        </a:p>
      </dsp:txBody>
      <dsp:txXfrm>
        <a:off x="3787229" y="235296"/>
        <a:ext cx="1424397" cy="1128280"/>
      </dsp:txXfrm>
    </dsp:sp>
    <dsp:sp modelId="{63D57E62-B2B5-4F3A-84DE-EAD6E38E5308}">
      <dsp:nvSpPr>
        <dsp:cNvPr id="0" name=""/>
        <dsp:cNvSpPr/>
      </dsp:nvSpPr>
      <dsp:spPr>
        <a:xfrm rot="2700000">
          <a:off x="5173888" y="1371468"/>
          <a:ext cx="333667" cy="5385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noProof="0" dirty="0"/>
        </a:p>
      </dsp:txBody>
      <dsp:txXfrm>
        <a:off x="5188547" y="1443782"/>
        <a:ext cx="233567" cy="323114"/>
      </dsp:txXfrm>
    </dsp:sp>
    <dsp:sp modelId="{D9C7CB6A-C2C0-45C6-8FFB-459105F1ABF3}">
      <dsp:nvSpPr>
        <dsp:cNvPr id="0" name=""/>
        <dsp:cNvSpPr/>
      </dsp:nvSpPr>
      <dsp:spPr>
        <a:xfrm>
          <a:off x="5198988" y="1694101"/>
          <a:ext cx="1985839" cy="15956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Вибір журналу</a:t>
          </a:r>
          <a:endParaRPr lang="uk-UA" sz="1900" kern="1200" noProof="0" dirty="0"/>
        </a:p>
      </dsp:txBody>
      <dsp:txXfrm>
        <a:off x="5489807" y="1927775"/>
        <a:ext cx="1404201" cy="1128280"/>
      </dsp:txXfrm>
    </dsp:sp>
    <dsp:sp modelId="{941FC0FE-9584-4477-BBCF-A2391FAC85B3}">
      <dsp:nvSpPr>
        <dsp:cNvPr id="0" name=""/>
        <dsp:cNvSpPr/>
      </dsp:nvSpPr>
      <dsp:spPr>
        <a:xfrm rot="8100000">
          <a:off x="5190012" y="3058922"/>
          <a:ext cx="331254" cy="5385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noProof="0" dirty="0"/>
        </a:p>
      </dsp:txBody>
      <dsp:txXfrm rot="10800000">
        <a:off x="5274835" y="3131492"/>
        <a:ext cx="231878" cy="323114"/>
      </dsp:txXfrm>
    </dsp:sp>
    <dsp:sp modelId="{B719E8DF-EAA9-43E5-A2A3-D15491801AD4}">
      <dsp:nvSpPr>
        <dsp:cNvPr id="0" name=""/>
        <dsp:cNvSpPr/>
      </dsp:nvSpPr>
      <dsp:spPr>
        <a:xfrm>
          <a:off x="3478609" y="3386580"/>
          <a:ext cx="2041638" cy="15956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Підготовка до публікації</a:t>
          </a:r>
          <a:endParaRPr lang="uk-UA" sz="1900" kern="1200" noProof="0" dirty="0"/>
        </a:p>
      </dsp:txBody>
      <dsp:txXfrm>
        <a:off x="3777600" y="3620254"/>
        <a:ext cx="1443656" cy="1128280"/>
      </dsp:txXfrm>
    </dsp:sp>
    <dsp:sp modelId="{F2B86586-D919-41C7-A557-488BC8B2E119}">
      <dsp:nvSpPr>
        <dsp:cNvPr id="0" name=""/>
        <dsp:cNvSpPr/>
      </dsp:nvSpPr>
      <dsp:spPr>
        <a:xfrm rot="13500000">
          <a:off x="3504790" y="3080044"/>
          <a:ext cx="319100" cy="5385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noProof="0" dirty="0"/>
        </a:p>
      </dsp:txBody>
      <dsp:txXfrm rot="10800000">
        <a:off x="3586501" y="3221595"/>
        <a:ext cx="223370" cy="323114"/>
      </dsp:txXfrm>
    </dsp:sp>
    <dsp:sp modelId="{C22E7C5C-C9C8-4C4F-8C55-067B4CC71C88}">
      <dsp:nvSpPr>
        <dsp:cNvPr id="0" name=""/>
        <dsp:cNvSpPr/>
      </dsp:nvSpPr>
      <dsp:spPr>
        <a:xfrm>
          <a:off x="1743718" y="1694101"/>
          <a:ext cx="2126462" cy="15956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Створення свого бренду</a:t>
          </a:r>
          <a:endParaRPr lang="uk-UA" sz="1900" kern="1200" noProof="0" dirty="0"/>
        </a:p>
      </dsp:txBody>
      <dsp:txXfrm>
        <a:off x="2055131" y="1927775"/>
        <a:ext cx="1503636" cy="1128280"/>
      </dsp:txXfrm>
    </dsp:sp>
    <dsp:sp modelId="{B0432BBB-C752-44D5-9BC3-B07163454E1A}">
      <dsp:nvSpPr>
        <dsp:cNvPr id="0" name=""/>
        <dsp:cNvSpPr/>
      </dsp:nvSpPr>
      <dsp:spPr>
        <a:xfrm rot="18900000">
          <a:off x="3492373" y="1376472"/>
          <a:ext cx="321514" cy="5385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noProof="0" dirty="0"/>
        </a:p>
      </dsp:txBody>
      <dsp:txXfrm>
        <a:off x="3506498" y="1518279"/>
        <a:ext cx="225060" cy="323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1421" y="0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3B67E-AE73-47F2-A56C-D93D7196C52A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7473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1421" y="9407473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8B5B7-2C02-4FD0-95D3-77D4545FF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8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1421" y="0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0332A-2889-4B3D-8645-185A03DA10B1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44550" y="742950"/>
            <a:ext cx="4951413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052" y="4704596"/>
            <a:ext cx="5312410" cy="4456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7473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1421" y="9407473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70C7-5929-4674-9E26-D9EB9055A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1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Найбільш відомі цитатні бази даних представлені в </a:t>
            </a:r>
            <a:r>
              <a:rPr lang="uk-UA" dirty="0" err="1" smtClean="0">
                <a:solidFill>
                  <a:srgbClr val="C00000"/>
                </a:solidFill>
              </a:rPr>
              <a:t>Science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err="1" smtClean="0">
                <a:solidFill>
                  <a:srgbClr val="C00000"/>
                </a:solidFill>
              </a:rPr>
              <a:t>Citation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err="1" smtClean="0">
                <a:solidFill>
                  <a:srgbClr val="C00000"/>
                </a:solidFill>
              </a:rPr>
              <a:t>Index</a:t>
            </a:r>
            <a:r>
              <a:rPr lang="uk-UA" dirty="0" smtClean="0">
                <a:solidFill>
                  <a:srgbClr val="C00000"/>
                </a:solidFill>
              </a:rPr>
              <a:t> (SCI) </a:t>
            </a:r>
            <a:r>
              <a:rPr lang="uk-UA" dirty="0" smtClean="0"/>
              <a:t>і </a:t>
            </a:r>
            <a:r>
              <a:rPr lang="uk-UA" dirty="0" err="1" smtClean="0">
                <a:solidFill>
                  <a:srgbClr val="C00000"/>
                </a:solidFill>
              </a:rPr>
              <a:t>Journal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err="1" smtClean="0">
                <a:solidFill>
                  <a:srgbClr val="C00000"/>
                </a:solidFill>
              </a:rPr>
              <a:t>Citation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err="1" smtClean="0">
                <a:solidFill>
                  <a:srgbClr val="C00000"/>
                </a:solidFill>
              </a:rPr>
              <a:t>Reports</a:t>
            </a:r>
            <a:r>
              <a:rPr lang="uk-UA" dirty="0" smtClean="0">
                <a:solidFill>
                  <a:srgbClr val="C00000"/>
                </a:solidFill>
              </a:rPr>
              <a:t> (JCR), </a:t>
            </a:r>
            <a:r>
              <a:rPr lang="uk-UA" dirty="0" smtClean="0"/>
              <a:t>що випускаються </a:t>
            </a:r>
            <a:r>
              <a:rPr lang="uk-UA" dirty="0" err="1" smtClean="0"/>
              <a:t>Institute</a:t>
            </a:r>
            <a:r>
              <a:rPr lang="uk-UA" dirty="0" smtClean="0"/>
              <a:t> </a:t>
            </a:r>
            <a:r>
              <a:rPr lang="uk-UA" dirty="0" err="1" smtClean="0"/>
              <a:t>for</a:t>
            </a:r>
            <a:r>
              <a:rPr lang="uk-UA" dirty="0" smtClean="0"/>
              <a:t> </a:t>
            </a:r>
            <a:r>
              <a:rPr lang="uk-UA" dirty="0" err="1" smtClean="0"/>
              <a:t>Scientific</a:t>
            </a:r>
            <a:r>
              <a:rPr lang="uk-UA" dirty="0" smtClean="0"/>
              <a:t> </a:t>
            </a:r>
            <a:r>
              <a:rPr lang="uk-UA" dirty="0" err="1" smtClean="0"/>
              <a:t>Information</a:t>
            </a:r>
            <a:r>
              <a:rPr lang="uk-UA" dirty="0" smtClean="0"/>
              <a:t> (ISI) Філадельфія, США.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SCI</a:t>
            </a:r>
            <a:r>
              <a:rPr lang="uk-UA" dirty="0" smtClean="0"/>
              <a:t> (або його </a:t>
            </a:r>
            <a:r>
              <a:rPr lang="uk-UA" dirty="0" err="1" smtClean="0"/>
              <a:t>інтернет-версія</a:t>
            </a:r>
            <a:r>
              <a:rPr lang="uk-UA" dirty="0" smtClean="0"/>
              <a:t> </a:t>
            </a:r>
            <a:r>
              <a:rPr lang="uk-UA" dirty="0" err="1" smtClean="0"/>
              <a:t>Web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Sciences</a:t>
            </a:r>
            <a:r>
              <a:rPr lang="uk-UA" dirty="0" smtClean="0"/>
              <a:t> - WOS) містить бібліографічні описи всіх статей з оброблюваних наукових журналів і відображає в основному публікації з фундаментальних розділів науки в провідних міжнародних і національних журналах.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JCR</a:t>
            </a:r>
            <a:r>
              <a:rPr lang="uk-UA" dirty="0" smtClean="0"/>
              <a:t> - покажчик </a:t>
            </a:r>
            <a:r>
              <a:rPr lang="uk-UA" dirty="0" err="1" smtClean="0"/>
              <a:t>цитованості</a:t>
            </a:r>
            <a:r>
              <a:rPr lang="uk-UA" dirty="0" smtClean="0"/>
              <a:t> журналів визначає інформаційну значимість наукових журналів і їх </a:t>
            </a:r>
            <a:r>
              <a:rPr lang="uk-UA" dirty="0" err="1" smtClean="0"/>
              <a:t>імпакт-фактори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C70C7-5929-4674-9E26-D9EB9055A22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76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C70C7-5929-4674-9E26-D9EB9055A22F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86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C70C7-5929-4674-9E26-D9EB9055A22F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50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C70C7-5929-4674-9E26-D9EB9055A22F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98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C70C7-5929-4674-9E26-D9EB9055A22F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7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1DE586-F1B0-424D-ADA5-A2BE3D436850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684213"/>
            <a:ext cx="4949825" cy="3713162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895" y="4577352"/>
            <a:ext cx="6082525" cy="4814645"/>
          </a:xfrm>
        </p:spPr>
        <p:txBody>
          <a:bodyPr lIns="92301" tIns="46150" rIns="92301" bIns="46150"/>
          <a:lstStyle/>
          <a:p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15597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Індекс </a:t>
            </a:r>
            <a:r>
              <a:rPr lang="uk-UA" dirty="0" err="1" smtClean="0"/>
              <a:t>Хірша</a:t>
            </a:r>
            <a:r>
              <a:rPr lang="uk-UA" dirty="0" smtClean="0"/>
              <a:t> був розроблений, щоб отримати більш адекватну оцінку наукової продуктивності дослідника, ніж можуть дати такі прості характеристики, як загальне число публікацій або загальне число цитувань.</a:t>
            </a:r>
          </a:p>
          <a:p>
            <a:r>
              <a:rPr lang="uk-UA" dirty="0" smtClean="0"/>
              <a:t>Крім </a:t>
            </a:r>
            <a:r>
              <a:rPr lang="uk-UA" dirty="0" err="1" smtClean="0"/>
              <a:t>імпакт</a:t>
            </a:r>
            <a:r>
              <a:rPr lang="uk-UA" dirty="0" smtClean="0"/>
              <a:t> </a:t>
            </a:r>
            <a:r>
              <a:rPr lang="uk-UA" dirty="0" err="1" smtClean="0"/>
              <a:t>-фактора</a:t>
            </a:r>
            <a:r>
              <a:rPr lang="uk-UA" dirty="0" smtClean="0"/>
              <a:t> іншими важливими інструментами оцінки видань є </a:t>
            </a:r>
            <a:r>
              <a:rPr lang="uk-UA" dirty="0" smtClean="0">
                <a:solidFill>
                  <a:srgbClr val="C00000"/>
                </a:solidFill>
              </a:rPr>
              <a:t>«індекс негайного цитування» (</a:t>
            </a:r>
            <a:r>
              <a:rPr lang="uk-UA" dirty="0" err="1" smtClean="0">
                <a:solidFill>
                  <a:srgbClr val="C00000"/>
                </a:solidFill>
              </a:rPr>
              <a:t>immediacy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err="1" smtClean="0">
                <a:solidFill>
                  <a:srgbClr val="C00000"/>
                </a:solidFill>
              </a:rPr>
              <a:t>index</a:t>
            </a:r>
            <a:r>
              <a:rPr lang="uk-UA" dirty="0" smtClean="0">
                <a:solidFill>
                  <a:srgbClr val="C00000"/>
                </a:solidFill>
              </a:rPr>
              <a:t>) та індекс «</a:t>
            </a:r>
            <a:r>
              <a:rPr lang="uk-UA" dirty="0" err="1" smtClean="0">
                <a:solidFill>
                  <a:srgbClr val="C00000"/>
                </a:solidFill>
              </a:rPr>
              <a:t>cited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err="1" smtClean="0">
                <a:solidFill>
                  <a:srgbClr val="C00000"/>
                </a:solidFill>
              </a:rPr>
              <a:t>half</a:t>
            </a:r>
            <a:r>
              <a:rPr lang="uk-UA" dirty="0" smtClean="0">
                <a:solidFill>
                  <a:srgbClr val="C00000"/>
                </a:solidFill>
              </a:rPr>
              <a:t> - </a:t>
            </a:r>
            <a:r>
              <a:rPr lang="uk-UA" dirty="0" err="1" smtClean="0">
                <a:solidFill>
                  <a:srgbClr val="C00000"/>
                </a:solidFill>
              </a:rPr>
              <a:t>life</a:t>
            </a:r>
            <a:r>
              <a:rPr lang="uk-UA" dirty="0" smtClean="0">
                <a:solidFill>
                  <a:srgbClr val="C00000"/>
                </a:solidFill>
              </a:rPr>
              <a:t>» (період </a:t>
            </a:r>
            <a:r>
              <a:rPr lang="uk-UA" dirty="0" err="1" smtClean="0">
                <a:solidFill>
                  <a:srgbClr val="C00000"/>
                </a:solidFill>
              </a:rPr>
              <a:t>напівжиття</a:t>
            </a:r>
            <a:r>
              <a:rPr lang="uk-UA" dirty="0" smtClean="0">
                <a:solidFill>
                  <a:srgbClr val="C00000"/>
                </a:solidFill>
              </a:rPr>
              <a:t> )</a:t>
            </a:r>
            <a:r>
              <a:rPr lang="uk-UA" dirty="0" smtClean="0"/>
              <a:t>, що показують, наскільки швидко набувають або довго зберігають актуальність статті даного журналу . </a:t>
            </a:r>
          </a:p>
          <a:p>
            <a:r>
              <a:rPr lang="uk-UA" dirty="0" smtClean="0"/>
              <a:t>Також в науковому світі широко застосовується </a:t>
            </a:r>
            <a:r>
              <a:rPr lang="uk-UA" dirty="0" smtClean="0">
                <a:solidFill>
                  <a:srgbClr val="C00000"/>
                </a:solidFill>
              </a:rPr>
              <a:t>індекс </a:t>
            </a:r>
            <a:r>
              <a:rPr lang="uk-UA" dirty="0" err="1" smtClean="0">
                <a:solidFill>
                  <a:srgbClr val="C00000"/>
                </a:solidFill>
              </a:rPr>
              <a:t>Хірша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smtClean="0"/>
              <a:t>( h - </a:t>
            </a:r>
            <a:r>
              <a:rPr lang="uk-UA" dirty="0" err="1" smtClean="0"/>
              <a:t>index</a:t>
            </a:r>
            <a:r>
              <a:rPr lang="uk-UA" dirty="0" smtClean="0"/>
              <a:t>), який є кількісною характеристикою продуктивності вченого за весь період наукової діяльності і являє собою сумарне число посилань на роботи вченого.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C70C7-5929-4674-9E26-D9EB9055A22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5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Наукометрична</a:t>
            </a:r>
            <a:r>
              <a:rPr lang="ru-RU" dirty="0" smtClean="0"/>
              <a:t> база </a:t>
            </a:r>
            <a:r>
              <a:rPr lang="ru-RU" dirty="0" err="1" smtClean="0"/>
              <a:t>даних</a:t>
            </a:r>
            <a:r>
              <a:rPr lang="ru-RU" dirty="0" smtClean="0"/>
              <a:t> (НМБД)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бібліографічна</a:t>
            </a:r>
            <a:r>
              <a:rPr lang="ru-RU" dirty="0" smtClean="0"/>
              <a:t> і </a:t>
            </a:r>
            <a:r>
              <a:rPr lang="ru-RU" dirty="0" err="1" smtClean="0"/>
              <a:t>реферативна</a:t>
            </a:r>
            <a:r>
              <a:rPr lang="ru-RU" dirty="0" smtClean="0"/>
              <a:t> база </a:t>
            </a:r>
            <a:r>
              <a:rPr lang="ru-RU" dirty="0" err="1" smtClean="0"/>
              <a:t>даних</a:t>
            </a:r>
            <a:r>
              <a:rPr lang="ru-RU" dirty="0" smtClean="0"/>
              <a:t> з </a:t>
            </a:r>
            <a:r>
              <a:rPr lang="ru-RU" dirty="0" err="1" smtClean="0"/>
              <a:t>інструментами</a:t>
            </a:r>
            <a:r>
              <a:rPr lang="ru-RU" dirty="0" smtClean="0"/>
              <a:t> для </a:t>
            </a:r>
            <a:r>
              <a:rPr lang="ru-RU" dirty="0" err="1" smtClean="0"/>
              <a:t>відстеження</a:t>
            </a:r>
            <a:r>
              <a:rPr lang="ru-RU" dirty="0" smtClean="0"/>
              <a:t> </a:t>
            </a:r>
            <a:r>
              <a:rPr lang="ru-RU" dirty="0" err="1" smtClean="0"/>
              <a:t>цитованості</a:t>
            </a:r>
            <a:r>
              <a:rPr lang="ru-RU" dirty="0" smtClean="0"/>
              <a:t> статей, </a:t>
            </a:r>
            <a:r>
              <a:rPr lang="ru-RU" dirty="0" err="1" smtClean="0"/>
              <a:t>опублікованих</a:t>
            </a:r>
            <a:r>
              <a:rPr lang="ru-RU" dirty="0" smtClean="0"/>
              <a:t> у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виданнях</a:t>
            </a:r>
            <a:r>
              <a:rPr lang="ru-RU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err="1" smtClean="0"/>
              <a:t>Наукометричні</a:t>
            </a:r>
            <a:r>
              <a:rPr lang="uk-UA" dirty="0" smtClean="0"/>
              <a:t> бази можуть відбирати публікації за певними критеріями чи галуззю досліджень; можуть містити лише статті в журналах чи також книжки, тези доповідей на конференціях, </a:t>
            </a:r>
            <a:r>
              <a:rPr lang="uk-UA" dirty="0" err="1" smtClean="0"/>
              <a:t>препрінти</a:t>
            </a:r>
            <a:r>
              <a:rPr lang="uk-UA" dirty="0" smtClean="0"/>
              <a:t>, дисертації.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C70C7-5929-4674-9E26-D9EB9055A22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9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C70C7-5929-4674-9E26-D9EB9055A22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3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C70C7-5929-4674-9E26-D9EB9055A22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69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C70C7-5929-4674-9E26-D9EB9055A22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9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19C0-3BBE-476A-B049-A468A5D5657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26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інтегрована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платформа , створена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компанією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Thomson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Reuters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метою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фільтрування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інформаційного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потоку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наукових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публікацій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конференцій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патентів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доступних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відкритому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доступі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безкоштовне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інтерактивний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простір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унікального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ідентифікатора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Вас , як ученого ( РІНЦ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аналог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) , 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власного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профілю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Профіль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містити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Ваше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університеті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наукових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інтересах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список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публікацій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доступний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насамперед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; але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через ряд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найбільших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світових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бібліотек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в т. ч. РДБ ) і ( при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деяких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варіантах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передплати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завантаження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Ваших статей).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Оскільки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інтегрований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Endnote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знаючи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дослідний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номер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цікавить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Вас автора, Ви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швидко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здійснювати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пошук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робіт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Крім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того , і Вас буде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легше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знайти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публікаціями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будь-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користувач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клікнувши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номері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наприкінці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вийде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Вашу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персональну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сторінку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список Ваших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публікацій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Тобто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буде створена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пряме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посилання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запису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Ваш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профіль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Endnote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інтегрована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іншими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продуктами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Thomson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Reuters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науково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дослідницького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співтовариства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відносна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безкоштовна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частині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призначена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оптимізації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написання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наукових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праць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збору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бібліографічної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інформації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інтернет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джерел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включаючи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конкурента Google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Scholar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)) ;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власної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бібліотеки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 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окремі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частини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відкривати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роботи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іншим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користувачам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наприклад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таким чином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створити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список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рекомендованої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літератури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курсу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студентів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додавання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посилань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складання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бібліографічних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списків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за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допомогою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 в тому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вигляді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в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потрібно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будь-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журналів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зареєстрованому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Нещодавно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список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доступних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стилів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оформлення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виносок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списку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літератури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додався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російський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ГОСТ 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Оскільки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Endnote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інтегровані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один з одним ,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достатньо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зареєструватися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одному з них 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отримати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доступ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всіх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Отримані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логін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пароль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дійсні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доступу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залишився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АЛЕ: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оскільки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доступ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Endnote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вільний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а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платною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підпискою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користуватися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першими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двома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будь-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комп'ютера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виходом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Інтернет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останнім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комп'ютера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підключеного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локальної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мережі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організації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оформила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підписку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C70C7-5929-4674-9E26-D9EB9055A22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-2677" y="1196752"/>
            <a:ext cx="9142412" cy="232447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-2677" y="0"/>
            <a:ext cx="9144000" cy="1071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A63C9C98-EE32-4781-9303-0829ACEF687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685800" y="156915"/>
            <a:ext cx="7620000" cy="2079674"/>
          </a:xfrm>
          <a:prstGeom prst="roundRect">
            <a:avLst>
              <a:gd name="adj" fmla="val 3844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652120" y="3356992"/>
            <a:ext cx="3384376" cy="252028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1600">
                <a:solidFill>
                  <a:srgbClr val="C00000"/>
                </a:solidFill>
              </a:defRPr>
            </a:lvl1pPr>
          </a:lstStyle>
          <a:p>
            <a:pPr lvl="0"/>
            <a:r>
              <a:rPr lang="ru-RU" altLang="ru-RU" noProof="0" dirty="0" smtClean="0"/>
              <a:t>Образец подзаголовка</a:t>
            </a:r>
            <a:endParaRPr lang="en-US" altLang="ru-RU" noProof="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11560" y="197209"/>
            <a:ext cx="7620000" cy="199908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  <a:endParaRPr lang="en-US" altLang="ru-RU" noProof="0" dirty="0" smtClean="0"/>
          </a:p>
        </p:txBody>
      </p:sp>
      <p:pic>
        <p:nvPicPr>
          <p:cNvPr id="14" name="Рисунок 13" descr="http://2.bp.blogspot.com/-NxOwO60Kebg/ULDB4M4vPdI/AAAAAAAACe0/gwI7NsSYItI/s1600/Scientometric_database_2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4104456" cy="3406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AE275-F5F7-4952-8210-E2BD7E5702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246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74650"/>
            <a:ext cx="2057400" cy="5949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74650"/>
            <a:ext cx="6019800" cy="5949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88784-CB10-4B9D-BA41-BC423E00CE7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1706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84FBB0C5-446E-4777-A2BF-3581EA1BD76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672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2718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2B72F-28C5-481D-8581-C89B2513089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408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99D7E-157A-4F63-BE6D-60FF26975F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875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81D4B-42C1-404E-8162-C51411FAACF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401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DB5FD-35D2-4C17-BCF8-AFA186633D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5586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2EFD2-A556-4B21-902C-BF941DFFE7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961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C6620-8D9B-4A02-B1AF-CCE58539B3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12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F7765-1496-4573-9B98-2910F8CCC9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101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918C5-434E-4D56-8830-346A0230A0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2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1350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1588" y="766763"/>
            <a:ext cx="9142412" cy="13668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gray">
          <a:xfrm>
            <a:off x="609600" y="102321"/>
            <a:ext cx="7850832" cy="878407"/>
          </a:xfrm>
          <a:prstGeom prst="roundRect">
            <a:avLst>
              <a:gd name="adj" fmla="val 4187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  <a:endParaRPr lang="en-US" alt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AB89D9-B607-4D39-8117-6C8785153E2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83568" y="102322"/>
            <a:ext cx="7776864" cy="83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  <a:endParaRPr lang="en-US" alt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okinfo.com/russian/" TargetMode="External"/><Relationship Id="rId2" Type="http://schemas.openxmlformats.org/officeDocument/2006/relationships/hyperlink" Target="http://thomsonreuters.com/web-of-scien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pus.com/" TargetMode="External"/><Relationship Id="rId2" Type="http://schemas.openxmlformats.org/officeDocument/2006/relationships/hyperlink" Target="http://www.elsevier.com/online-tools/scop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scopus.com/search/form/authorFreeLookup.ur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magojr.com/journalrank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library.ru/defaultx.as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.ua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ndexcopernicus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zakon4.rada.gov.ua/laws/show/z2129-12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nbuv.gov.ua/portal/impact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si.net.ua/journals/scopus.html" TargetMode="External"/><Relationship Id="rId5" Type="http://schemas.openxmlformats.org/officeDocument/2006/relationships/hyperlink" Target="http://www.achem.univ.kiev.ua/news/html/impact.html" TargetMode="External"/><Relationship Id="rId4" Type="http://schemas.openxmlformats.org/officeDocument/2006/relationships/hyperlink" Target="http://archive.nbuv.gov.ua/portal/rating_journals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okinfo.com/russia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dnote.com/" TargetMode="External"/><Relationship Id="rId4" Type="http://schemas.openxmlformats.org/officeDocument/2006/relationships/hyperlink" Target="http://www.researcherid.com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ysmathcentral.com/" TargetMode="External"/><Relationship Id="rId3" Type="http://schemas.openxmlformats.org/officeDocument/2006/relationships/hyperlink" Target="http://www.biomedcentral.com/" TargetMode="External"/><Relationship Id="rId7" Type="http://schemas.openxmlformats.org/officeDocument/2006/relationships/hyperlink" Target="http://kmalibrary.blogspot.com/2011/01/plos-one.html" TargetMode="External"/><Relationship Id="rId2" Type="http://schemas.openxmlformats.org/officeDocument/2006/relationships/hyperlink" Target="http://www.oaspa.org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os.org/publications/journals/" TargetMode="External"/><Relationship Id="rId5" Type="http://schemas.openxmlformats.org/officeDocument/2006/relationships/hyperlink" Target="http://www.hindawi.com/" TargetMode="External"/><Relationship Id="rId10" Type="http://schemas.openxmlformats.org/officeDocument/2006/relationships/hyperlink" Target="http://www.versitaopen.com/" TargetMode="External"/><Relationship Id="rId4" Type="http://schemas.openxmlformats.org/officeDocument/2006/relationships/hyperlink" Target="http://www.co-action.net/" TargetMode="External"/><Relationship Id="rId9" Type="http://schemas.openxmlformats.org/officeDocument/2006/relationships/hyperlink" Target="http://www.oapen.org/home?brand=oapen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orma.com/page-not-found/?404;http://www.informa.com:80/about/Press_Releases/2006/taylor__and__francis_announce_iopenaccess_-_giving_authors_the_choice" TargetMode="External"/><Relationship Id="rId3" Type="http://schemas.openxmlformats.org/officeDocument/2006/relationships/hyperlink" Target="http://journals.cambridge.org/action/stream?pageId=3612&amp;level=2" TargetMode="External"/><Relationship Id="rId7" Type="http://schemas.openxmlformats.org/officeDocument/2006/relationships/hyperlink" Target="http://www.springer.com/open+access/open+choice?SGWID=0-40359-0-0-0" TargetMode="External"/><Relationship Id="rId2" Type="http://schemas.openxmlformats.org/officeDocument/2006/relationships/hyperlink" Target="http://olabout.wiley.com/WileyCDA/Section/id-40607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sc.org/Publishing/Journals/OpenScience/" TargetMode="External"/><Relationship Id="rId5" Type="http://schemas.openxmlformats.org/officeDocument/2006/relationships/hyperlink" Target="http://www.nature.com/press_releases/statement.html" TargetMode="External"/><Relationship Id="rId10" Type="http://schemas.openxmlformats.org/officeDocument/2006/relationships/hyperlink" Target="http://olabout.wiley.com/WileyCDA/Section/id-406241.html" TargetMode="External"/><Relationship Id="rId4" Type="http://schemas.openxmlformats.org/officeDocument/2006/relationships/hyperlink" Target="http://www.oxfordjournals.org/oxfordopen/" TargetMode="External"/><Relationship Id="rId9" Type="http://schemas.openxmlformats.org/officeDocument/2006/relationships/hyperlink" Target="http://www.worldscinet.com/authors/openaccess.s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uv.gov.ua/portal" TargetMode="External"/><Relationship Id="rId2" Type="http://schemas.openxmlformats.org/officeDocument/2006/relationships/hyperlink" Target="http://www.oai.org.u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va-portal.org/" TargetMode="External"/><Relationship Id="rId13" Type="http://schemas.openxmlformats.org/officeDocument/2006/relationships/hyperlink" Target="http://www.netd.ac.za/" TargetMode="External"/><Relationship Id="rId3" Type="http://schemas.openxmlformats.org/officeDocument/2006/relationships/hyperlink" Target="http://bdtd.ibict.br/" TargetMode="External"/><Relationship Id="rId7" Type="http://schemas.openxmlformats.org/officeDocument/2006/relationships/hyperlink" Target="http://www.dissonline.de/index.htm" TargetMode="External"/><Relationship Id="rId12" Type="http://schemas.openxmlformats.org/officeDocument/2006/relationships/hyperlink" Target="http://www.ndltd.org/" TargetMode="External"/><Relationship Id="rId2" Type="http://schemas.openxmlformats.org/officeDocument/2006/relationships/hyperlink" Target="http://adt.caul.edu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-nb.de/eng/index.htm" TargetMode="External"/><Relationship Id="rId11" Type="http://schemas.openxmlformats.org/officeDocument/2006/relationships/hyperlink" Target="http://www.narcis.info/" TargetMode="External"/><Relationship Id="rId5" Type="http://schemas.openxmlformats.org/officeDocument/2006/relationships/hyperlink" Target="http://www.dart-europe.eu/basic-search.php" TargetMode="External"/><Relationship Id="rId10" Type="http://schemas.openxmlformats.org/officeDocument/2006/relationships/hyperlink" Target="http://eprints.hec.gov.pk/" TargetMode="External"/><Relationship Id="rId4" Type="http://schemas.openxmlformats.org/officeDocument/2006/relationships/hyperlink" Target="http://www.cybertesis.net/index.html" TargetMode="External"/><Relationship Id="rId9" Type="http://schemas.openxmlformats.org/officeDocument/2006/relationships/hyperlink" Target="http://ethos.bl.uk/" TargetMode="External"/><Relationship Id="rId14" Type="http://schemas.openxmlformats.org/officeDocument/2006/relationships/hyperlink" Target="http://www.collectionscanada.ca/thesescanada/index-e.html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 err="1"/>
              <a:t>І</a:t>
            </a:r>
            <a:r>
              <a:rPr lang="ru-RU" altLang="ru-RU" dirty="0" err="1" smtClean="0"/>
              <a:t>нтеграція</a:t>
            </a:r>
            <a:r>
              <a:rPr lang="ru-RU" altLang="ru-RU" dirty="0" smtClean="0"/>
              <a:t> до </a:t>
            </a:r>
            <a:r>
              <a:rPr lang="ru-RU" altLang="ru-RU" dirty="0" err="1" smtClean="0"/>
              <a:t>світової</a:t>
            </a:r>
            <a:r>
              <a:rPr lang="ru-RU" altLang="ru-RU" dirty="0" smtClean="0"/>
              <a:t> науки через </a:t>
            </a:r>
            <a:r>
              <a:rPr lang="ru-RU" altLang="ru-RU" dirty="0" err="1" smtClean="0"/>
              <a:t>наукометричні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err="1" smtClean="0"/>
              <a:t>бази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даних</a:t>
            </a:r>
            <a:endParaRPr lang="en-US" altLang="ru-RU" dirty="0">
              <a:solidFill>
                <a:schemeClr val="tx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8024" y="2636912"/>
            <a:ext cx="4104456" cy="108012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uk-UA" altLang="ru-RU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Марина Максимович,</a:t>
            </a:r>
          </a:p>
          <a:p>
            <a:pPr algn="l">
              <a:lnSpc>
                <a:spcPct val="90000"/>
              </a:lnSpc>
            </a:pPr>
            <a:r>
              <a:rPr lang="uk-UA" altLang="ru-RU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керівник відділу забезпечення</a:t>
            </a:r>
            <a:br>
              <a:rPr lang="uk-UA" altLang="ru-RU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uk-UA" altLang="ru-RU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АІК інфраструктури</a:t>
            </a:r>
            <a:endParaRPr lang="en-US" altLang="ru-RU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altLang="ru-RU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maxmar1@ksu.ks.ua</a:t>
            </a:r>
            <a:endParaRPr lang="en-US" altLang="ru-RU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4994" name="Picture 2" descr="http://www.kspu.edu/FileDownload.ashx/KSU.jpg?id=e28e6403-e6ee-4396-acf0-e190e9796e5a&amp;width=211&amp;height=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0097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Термінологія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«Фаховий журнал» </a:t>
            </a:r>
            <a:r>
              <a:rPr lang="uk-UA" dirty="0" smtClean="0"/>
              <a:t>- це журнал, який публікує статті з певного конкретного фаху (а не що прийдеться), безвідносно до його корисності.</a:t>
            </a:r>
          </a:p>
          <a:p>
            <a:r>
              <a:rPr lang="uk-UA" dirty="0" smtClean="0"/>
              <a:t>В Україні </a:t>
            </a:r>
            <a:r>
              <a:rPr lang="uk-UA" b="1" dirty="0" smtClean="0">
                <a:solidFill>
                  <a:srgbClr val="C00000"/>
                </a:solidFill>
              </a:rPr>
              <a:t>наукове фахове видання </a:t>
            </a:r>
            <a:r>
              <a:rPr lang="uk-UA" dirty="0" smtClean="0"/>
              <a:t>— це періодичне або продовжуване видання (у тому числі — електронне), внесене до затвердженого Департаментом атестації кадрів МОН України (раніше це була компетенція ВАК України) переліку видань, у яких можуть публікуватися результати дисертаційних досліджень на здобуття наукових ступенів доктора та кандидата наук.</a:t>
            </a:r>
            <a:endParaRPr lang="uk-UA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«Міжнародна» база </a:t>
            </a:r>
            <a:r>
              <a:rPr lang="uk-UA" dirty="0" smtClean="0"/>
              <a:t>- це база, що індексує статті і видання багатьох країн.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«</a:t>
            </a:r>
            <a:r>
              <a:rPr lang="uk-UA" b="1" dirty="0" err="1" smtClean="0">
                <a:solidFill>
                  <a:srgbClr val="C00000"/>
                </a:solidFill>
              </a:rPr>
              <a:t>Наукометрична</a:t>
            </a:r>
            <a:r>
              <a:rPr lang="uk-UA" b="1" dirty="0" smtClean="0">
                <a:solidFill>
                  <a:srgbClr val="C00000"/>
                </a:solidFill>
              </a:rPr>
              <a:t> база» </a:t>
            </a:r>
            <a:r>
              <a:rPr lang="uk-UA" dirty="0" smtClean="0"/>
              <a:t>- це база, яка дає можливість розрахувати </a:t>
            </a:r>
            <a:r>
              <a:rPr lang="uk-UA" dirty="0" err="1" smtClean="0"/>
              <a:t>наукометричні</a:t>
            </a:r>
            <a:r>
              <a:rPr lang="uk-UA" dirty="0" smtClean="0"/>
              <a:t> показники (навіть лише кількість статей певного автора).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5985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Наукометричні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(НМБД)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54" y="1556792"/>
            <a:ext cx="8928992" cy="1957119"/>
          </a:xfrm>
        </p:spPr>
        <p:txBody>
          <a:bodyPr/>
          <a:lstStyle/>
          <a:p>
            <a:r>
              <a:rPr lang="uk-UA" sz="1800" dirty="0" smtClean="0">
                <a:solidFill>
                  <a:srgbClr val="C00000"/>
                </a:solidFill>
              </a:rPr>
              <a:t>Одиниця дослідження </a:t>
            </a:r>
            <a:r>
              <a:rPr lang="uk-UA" sz="1800" dirty="0" smtClean="0"/>
              <a:t>в цих базах даних - це одна стаття з наступними даними:</a:t>
            </a:r>
          </a:p>
          <a:p>
            <a:pPr lvl="1"/>
            <a:r>
              <a:rPr lang="uk-UA" sz="1600" dirty="0" smtClean="0"/>
              <a:t>вихідні дані статті (автор, назва статті, журнал, тім, випуск, сторінки, ...);</a:t>
            </a:r>
          </a:p>
          <a:p>
            <a:pPr lvl="1"/>
            <a:r>
              <a:rPr lang="uk-UA" sz="1600" dirty="0" smtClean="0"/>
              <a:t>анотація статті, якщо вона була у вихідному журналі;</a:t>
            </a:r>
          </a:p>
          <a:p>
            <a:pPr lvl="1"/>
            <a:r>
              <a:rPr lang="uk-UA" sz="1600" dirty="0" smtClean="0"/>
              <a:t>ключові слова;</a:t>
            </a:r>
          </a:p>
          <a:p>
            <a:pPr lvl="1"/>
            <a:r>
              <a:rPr lang="uk-UA" sz="1600" dirty="0" smtClean="0"/>
              <a:t>адреси роботи авторів (</a:t>
            </a:r>
            <a:r>
              <a:rPr lang="uk-UA" sz="1600" dirty="0" err="1" smtClean="0"/>
              <a:t>affiliations</a:t>
            </a:r>
            <a:r>
              <a:rPr lang="uk-UA" sz="1600" dirty="0" smtClean="0"/>
              <a:t>), місце їх роботи;</a:t>
            </a:r>
          </a:p>
          <a:p>
            <a:pPr lvl="1"/>
            <a:r>
              <a:rPr lang="uk-UA" sz="1600" dirty="0" smtClean="0"/>
              <a:t>список цитованої літератури для кожної статті, що робить просто реферативну базу даних </a:t>
            </a:r>
            <a:r>
              <a:rPr lang="uk-UA" sz="1600" dirty="0" smtClean="0">
                <a:solidFill>
                  <a:srgbClr val="C00000"/>
                </a:solidFill>
              </a:rPr>
              <a:t>базою даних цитування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187624" y="3861048"/>
            <a:ext cx="6767537" cy="2754777"/>
            <a:chOff x="827088" y="2636838"/>
            <a:chExt cx="7704137" cy="4000748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827088" y="2636838"/>
              <a:ext cx="2049340" cy="428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400" b="1" dirty="0" smtClean="0">
                  <a:solidFill>
                    <a:srgbClr val="990033"/>
                  </a:solidFill>
                </a:rPr>
                <a:t>«</a:t>
              </a:r>
              <a:r>
                <a:rPr lang="ru-RU" altLang="ru-RU" sz="1400" b="1" dirty="0" err="1" smtClean="0">
                  <a:solidFill>
                    <a:srgbClr val="990033"/>
                  </a:solidFill>
                </a:rPr>
                <a:t>Звичайна</a:t>
              </a:r>
              <a:r>
                <a:rPr lang="ru-RU" altLang="ru-RU" sz="1400" b="1" dirty="0" smtClean="0">
                  <a:solidFill>
                    <a:srgbClr val="990033"/>
                  </a:solidFill>
                </a:rPr>
                <a:t>» БД</a:t>
              </a:r>
              <a:endParaRPr lang="ru-RU" altLang="ru-RU" sz="1400" b="1" dirty="0">
                <a:solidFill>
                  <a:srgbClr val="990033"/>
                </a:solidFill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668814" y="2703000"/>
              <a:ext cx="2208004" cy="428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400" b="1" dirty="0" smtClean="0">
                  <a:solidFill>
                    <a:srgbClr val="990033"/>
                  </a:solidFill>
                </a:rPr>
                <a:t>БД </a:t>
              </a:r>
              <a:r>
                <a:rPr lang="ru-RU" altLang="ru-RU" sz="1400" b="1" dirty="0" err="1" smtClean="0">
                  <a:solidFill>
                    <a:srgbClr val="990033"/>
                  </a:solidFill>
                </a:rPr>
                <a:t>цитування</a:t>
              </a:r>
              <a:endParaRPr lang="ru-RU" altLang="ru-RU" sz="1400" b="1" dirty="0">
                <a:solidFill>
                  <a:srgbClr val="990033"/>
                </a:solidFill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042988" y="3284538"/>
              <a:ext cx="1079500" cy="47173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1600" b="1"/>
                <a:t>A</a:t>
              </a:r>
              <a:endParaRPr lang="ru-RU" altLang="ru-RU" sz="1600" b="1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042988" y="4003675"/>
              <a:ext cx="1079500" cy="47173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1600" b="1"/>
                <a:t>B</a:t>
              </a:r>
              <a:endParaRPr lang="ru-RU" altLang="ru-RU" sz="1600" b="1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042988" y="4724400"/>
              <a:ext cx="1079500" cy="47173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1600" b="1"/>
                <a:t>C</a:t>
              </a:r>
              <a:endParaRPr lang="ru-RU" altLang="ru-RU" sz="1600" b="1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042988" y="5445125"/>
              <a:ext cx="1079500" cy="47173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1600" b="1"/>
                <a:t>D</a:t>
              </a:r>
              <a:endParaRPr lang="ru-RU" altLang="ru-RU" sz="1600" b="1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042988" y="6165849"/>
              <a:ext cx="1079500" cy="47173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1600" b="1"/>
                <a:t>E</a:t>
              </a:r>
              <a:endParaRPr lang="ru-RU" altLang="ru-RU" sz="1600" b="1"/>
            </a:p>
          </p:txBody>
        </p: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4932363" y="3429000"/>
              <a:ext cx="3598862" cy="3208338"/>
              <a:chOff x="3107" y="1525"/>
              <a:chExt cx="2267" cy="2021"/>
            </a:xfrm>
          </p:grpSpPr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3107" y="3249"/>
                <a:ext cx="680" cy="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ru-RU" sz="1600" b="1"/>
                  <a:t>E</a:t>
                </a:r>
                <a:endParaRPr lang="ru-RU" altLang="ru-RU" sz="1600" b="1"/>
              </a:p>
            </p:txBody>
          </p:sp>
          <p:sp>
            <p:nvSpPr>
              <p:cNvPr id="14" name="Text Box 15"/>
              <p:cNvSpPr txBox="1">
                <a:spLocks noChangeArrowheads="1"/>
              </p:cNvSpPr>
              <p:nvPr/>
            </p:nvSpPr>
            <p:spPr bwMode="auto">
              <a:xfrm>
                <a:off x="3107" y="2704"/>
                <a:ext cx="680" cy="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ru-RU" sz="1600" b="1"/>
                  <a:t>D</a:t>
                </a:r>
                <a:endParaRPr lang="ru-RU" altLang="ru-RU" sz="1600" b="1"/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4694" y="2115"/>
                <a:ext cx="680" cy="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ru-RU" sz="1600" b="1"/>
                  <a:t>C</a:t>
                </a:r>
                <a:endParaRPr lang="ru-RU" altLang="ru-RU" sz="1600" b="1"/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3560" y="2115"/>
                <a:ext cx="680" cy="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ru-RU" sz="1600" b="1"/>
                  <a:t>B</a:t>
                </a:r>
                <a:endParaRPr lang="ru-RU" altLang="ru-RU" sz="1600" b="1"/>
              </a:p>
            </p:txBody>
          </p:sp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>
                <a:off x="3561" y="1525"/>
                <a:ext cx="680" cy="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ru-RU" sz="1600" b="1"/>
                  <a:t>A</a:t>
                </a:r>
                <a:endParaRPr lang="ru-RU" altLang="ru-RU" sz="1600" b="1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3878" y="1843"/>
                <a:ext cx="0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>
                <a:off x="4241" y="1843"/>
                <a:ext cx="453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 flipH="1">
                <a:off x="3651" y="2432"/>
                <a:ext cx="227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flipH="1">
                <a:off x="3787" y="2432"/>
                <a:ext cx="907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>
                <a:off x="3424" y="3022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 flipH="1">
                <a:off x="3334" y="1843"/>
                <a:ext cx="227" cy="8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sp>
        <p:nvSpPr>
          <p:cNvPr id="24" name="Скругленный прямоугольник 23"/>
          <p:cNvSpPr/>
          <p:nvPr/>
        </p:nvSpPr>
        <p:spPr>
          <a:xfrm>
            <a:off x="746326" y="1124744"/>
            <a:ext cx="7560840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500000"/>
                </a:solidFill>
              </a:rPr>
              <a:t>Що збирають </a:t>
            </a:r>
            <a:r>
              <a:rPr lang="uk-UA" sz="2000" b="1" dirty="0" err="1">
                <a:solidFill>
                  <a:srgbClr val="500000"/>
                </a:solidFill>
              </a:rPr>
              <a:t>наукометричні</a:t>
            </a:r>
            <a:r>
              <a:rPr lang="uk-UA" sz="2000" b="1" dirty="0">
                <a:solidFill>
                  <a:srgbClr val="500000"/>
                </a:solidFill>
              </a:rPr>
              <a:t> </a:t>
            </a:r>
            <a:r>
              <a:rPr lang="uk-UA" sz="2000" b="1" dirty="0" smtClean="0">
                <a:solidFill>
                  <a:srgbClr val="500000"/>
                </a:solidFill>
              </a:rPr>
              <a:t>бази даних?</a:t>
            </a:r>
            <a:endParaRPr lang="ru-RU" sz="2000" b="1" dirty="0">
              <a:solidFill>
                <a:srgbClr val="5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Індекси цитування в </a:t>
            </a:r>
            <a:r>
              <a:rPr lang="uk-UA" dirty="0" err="1" smtClean="0"/>
              <a:t>наукометричних</a:t>
            </a:r>
            <a:r>
              <a:rPr lang="uk-UA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базах </a:t>
            </a:r>
            <a:r>
              <a:rPr lang="uk-UA" dirty="0" smtClean="0"/>
              <a:t>даних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63766" y="1160462"/>
            <a:ext cx="8872284" cy="4626816"/>
            <a:chOff x="163766" y="1160462"/>
            <a:chExt cx="8872284" cy="4626816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6444208" y="1160462"/>
              <a:ext cx="2591842" cy="93662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b="1" dirty="0" err="1" smtClean="0">
                  <a:solidFill>
                    <a:srgbClr val="990033"/>
                  </a:solidFill>
                </a:rPr>
                <a:t>Універсальні</a:t>
              </a:r>
              <a:endParaRPr lang="ru-RU" altLang="ru-RU" dirty="0"/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3419872" y="1160463"/>
              <a:ext cx="2304256" cy="97313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b="1" dirty="0" err="1" smtClean="0">
                  <a:solidFill>
                    <a:srgbClr val="990033"/>
                  </a:solidFill>
                </a:rPr>
                <a:t>Регіональні</a:t>
              </a:r>
              <a:endParaRPr lang="ru-RU" altLang="ru-RU" dirty="0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467544" y="1160462"/>
              <a:ext cx="2448272" cy="93503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b="1" dirty="0" err="1" smtClean="0">
                  <a:solidFill>
                    <a:srgbClr val="990033"/>
                  </a:solidFill>
                </a:rPr>
                <a:t>Дисциплінарні</a:t>
              </a:r>
              <a:endParaRPr lang="ru-RU" altLang="ru-RU" dirty="0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6156324" y="1508124"/>
              <a:ext cx="2663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 altLang="ru-RU" sz="2400" b="1" dirty="0">
                <a:solidFill>
                  <a:srgbClr val="990033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63766" y="2781301"/>
              <a:ext cx="2843213" cy="20313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dirty="0" err="1" smtClean="0"/>
                <a:t>RePEc</a:t>
              </a:r>
              <a:r>
                <a:rPr lang="uk-UA" altLang="ru-RU" dirty="0" smtClean="0"/>
                <a:t> - економіка</a:t>
              </a:r>
              <a:endParaRPr lang="en-US" altLang="ru-RU" dirty="0"/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dirty="0" err="1" smtClean="0"/>
                <a:t>MathSciNet</a:t>
              </a:r>
              <a:r>
                <a:rPr lang="uk-UA" altLang="ru-RU" dirty="0" smtClean="0"/>
                <a:t> - математика</a:t>
              </a:r>
              <a:endParaRPr lang="ru-RU" altLang="ru-RU" dirty="0"/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dirty="0"/>
                <a:t>Chemical </a:t>
              </a:r>
              <a:r>
                <a:rPr lang="en-US" altLang="ru-RU" dirty="0" smtClean="0"/>
                <a:t>Abstracts</a:t>
              </a:r>
              <a:r>
                <a:rPr lang="uk-UA" altLang="ru-RU" dirty="0" smtClean="0"/>
                <a:t> - хімія</a:t>
              </a:r>
              <a:endParaRPr lang="en-US" altLang="ru-RU" dirty="0"/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dirty="0" err="1" smtClean="0"/>
                <a:t>PsycINFO</a:t>
              </a:r>
              <a:r>
                <a:rPr lang="uk-UA" altLang="ru-RU" dirty="0" smtClean="0"/>
                <a:t> - психологія</a:t>
              </a:r>
              <a:endParaRPr lang="en-US" altLang="ru-RU" dirty="0"/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dirty="0" smtClean="0"/>
                <a:t>SPIRES</a:t>
              </a:r>
              <a:r>
                <a:rPr lang="uk-UA" altLang="ru-RU" dirty="0" smtClean="0"/>
                <a:t> - фізика</a:t>
              </a:r>
              <a:endParaRPr lang="en-US" altLang="ru-RU" dirty="0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448993" y="2771068"/>
              <a:ext cx="2160711" cy="301621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2000" dirty="0"/>
                <a:t>CSCD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sz="2000" dirty="0"/>
                <a:t>CSTPC </a:t>
              </a:r>
              <a:r>
                <a:rPr lang="ru-RU" altLang="ru-RU" sz="2000" dirty="0"/>
                <a:t>     </a:t>
              </a:r>
              <a:r>
                <a:rPr lang="ru-RU" altLang="ru-RU" sz="2000" dirty="0" smtClean="0"/>
                <a:t>Китай</a:t>
              </a:r>
              <a:endParaRPr lang="en-US" altLang="ru-RU" sz="2000" dirty="0" smtClean="0"/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sz="2000" dirty="0" smtClean="0"/>
                <a:t>CSSCI</a:t>
              </a:r>
              <a:endParaRPr lang="ru-RU" altLang="ru-RU" sz="2000" dirty="0"/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sz="2000" dirty="0"/>
                <a:t>THCI </a:t>
              </a:r>
              <a:r>
                <a:rPr lang="ru-RU" altLang="ru-RU" sz="2000" dirty="0"/>
                <a:t> -</a:t>
              </a:r>
              <a:r>
                <a:rPr lang="en-US" altLang="ru-RU" sz="2000" dirty="0"/>
                <a:t>  </a:t>
              </a:r>
              <a:r>
                <a:rPr lang="ru-RU" altLang="ru-RU" sz="2000" dirty="0"/>
                <a:t>Тайвань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sz="2000" dirty="0"/>
                <a:t>CDJP </a:t>
              </a:r>
              <a:r>
                <a:rPr lang="ru-RU" altLang="ru-RU" sz="2000" dirty="0"/>
                <a:t>- </a:t>
              </a:r>
              <a:r>
                <a:rPr lang="en-US" altLang="ru-RU" sz="2000" dirty="0"/>
                <a:t> </a:t>
              </a:r>
              <a:r>
                <a:rPr lang="ru-RU" altLang="ru-RU" sz="2000" dirty="0" err="1" smtClean="0"/>
                <a:t>Японія</a:t>
              </a:r>
              <a:endParaRPr lang="ru-RU" altLang="ru-RU" sz="2000" dirty="0"/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sz="2000" dirty="0"/>
                <a:t>РИНЦ -  </a:t>
              </a:r>
              <a:r>
                <a:rPr lang="ru-RU" altLang="ru-RU" sz="2000" dirty="0" err="1" smtClean="0"/>
                <a:t>Росія</a:t>
              </a:r>
              <a:r>
                <a:rPr lang="en-US" altLang="ru-RU" sz="2000" dirty="0"/>
                <a:t/>
              </a:r>
              <a:br>
                <a:rPr lang="en-US" altLang="ru-RU" sz="2000" dirty="0"/>
              </a:br>
              <a:endParaRPr lang="ru-RU" altLang="ru-RU" sz="2000" dirty="0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6408539" y="2776546"/>
              <a:ext cx="2411610" cy="209288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2000" dirty="0"/>
                <a:t>Web of Science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sz="2000" dirty="0"/>
                <a:t>Scopus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sz="2000" dirty="0"/>
                <a:t>Google </a:t>
              </a:r>
              <a:r>
                <a:rPr lang="en-US" altLang="ru-RU" sz="2000" dirty="0" smtClean="0"/>
                <a:t>Scholar</a:t>
              </a:r>
              <a:endParaRPr lang="uk-UA" altLang="ru-RU" sz="2000" dirty="0" smtClean="0"/>
            </a:p>
            <a:p>
              <a:pPr eaLnBrk="1" hangingPunct="1">
                <a:spcBef>
                  <a:spcPct val="50000"/>
                </a:spcBef>
              </a:pPr>
              <a:r>
                <a:rPr lang="en-US" altLang="ru-RU" sz="2000" dirty="0"/>
                <a:t>Index Copernicus</a:t>
              </a:r>
              <a:br>
                <a:rPr lang="en-US" altLang="ru-RU" sz="2000" dirty="0"/>
              </a:br>
              <a:endParaRPr lang="ru-RU" altLang="ru-RU" sz="2000" dirty="0"/>
            </a:p>
          </p:txBody>
        </p:sp>
        <p:sp>
          <p:nvSpPr>
            <p:cNvPr id="21" name="AutoShape 19"/>
            <p:cNvSpPr>
              <a:spLocks/>
            </p:cNvSpPr>
            <p:nvPr/>
          </p:nvSpPr>
          <p:spPr bwMode="auto">
            <a:xfrm>
              <a:off x="4385679" y="2924944"/>
              <a:ext cx="287338" cy="1079500"/>
            </a:xfrm>
            <a:prstGeom prst="rightBrace">
              <a:avLst>
                <a:gd name="adj1" fmla="val 3130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15728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of science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</a:rPr>
              <a:t>Web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</a:rPr>
              <a:t>of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</a:rPr>
              <a:t>Science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dirty="0" smtClean="0"/>
              <a:t>- база даних Філадельфійського інституту наукової інформації (</a:t>
            </a:r>
            <a:r>
              <a:rPr lang="uk-UA" dirty="0" err="1" smtClean="0"/>
              <a:t>Thomson</a:t>
            </a:r>
            <a:r>
              <a:rPr lang="uk-UA" dirty="0" smtClean="0"/>
              <a:t> </a:t>
            </a:r>
            <a:r>
              <a:rPr lang="uk-UA" dirty="0" err="1" smtClean="0"/>
              <a:t>Reuter</a:t>
            </a:r>
            <a:r>
              <a:rPr lang="uk-UA" dirty="0" smtClean="0"/>
              <a:t> </a:t>
            </a:r>
            <a:r>
              <a:rPr lang="uk-UA" dirty="0" err="1" smtClean="0"/>
              <a:t>Master</a:t>
            </a:r>
            <a:r>
              <a:rPr lang="uk-UA" dirty="0" smtClean="0"/>
              <a:t> </a:t>
            </a:r>
            <a:r>
              <a:rPr lang="uk-UA" dirty="0" err="1" smtClean="0"/>
              <a:t>Journal</a:t>
            </a:r>
            <a:r>
              <a:rPr lang="uk-UA" dirty="0" smtClean="0"/>
              <a:t> </a:t>
            </a:r>
            <a:r>
              <a:rPr lang="uk-UA" dirty="0" err="1" smtClean="0"/>
              <a:t>List</a:t>
            </a:r>
            <a:r>
              <a:rPr lang="uk-UA" dirty="0" smtClean="0"/>
              <a:t>).</a:t>
            </a:r>
          </a:p>
          <a:p>
            <a:r>
              <a:rPr lang="uk-UA" dirty="0" smtClean="0"/>
              <a:t>Ці ресурси не містять повних текстів статей. </a:t>
            </a:r>
          </a:p>
          <a:p>
            <a:r>
              <a:rPr lang="uk-UA" dirty="0" smtClean="0"/>
              <a:t>Включають посилання на повні тексти в першоджерелах і списки всіх бібліографічних посилань, що зустрічаються в кожній публікації. </a:t>
            </a:r>
          </a:p>
          <a:p>
            <a:r>
              <a:rPr lang="uk-UA" dirty="0" smtClean="0"/>
              <a:t>Це дозволяє в короткі терміни отримати найповнішу бібліографію по темі.</a:t>
            </a:r>
          </a:p>
          <a:p>
            <a:r>
              <a:rPr lang="uk-UA" dirty="0" smtClean="0"/>
              <a:t>Містить 3 бази даних: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SCIENCE CITATION INDEX EXPANDED </a:t>
            </a:r>
            <a:r>
              <a:rPr lang="en-US" dirty="0" smtClean="0"/>
              <a:t>(SCI - </a:t>
            </a:r>
            <a:r>
              <a:rPr lang="uk-UA" dirty="0" smtClean="0"/>
              <a:t>індекс цитування з природничих і точних наук) - 5900 </a:t>
            </a:r>
            <a:r>
              <a:rPr lang="uk-UA" dirty="0" err="1" smtClean="0"/>
              <a:t>природничонаукових</a:t>
            </a:r>
            <a:r>
              <a:rPr lang="uk-UA" dirty="0" smtClean="0"/>
              <a:t>, технічних і медичних журналів;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SOCIAL SCIENCE CITATION INDEX </a:t>
            </a:r>
            <a:r>
              <a:rPr lang="en-US" dirty="0" smtClean="0"/>
              <a:t>(SSCI - </a:t>
            </a:r>
            <a:r>
              <a:rPr lang="uk-UA" dirty="0" smtClean="0"/>
              <a:t>індекс цитування з соціальних наук) - більше 1700 журналів з економічних і суспільних наук (суцільна розпис), 3300 - вибіркова розпис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ARTS AND HUMANITIES CITATION INDEX </a:t>
            </a:r>
            <a:r>
              <a:rPr lang="en-US" dirty="0" smtClean="0"/>
              <a:t>(A &amp; HCI - </a:t>
            </a:r>
            <a:r>
              <a:rPr lang="uk-UA" dirty="0" smtClean="0"/>
              <a:t>індекс цитування з мистецтва та гуманітарних наук) - більше 1400 журналів з </a:t>
            </a:r>
            <a:r>
              <a:rPr lang="uk-UA" dirty="0" err="1" smtClean="0"/>
              <a:t>​​гуманітарних</a:t>
            </a:r>
            <a:r>
              <a:rPr lang="uk-UA" dirty="0" smtClean="0"/>
              <a:t> наук (суцільна розпис), близько 7000 - вибіркова розпис.</a:t>
            </a:r>
            <a:endParaRPr lang="uk-UA" dirty="0"/>
          </a:p>
        </p:txBody>
      </p:sp>
      <p:sp>
        <p:nvSpPr>
          <p:cNvPr id="4" name="AutoShape 2" descr="web_of_scien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web_of_scienc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of science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Адреса ресурсу: </a:t>
            </a:r>
            <a:r>
              <a:rPr lang="en-US" dirty="0">
                <a:hlinkClick r:id="rId2"/>
              </a:rPr>
              <a:t>http://thomsonreuters.com/web-of-science</a:t>
            </a:r>
            <a:r>
              <a:rPr lang="en-US" dirty="0" smtClean="0">
                <a:hlinkClick r:id="rId2"/>
              </a:rPr>
              <a:t>/</a:t>
            </a:r>
            <a:endParaRPr lang="uk-UA" dirty="0" smtClean="0"/>
          </a:p>
          <a:p>
            <a:r>
              <a:rPr lang="uk-UA" dirty="0"/>
              <a:t>Російськомовний інформаційний портал </a:t>
            </a:r>
            <a:r>
              <a:rPr lang="uk-UA" dirty="0" smtClean="0"/>
              <a:t> </a:t>
            </a:r>
            <a:r>
              <a:rPr lang="en-US" dirty="0">
                <a:hlinkClick r:id="rId3"/>
              </a:rPr>
              <a:t>http://wokinfo.com/russian/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9" r="24961"/>
          <a:stretch/>
        </p:blipFill>
        <p:spPr bwMode="auto">
          <a:xfrm>
            <a:off x="4644008" y="1951830"/>
            <a:ext cx="4225258" cy="4243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9" r="19837"/>
          <a:stretch/>
        </p:blipFill>
        <p:spPr bwMode="auto">
          <a:xfrm>
            <a:off x="323528" y="2518048"/>
            <a:ext cx="4632708" cy="3885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43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Scopus</a:t>
            </a:r>
            <a:r>
              <a:rPr lang="uk-UA" dirty="0" smtClean="0"/>
              <a:t> є комерційною БД і повна її версія доступна тільки на умовах передплати через </a:t>
            </a:r>
            <a:r>
              <a:rPr lang="uk-UA" dirty="0" err="1" smtClean="0"/>
              <a:t>веб-інтерфейс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Однак існує можливість перегляду ресурсів БД </a:t>
            </a:r>
            <a:r>
              <a:rPr lang="uk-UA" dirty="0" err="1" smtClean="0"/>
              <a:t>Scopus</a:t>
            </a:r>
            <a:r>
              <a:rPr lang="uk-UA" dirty="0" smtClean="0"/>
              <a:t> в </a:t>
            </a:r>
            <a:r>
              <a:rPr lang="uk-UA" b="1" dirty="0" smtClean="0">
                <a:solidFill>
                  <a:srgbClr val="C00000"/>
                </a:solidFill>
              </a:rPr>
              <a:t>обмеженому режимі</a:t>
            </a:r>
            <a:r>
              <a:rPr lang="uk-UA" dirty="0" smtClean="0"/>
              <a:t> </a:t>
            </a:r>
            <a:r>
              <a:rPr lang="uk-UA" dirty="0" err="1" smtClean="0"/>
              <a:t>Author</a:t>
            </a:r>
            <a:r>
              <a:rPr lang="uk-UA" dirty="0" smtClean="0"/>
              <a:t> </a:t>
            </a:r>
            <a:r>
              <a:rPr lang="uk-UA" dirty="0" err="1" smtClean="0"/>
              <a:t>preview</a:t>
            </a:r>
            <a:r>
              <a:rPr lang="uk-UA" dirty="0" smtClean="0"/>
              <a:t> (доступні кількість представлених у БД статей автора, h-</a:t>
            </a:r>
            <a:r>
              <a:rPr lang="uk-UA" dirty="0" err="1" smtClean="0"/>
              <a:t>index</a:t>
            </a:r>
            <a:r>
              <a:rPr lang="uk-UA" dirty="0" smtClean="0"/>
              <a:t>, кількість цитувань, історія приналежності).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881" y="6237756"/>
            <a:ext cx="8748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Адреса </a:t>
            </a:r>
            <a:r>
              <a:rPr lang="uk-UA" sz="1600" b="1" dirty="0" smtClean="0"/>
              <a:t>ресурсу: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www.elsevier.com/online-tools/scopus</a:t>
            </a:r>
            <a:r>
              <a:rPr lang="uk-UA" sz="1600" dirty="0" smtClean="0"/>
              <a:t> або </a:t>
            </a:r>
            <a:r>
              <a:rPr lang="en-US" sz="1600" dirty="0">
                <a:hlinkClick r:id="rId3"/>
              </a:rPr>
              <a:t>http://www.scopus.com/</a:t>
            </a:r>
            <a:endParaRPr lang="ru-RU" sz="16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1" r="17392" b="16766"/>
          <a:stretch/>
        </p:blipFill>
        <p:spPr bwMode="auto">
          <a:xfrm>
            <a:off x="268960" y="3140968"/>
            <a:ext cx="4422932" cy="2890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7" b="13084"/>
          <a:stretch/>
        </p:blipFill>
        <p:spPr bwMode="auto">
          <a:xfrm>
            <a:off x="4379960" y="2837543"/>
            <a:ext cx="4678703" cy="2951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статей,що</a:t>
            </a:r>
            <a:r>
              <a:rPr lang="ru-RU" dirty="0" smtClean="0"/>
              <a:t> </a:t>
            </a:r>
            <a:r>
              <a:rPr lang="ru-RU" dirty="0" err="1"/>
              <a:t>проіндексовано</a:t>
            </a:r>
            <a:r>
              <a:rPr lang="ru-RU" dirty="0"/>
              <a:t> в </a:t>
            </a:r>
            <a:r>
              <a:rPr lang="ru-RU" dirty="0" err="1"/>
              <a:t>Scopus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зайшовши</a:t>
            </a:r>
            <a:r>
              <a:rPr lang="ru-RU" dirty="0"/>
              <a:t> на </a:t>
            </a:r>
            <a:r>
              <a:rPr lang="ru-RU" dirty="0" err="1">
                <a:hlinkClick r:id="rId2"/>
              </a:rPr>
              <a:t>сторінку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пошуку</a:t>
            </a:r>
            <a:r>
              <a:rPr lang="ru-RU" dirty="0">
                <a:hlinkClick r:id="rId2"/>
              </a:rPr>
              <a:t> </a:t>
            </a:r>
            <a:r>
              <a:rPr lang="ru-RU" dirty="0"/>
              <a:t>для </a:t>
            </a:r>
            <a:r>
              <a:rPr lang="ru-RU" dirty="0" err="1"/>
              <a:t>авторів</a:t>
            </a:r>
            <a:r>
              <a:rPr lang="ru-RU" dirty="0"/>
              <a:t> і ввести </a:t>
            </a:r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 smtClean="0"/>
              <a:t>данні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9" b="45714"/>
          <a:stretch/>
        </p:blipFill>
        <p:spPr bwMode="auto">
          <a:xfrm>
            <a:off x="827583" y="2276872"/>
            <a:ext cx="7632847" cy="239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46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SJR (</a:t>
            </a:r>
            <a:r>
              <a:rPr lang="en-US" dirty="0" err="1"/>
              <a:t>SCImago</a:t>
            </a:r>
            <a:r>
              <a:rPr lang="en-US" dirty="0"/>
              <a:t> Journal Rank)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SJR (</a:t>
            </a:r>
            <a:r>
              <a:rPr lang="uk-UA" b="1" dirty="0" err="1" smtClean="0">
                <a:solidFill>
                  <a:srgbClr val="C00000"/>
                </a:solidFill>
              </a:rPr>
              <a:t>SCImago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</a:rPr>
              <a:t>Journal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</a:rPr>
              <a:t>Rank</a:t>
            </a:r>
            <a:r>
              <a:rPr lang="uk-UA" b="1" dirty="0" smtClean="0">
                <a:solidFill>
                  <a:srgbClr val="C00000"/>
                </a:solidFill>
              </a:rPr>
              <a:t>) </a:t>
            </a:r>
            <a:r>
              <a:rPr lang="uk-UA" dirty="0" smtClean="0"/>
              <a:t>являє собою рейтинг журналів, що дає можливість оцінити науковий престиж робіт вчених, виходячи з кількості вагомих цитат на кожен документ.</a:t>
            </a:r>
          </a:p>
          <a:p>
            <a:r>
              <a:rPr lang="uk-UA" dirty="0" smtClean="0"/>
              <a:t>Знаючи точну назву журналу можна знайти його сайт і дізнатися про редакційну політику, список редколегії, вимоги до авторів.</a:t>
            </a:r>
          </a:p>
          <a:p>
            <a:r>
              <a:rPr lang="uk-UA" b="1" dirty="0" smtClean="0"/>
              <a:t>Адреса ресурсу: </a:t>
            </a:r>
            <a:r>
              <a:rPr lang="en-US" dirty="0">
                <a:hlinkClick r:id="rId3"/>
              </a:rPr>
              <a:t>http://www.scimagojr.com/journalrank.php</a:t>
            </a:r>
            <a:endParaRPr lang="ru-RU" dirty="0"/>
          </a:p>
          <a:p>
            <a:pPr marL="0" indent="0">
              <a:buNone/>
            </a:pPr>
            <a:r>
              <a:rPr lang="uk-UA" b="1" dirty="0" smtClean="0"/>
              <a:t> </a:t>
            </a:r>
            <a:endParaRPr lang="uk-UA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45" y="3273524"/>
            <a:ext cx="4739387" cy="330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JR Scimago Журнал &amp; Ранг стран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26" y="3212976"/>
            <a:ext cx="2258194" cy="4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43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Російський</a:t>
            </a:r>
            <a:r>
              <a:rPr lang="ru-RU" dirty="0" smtClean="0"/>
              <a:t>  </a:t>
            </a:r>
            <a:r>
              <a:rPr lang="ru-RU" dirty="0" err="1" smtClean="0"/>
              <a:t>індекс</a:t>
            </a:r>
            <a:r>
              <a:rPr lang="ru-RU" dirty="0" smtClean="0"/>
              <a:t> </a:t>
            </a:r>
            <a:r>
              <a:rPr lang="ru-RU" dirty="0" err="1" smtClean="0"/>
              <a:t>наукового</a:t>
            </a:r>
            <a:r>
              <a:rPr lang="ru-RU" dirty="0" smtClean="0"/>
              <a:t> </a:t>
            </a:r>
            <a:r>
              <a:rPr lang="ru-RU" dirty="0" err="1" smtClean="0"/>
              <a:t>цитування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Російський індекс наукового цитування (РІНЦ) </a:t>
            </a:r>
            <a:r>
              <a:rPr lang="uk-UA" dirty="0" smtClean="0"/>
              <a:t>створюється Науковою електронною бібліотекою </a:t>
            </a:r>
            <a:r>
              <a:rPr lang="uk-UA" dirty="0" err="1" smtClean="0">
                <a:solidFill>
                  <a:srgbClr val="C00000"/>
                </a:solidFill>
              </a:rPr>
              <a:t>eLIBRARY.RU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smtClean="0"/>
              <a:t>в рамках проекту, ініційованого Федеральним агентством з науки та інновацій (</a:t>
            </a:r>
            <a:r>
              <a:rPr lang="uk-UA" dirty="0" err="1" smtClean="0"/>
              <a:t>Роснаука</a:t>
            </a:r>
            <a:r>
              <a:rPr lang="uk-UA" dirty="0" smtClean="0"/>
              <a:t>). 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РІНЦ</a:t>
            </a:r>
            <a:r>
              <a:rPr lang="uk-UA" dirty="0" smtClean="0"/>
              <a:t> - це механізм, що дозволяє оцінити рівень наукового видання на основі формальних і об'єктивних критеріїв. </a:t>
            </a:r>
          </a:p>
          <a:p>
            <a:r>
              <a:rPr lang="uk-UA" dirty="0" smtClean="0"/>
              <a:t>Основним таким критерієм є </a:t>
            </a:r>
            <a:r>
              <a:rPr lang="uk-UA" b="1" dirty="0" smtClean="0">
                <a:solidFill>
                  <a:srgbClr val="C00000"/>
                </a:solidFill>
              </a:rPr>
              <a:t>відносний показник цитування статей</a:t>
            </a:r>
            <a:r>
              <a:rPr lang="uk-UA" dirty="0" smtClean="0"/>
              <a:t>, опублікованих в даному журналі, тобто, його </a:t>
            </a:r>
            <a:r>
              <a:rPr lang="uk-UA" dirty="0" err="1" smtClean="0"/>
              <a:t>імпакт-фактор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Вхід у РІНЦ </a:t>
            </a:r>
            <a:r>
              <a:rPr lang="uk-UA" b="1" dirty="0" smtClean="0">
                <a:solidFill>
                  <a:srgbClr val="C00000"/>
                </a:solidFill>
              </a:rPr>
              <a:t>безкоштовний</a:t>
            </a:r>
            <a:r>
              <a:rPr lang="uk-UA" dirty="0" smtClean="0"/>
              <a:t>: досить пройти персональну реєстрацію на </a:t>
            </a:r>
            <a:r>
              <a:rPr lang="uk-UA" dirty="0" err="1" smtClean="0"/>
              <a:t>eLIBRARY</a:t>
            </a:r>
            <a:r>
              <a:rPr lang="uk-UA" dirty="0" smtClean="0"/>
              <a:t> (знову-таки безкоштовну) - і індекс цитування перед вами.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11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Російський</a:t>
            </a:r>
            <a:r>
              <a:rPr lang="ru-RU" dirty="0" smtClean="0"/>
              <a:t>  </a:t>
            </a:r>
            <a:r>
              <a:rPr lang="ru-RU" dirty="0" err="1" smtClean="0"/>
              <a:t>індекс</a:t>
            </a:r>
            <a:r>
              <a:rPr lang="ru-RU" dirty="0" smtClean="0"/>
              <a:t> </a:t>
            </a:r>
            <a:r>
              <a:rPr lang="ru-RU" dirty="0" err="1" smtClean="0"/>
              <a:t>наукового</a:t>
            </a:r>
            <a:r>
              <a:rPr lang="ru-RU" dirty="0" smtClean="0"/>
              <a:t> </a:t>
            </a:r>
            <a:r>
              <a:rPr lang="ru-RU" dirty="0" err="1" smtClean="0"/>
              <a:t>цитування</a:t>
            </a:r>
            <a:r>
              <a:rPr lang="ru-RU" dirty="0" smtClean="0"/>
              <a:t> </a:t>
            </a:r>
            <a:r>
              <a:rPr lang="ru-RU" dirty="0"/>
              <a:t>(РІНЦ) 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43" y="1268760"/>
            <a:ext cx="7073863" cy="463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6165304"/>
            <a:ext cx="5100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Адреса ресурсу: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elibrary.ru/defaultx.asp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9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Постановка проблеми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9930" y="1196752"/>
            <a:ext cx="7560840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500000"/>
                </a:solidFill>
              </a:rPr>
              <a:t>Чому низький рівень наукової </a:t>
            </a:r>
            <a:r>
              <a:rPr lang="uk-UA" sz="2000" b="1" dirty="0" smtClean="0">
                <a:solidFill>
                  <a:srgbClr val="500000"/>
                </a:solidFill>
              </a:rPr>
              <a:t>діяльності</a:t>
            </a:r>
            <a:r>
              <a:rPr lang="en-US" sz="2000" b="1" dirty="0" smtClean="0">
                <a:solidFill>
                  <a:srgbClr val="500000"/>
                </a:solidFill>
              </a:rPr>
              <a:t> </a:t>
            </a:r>
            <a:r>
              <a:rPr lang="uk-UA" sz="2000" b="1" dirty="0" smtClean="0">
                <a:solidFill>
                  <a:srgbClr val="500000"/>
                </a:solidFill>
              </a:rPr>
              <a:t>у ХДУ?</a:t>
            </a:r>
            <a:endParaRPr lang="ru-RU" sz="2000" b="1" dirty="0">
              <a:solidFill>
                <a:srgbClr val="500000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4407768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недостатнє фінансування </a:t>
            </a:r>
            <a:r>
              <a:rPr lang="uk-UA" dirty="0" smtClean="0"/>
              <a:t>наукових досліджень і розробок за рахунок коштів МОН України;</a:t>
            </a:r>
          </a:p>
          <a:p>
            <a:r>
              <a:rPr lang="uk-UA" dirty="0" smtClean="0"/>
              <a:t>фізичне та моральне </a:t>
            </a:r>
            <a:r>
              <a:rPr lang="uk-UA" dirty="0" smtClean="0">
                <a:solidFill>
                  <a:srgbClr val="C00000"/>
                </a:solidFill>
              </a:rPr>
              <a:t>старіння приладів </a:t>
            </a:r>
            <a:r>
              <a:rPr lang="uk-UA" dirty="0" smtClean="0"/>
              <a:t>і наукового обладнання; 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недостатня кількість докторів і кандидатів наук </a:t>
            </a:r>
            <a:r>
              <a:rPr lang="uk-UA" dirty="0" smtClean="0"/>
              <a:t>на деяких кафедрах університету; 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недостатній рівень наукових досліджень </a:t>
            </a:r>
            <a:r>
              <a:rPr lang="uk-UA" dirty="0" smtClean="0"/>
              <a:t>на деяких кафедрах університету; 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низький попит підприємств </a:t>
            </a:r>
            <a:r>
              <a:rPr lang="uk-UA" dirty="0" smtClean="0"/>
              <a:t>на результати наукових досліджень; 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низька соціально-економічна привабливість </a:t>
            </a:r>
            <a:r>
              <a:rPr lang="uk-UA" dirty="0" smtClean="0"/>
              <a:t>роботи науково-педагогічних працівників; 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великий обсяг навчального навантаження </a:t>
            </a:r>
            <a:r>
              <a:rPr lang="uk-UA" dirty="0" smtClean="0"/>
              <a:t>науково-педагогічних працівників та ін.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06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uk-UA" dirty="0" smtClean="0"/>
              <a:t>Академія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Google Академія </a:t>
            </a:r>
            <a:r>
              <a:rPr lang="uk-UA" dirty="0" smtClean="0"/>
              <a:t>є вільно доступною пошуковою системою, яка індексує повний текст наукових публікацій всіх форматів і дисциплін .</a:t>
            </a:r>
          </a:p>
          <a:p>
            <a:pPr lvl="1"/>
            <a:r>
              <a:rPr lang="uk-UA" dirty="0" smtClean="0"/>
              <a:t>Пошук за різними джерелами з одного зручною сторінки</a:t>
            </a:r>
          </a:p>
          <a:p>
            <a:pPr lvl="1"/>
            <a:r>
              <a:rPr lang="uk-UA" dirty="0" smtClean="0"/>
              <a:t>Пошук статей , рефератів та бібліографічних посилань</a:t>
            </a:r>
          </a:p>
          <a:p>
            <a:pPr lvl="1"/>
            <a:r>
              <a:rPr lang="uk-UA" dirty="0" smtClean="0"/>
              <a:t>Пошук повного тексту документа в бібліотеці або мережі</a:t>
            </a:r>
          </a:p>
          <a:p>
            <a:pPr lvl="1"/>
            <a:r>
              <a:rPr lang="uk-UA" dirty="0" smtClean="0"/>
              <a:t>Отримання інформації про основні роботах в будь-якій області досліджень</a:t>
            </a:r>
          </a:p>
          <a:p>
            <a:r>
              <a:rPr lang="uk-UA" dirty="0" smtClean="0"/>
              <a:t>Академія Google </a:t>
            </a:r>
            <a:r>
              <a:rPr lang="uk-UA" b="1" dirty="0" smtClean="0">
                <a:solidFill>
                  <a:srgbClr val="C00000"/>
                </a:solidFill>
              </a:rPr>
              <a:t>класифікує статті </a:t>
            </a:r>
            <a:r>
              <a:rPr lang="uk-UA" dirty="0" smtClean="0"/>
              <a:t>так само, як і вчені, оцінюючи весь текст кожної статті, її автора, видання, в якому стаття з'явилася, і частоту цитування даної роботи в науковій літературі . </a:t>
            </a:r>
          </a:p>
          <a:p>
            <a:r>
              <a:rPr lang="uk-UA" dirty="0" smtClean="0"/>
              <a:t>Найбільш </a:t>
            </a:r>
            <a:r>
              <a:rPr lang="uk-UA" b="1" dirty="0" smtClean="0">
                <a:solidFill>
                  <a:srgbClr val="C00000"/>
                </a:solidFill>
              </a:rPr>
              <a:t>релевантні результати </a:t>
            </a:r>
            <a:r>
              <a:rPr lang="uk-UA" dirty="0" smtClean="0"/>
              <a:t>завжди відображаються </a:t>
            </a:r>
            <a:r>
              <a:rPr lang="uk-UA" b="1" dirty="0" smtClean="0">
                <a:solidFill>
                  <a:srgbClr val="C00000"/>
                </a:solidFill>
              </a:rPr>
              <a:t>на першій сторінці.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37112"/>
            <a:ext cx="49514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6309320"/>
            <a:ext cx="5091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Адреса ресурсу</a:t>
            </a:r>
            <a:r>
              <a:rPr lang="uk-UA" b="1" dirty="0" smtClean="0"/>
              <a:t>: </a:t>
            </a:r>
            <a:r>
              <a:rPr lang="en-US" dirty="0">
                <a:hlinkClick r:id="rId3"/>
              </a:rPr>
              <a:t>http://scholar.google.com.ua/</a:t>
            </a:r>
            <a:endParaRPr lang="ru-RU" dirty="0"/>
          </a:p>
          <a:p>
            <a:r>
              <a:rPr lang="uk-UA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9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Copernicus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5040560" cy="4824536"/>
          </a:xfrm>
        </p:spPr>
        <p:txBody>
          <a:bodyPr/>
          <a:lstStyle/>
          <a:p>
            <a:r>
              <a:rPr lang="uk-UA" sz="1800" b="1" dirty="0" err="1" smtClean="0">
                <a:solidFill>
                  <a:srgbClr val="C00000"/>
                </a:solidFill>
              </a:rPr>
              <a:t>Index</a:t>
            </a:r>
            <a:r>
              <a:rPr lang="uk-UA" sz="1800" b="1" dirty="0" smtClean="0">
                <a:solidFill>
                  <a:srgbClr val="C00000"/>
                </a:solidFill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</a:rPr>
              <a:t>Copernicus</a:t>
            </a:r>
            <a:r>
              <a:rPr lang="uk-UA" sz="1800" b="1" dirty="0" smtClean="0">
                <a:solidFill>
                  <a:srgbClr val="C00000"/>
                </a:solidFill>
              </a:rPr>
              <a:t> (IC) </a:t>
            </a:r>
            <a:r>
              <a:rPr lang="uk-UA" sz="1800" dirty="0" smtClean="0"/>
              <a:t>- міжнародна </a:t>
            </a:r>
            <a:r>
              <a:rPr lang="uk-UA" sz="1800" dirty="0" err="1" smtClean="0"/>
              <a:t>наукометрична</a:t>
            </a:r>
            <a:r>
              <a:rPr lang="uk-UA" sz="1800" dirty="0" smtClean="0"/>
              <a:t> база. </a:t>
            </a:r>
          </a:p>
          <a:p>
            <a:r>
              <a:rPr lang="uk-UA" sz="1800" dirty="0" smtClean="0"/>
              <a:t>Даний сайт </a:t>
            </a:r>
            <a:r>
              <a:rPr lang="uk-UA" sz="1800" b="1" dirty="0" smtClean="0">
                <a:solidFill>
                  <a:srgbClr val="C00000"/>
                </a:solidFill>
              </a:rPr>
              <a:t>включає індексування, </a:t>
            </a:r>
            <a:r>
              <a:rPr lang="uk-UA" sz="1800" b="1" dirty="0" err="1" smtClean="0">
                <a:solidFill>
                  <a:srgbClr val="C00000"/>
                </a:solidFill>
              </a:rPr>
              <a:t>ранжування</a:t>
            </a:r>
            <a:r>
              <a:rPr lang="uk-UA" sz="1800" b="1" dirty="0" smtClean="0">
                <a:solidFill>
                  <a:srgbClr val="C00000"/>
                </a:solidFill>
              </a:rPr>
              <a:t> та реферування журналів</a:t>
            </a:r>
            <a:r>
              <a:rPr lang="uk-UA" sz="1800" dirty="0" smtClean="0"/>
              <a:t>, а також є платформою для наукової співпраці та виконання спільних наукових проектів. </a:t>
            </a:r>
          </a:p>
          <a:p>
            <a:r>
              <a:rPr lang="uk-UA" sz="1800" dirty="0" smtClean="0"/>
              <a:t>База даних має кілька інструментів для оцінки продуктивності, що дозволяють відслідковувати вплив наукових робіт і публікацій окремих учених або наукових установ. </a:t>
            </a:r>
          </a:p>
          <a:p>
            <a:r>
              <a:rPr lang="uk-UA" sz="1800" dirty="0" smtClean="0"/>
              <a:t>На додаток до оцінки продуктивності, </a:t>
            </a:r>
            <a:r>
              <a:rPr lang="en-US" sz="1800" dirty="0"/>
              <a:t>Index Copernicus </a:t>
            </a:r>
            <a:r>
              <a:rPr lang="uk-UA" sz="1800" dirty="0" smtClean="0"/>
              <a:t>також пропонує традиційні реферування та індексування наукових публікацій.</a:t>
            </a:r>
            <a:endParaRPr lang="uk-UA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309320"/>
            <a:ext cx="550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Адреса </a:t>
            </a:r>
            <a:r>
              <a:rPr lang="uk-UA" b="1" dirty="0" smtClean="0"/>
              <a:t>ресурсу:</a:t>
            </a:r>
            <a:r>
              <a:rPr lang="en-US" dirty="0">
                <a:hlinkClick r:id="rId2"/>
              </a:rPr>
              <a:t>http://www.indexcopernicus.com</a:t>
            </a:r>
            <a:r>
              <a:rPr lang="en-US" dirty="0" smtClean="0">
                <a:hlinkClick r:id="rId2"/>
              </a:rPr>
              <a:t>/</a:t>
            </a:r>
            <a:r>
              <a:rPr lang="uk-UA" b="1" dirty="0" smtClean="0"/>
              <a:t> </a:t>
            </a:r>
            <a:endParaRPr lang="ru-RU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3" r="21699"/>
          <a:stretch/>
        </p:blipFill>
        <p:spPr bwMode="auto">
          <a:xfrm>
            <a:off x="5220072" y="1700808"/>
            <a:ext cx="3491531" cy="3022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0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Призначення НМБД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Пошук новітніх даних </a:t>
            </a:r>
            <a:r>
              <a:rPr lang="uk-UA" dirty="0"/>
              <a:t>в будь-який предметної галузі досліджень з різноманітних наукових джерел.</a:t>
            </a:r>
          </a:p>
          <a:p>
            <a:r>
              <a:rPr lang="uk-UA" b="1" dirty="0">
                <a:solidFill>
                  <a:srgbClr val="C00000"/>
                </a:solidFill>
              </a:rPr>
              <a:t>Огляд</a:t>
            </a:r>
            <a:r>
              <a:rPr lang="uk-UA" dirty="0"/>
              <a:t> публікацій </a:t>
            </a:r>
            <a:r>
              <a:rPr lang="uk-UA" b="1" dirty="0">
                <a:solidFill>
                  <a:srgbClr val="C00000"/>
                </a:solidFill>
              </a:rPr>
              <a:t>профільних </a:t>
            </a:r>
            <a:r>
              <a:rPr lang="uk-UA" dirty="0"/>
              <a:t>журналів.</a:t>
            </a:r>
          </a:p>
          <a:p>
            <a:r>
              <a:rPr lang="uk-UA" dirty="0"/>
              <a:t>Отримання </a:t>
            </a:r>
            <a:r>
              <a:rPr lang="uk-UA" b="1" dirty="0">
                <a:solidFill>
                  <a:srgbClr val="C00000"/>
                </a:solidFill>
              </a:rPr>
              <a:t>конкурентної </a:t>
            </a:r>
            <a:r>
              <a:rPr lang="uk-UA" b="1" dirty="0" smtClean="0">
                <a:solidFill>
                  <a:srgbClr val="C00000"/>
                </a:solidFill>
              </a:rPr>
              <a:t>інформації </a:t>
            </a:r>
            <a:r>
              <a:rPr lang="uk-UA" dirty="0" smtClean="0"/>
              <a:t>та інформації </a:t>
            </a:r>
            <a:r>
              <a:rPr lang="uk-UA" dirty="0"/>
              <a:t>про можливих </a:t>
            </a:r>
            <a:r>
              <a:rPr lang="uk-UA" b="1" dirty="0">
                <a:solidFill>
                  <a:srgbClr val="C00000"/>
                </a:solidFill>
              </a:rPr>
              <a:t>партнерів</a:t>
            </a:r>
            <a:r>
              <a:rPr lang="uk-UA" dirty="0"/>
              <a:t>, що дозволяє залишатися в курсі останніх наукових розробок і приймати стратегічні рішення.</a:t>
            </a:r>
          </a:p>
          <a:p>
            <a:r>
              <a:rPr lang="uk-UA" b="1" dirty="0">
                <a:solidFill>
                  <a:srgbClr val="C00000"/>
                </a:solidFill>
              </a:rPr>
              <a:t>Відкриття нових напрямків роботи </a:t>
            </a:r>
            <a:r>
              <a:rPr lang="uk-UA" dirty="0"/>
              <a:t>в цікавій предметної області.</a:t>
            </a:r>
          </a:p>
          <a:p>
            <a:r>
              <a:rPr lang="uk-UA" b="1" dirty="0">
                <a:solidFill>
                  <a:srgbClr val="C00000"/>
                </a:solidFill>
              </a:rPr>
              <a:t>Кількісна і якісна оцінка </a:t>
            </a:r>
            <a:r>
              <a:rPr lang="uk-UA" dirty="0"/>
              <a:t>наукових досягнень авторів, організацій та наукових публікацій:</a:t>
            </a:r>
          </a:p>
          <a:p>
            <a:pPr lvl="1"/>
            <a:r>
              <a:rPr lang="uk-UA" b="1" dirty="0">
                <a:solidFill>
                  <a:srgbClr val="0070C0"/>
                </a:solidFill>
              </a:rPr>
              <a:t>Для авторів </a:t>
            </a:r>
            <a:r>
              <a:rPr lang="uk-UA" dirty="0"/>
              <a:t>- наскільки якісна моя робота, де публікуватися?</a:t>
            </a:r>
          </a:p>
          <a:p>
            <a:pPr lvl="1"/>
            <a:r>
              <a:rPr lang="uk-UA" b="1" dirty="0">
                <a:solidFill>
                  <a:srgbClr val="0070C0"/>
                </a:solidFill>
              </a:rPr>
              <a:t>Для </a:t>
            </a:r>
            <a:r>
              <a:rPr lang="uk-UA" b="1" dirty="0" smtClean="0">
                <a:solidFill>
                  <a:srgbClr val="0070C0"/>
                </a:solidFill>
              </a:rPr>
              <a:t>студентів / </a:t>
            </a:r>
            <a:r>
              <a:rPr lang="uk-UA" b="1" dirty="0">
                <a:solidFill>
                  <a:srgbClr val="0070C0"/>
                </a:solidFill>
              </a:rPr>
              <a:t>вчених </a:t>
            </a:r>
            <a:r>
              <a:rPr lang="uk-UA" dirty="0"/>
              <a:t>- які дослідження найбільш актуальні, де вчитися / працювати, з ким співпрацювати?</a:t>
            </a:r>
          </a:p>
          <a:p>
            <a:pPr lvl="1"/>
            <a:r>
              <a:rPr lang="uk-UA" b="1" dirty="0">
                <a:solidFill>
                  <a:srgbClr val="0070C0"/>
                </a:solidFill>
              </a:rPr>
              <a:t>Для організації </a:t>
            </a:r>
            <a:r>
              <a:rPr lang="uk-UA" dirty="0"/>
              <a:t>- оцінити свої досягнення і досягнення своїх колег</a:t>
            </a:r>
          </a:p>
          <a:p>
            <a:pPr lvl="1"/>
            <a:r>
              <a:rPr lang="uk-UA" b="1" dirty="0">
                <a:solidFill>
                  <a:srgbClr val="0070C0"/>
                </a:solidFill>
              </a:rPr>
              <a:t>Для міністерств, фондів </a:t>
            </a:r>
            <a:r>
              <a:rPr lang="uk-UA" dirty="0"/>
              <a:t>- оцінити потенціал організації для фінансування</a:t>
            </a:r>
          </a:p>
          <a:p>
            <a:pPr lvl="1"/>
            <a:r>
              <a:rPr lang="uk-UA" b="1" dirty="0">
                <a:solidFill>
                  <a:srgbClr val="0070C0"/>
                </a:solidFill>
              </a:rPr>
              <a:t>Для менеджерів </a:t>
            </a:r>
            <a:r>
              <a:rPr lang="uk-UA" dirty="0"/>
              <a:t>- оцінити поточні тенденції для вкладення коштів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408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Публікації науковців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060848"/>
            <a:ext cx="8928992" cy="4263752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Ваші дані:</a:t>
            </a:r>
          </a:p>
          <a:p>
            <a:pPr lvl="1"/>
            <a:r>
              <a:rPr lang="uk-UA" dirty="0" smtClean="0"/>
              <a:t>перевіряються;</a:t>
            </a:r>
          </a:p>
          <a:p>
            <a:pPr lvl="1"/>
            <a:r>
              <a:rPr lang="uk-UA" dirty="0" smtClean="0"/>
              <a:t>порівнюються з вже наявними;</a:t>
            </a:r>
          </a:p>
          <a:p>
            <a:pPr lvl="1"/>
            <a:r>
              <a:rPr lang="uk-UA" dirty="0" smtClean="0"/>
              <a:t>використовуються при плануванні та обговоренні інших досліджень.</a:t>
            </a:r>
          </a:p>
          <a:p>
            <a:endParaRPr lang="uk-UA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Ваші ідеї (гіпотези):</a:t>
            </a:r>
          </a:p>
          <a:p>
            <a:pPr lvl="1"/>
            <a:r>
              <a:rPr lang="uk-UA" dirty="0" smtClean="0"/>
              <a:t>обговорюються;</a:t>
            </a:r>
          </a:p>
          <a:p>
            <a:pPr lvl="1"/>
            <a:r>
              <a:rPr lang="uk-UA" dirty="0" smtClean="0"/>
              <a:t>підтверджуються або спростовуються;</a:t>
            </a:r>
          </a:p>
          <a:p>
            <a:pPr lvl="1"/>
            <a:r>
              <a:rPr lang="uk-UA" dirty="0" smtClean="0"/>
              <a:t>використовуються в процесі генерації нових ідей.</a:t>
            </a:r>
          </a:p>
          <a:p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9930" y="1196752"/>
            <a:ext cx="7560840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500000"/>
                </a:solidFill>
              </a:rPr>
              <a:t>Якщо</a:t>
            </a:r>
            <a:r>
              <a:rPr lang="ru-RU" sz="2000" b="1" dirty="0">
                <a:solidFill>
                  <a:srgbClr val="500000"/>
                </a:solidFill>
              </a:rPr>
              <a:t> Ви </a:t>
            </a:r>
            <a:r>
              <a:rPr lang="ru-RU" sz="2000" b="1" dirty="0" err="1">
                <a:solidFill>
                  <a:srgbClr val="500000"/>
                </a:solidFill>
              </a:rPr>
              <a:t>публікуєте</a:t>
            </a:r>
            <a:r>
              <a:rPr lang="ru-RU" sz="2000" b="1" dirty="0">
                <a:solidFill>
                  <a:srgbClr val="500000"/>
                </a:solidFill>
              </a:rPr>
              <a:t> свою </a:t>
            </a:r>
            <a:r>
              <a:rPr lang="ru-RU" sz="2000" b="1" dirty="0" err="1" smtClean="0">
                <a:solidFill>
                  <a:srgbClr val="500000"/>
                </a:solidFill>
              </a:rPr>
              <a:t>статтю</a:t>
            </a:r>
            <a:r>
              <a:rPr lang="ru-RU" sz="2000" b="1" dirty="0" smtClean="0">
                <a:solidFill>
                  <a:srgbClr val="500000"/>
                </a:solidFill>
              </a:rPr>
              <a:t>…</a:t>
            </a:r>
            <a:endParaRPr lang="ru-RU" sz="2000" b="1" dirty="0">
              <a:solidFill>
                <a:srgbClr val="5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62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Публікації</a:t>
            </a:r>
            <a:r>
              <a:rPr lang="ru-RU" dirty="0"/>
              <a:t> </a:t>
            </a:r>
            <a:r>
              <a:rPr lang="ru-RU" dirty="0" err="1"/>
              <a:t>науковців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8928992" cy="440776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Підвищення наукової кваліфікації </a:t>
            </a:r>
            <a:r>
              <a:rPr lang="uk-UA" dirty="0" smtClean="0"/>
              <a:t>вченого (для себе) 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Підвищення наукового статусу </a:t>
            </a:r>
            <a:r>
              <a:rPr lang="uk-UA" dirty="0" smtClean="0"/>
              <a:t>в науковому співтоваристві , спочатку - в Україні, потім (у разі успіху ) - за кордоном ; </a:t>
            </a:r>
            <a:r>
              <a:rPr lang="uk-UA" dirty="0" smtClean="0">
                <a:solidFill>
                  <a:srgbClr val="0070C0"/>
                </a:solidFill>
              </a:rPr>
              <a:t>як результат - кар'єрне зростання.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Поліпшення «видимості» (</a:t>
            </a:r>
            <a:r>
              <a:rPr lang="uk-UA" b="1" dirty="0" err="1" smtClean="0">
                <a:solidFill>
                  <a:srgbClr val="C00000"/>
                </a:solidFill>
              </a:rPr>
              <a:t>visibility</a:t>
            </a:r>
            <a:r>
              <a:rPr lang="uk-UA" b="1" dirty="0" smtClean="0">
                <a:solidFill>
                  <a:srgbClr val="C00000"/>
                </a:solidFill>
              </a:rPr>
              <a:t>) і « доступності» (</a:t>
            </a:r>
            <a:r>
              <a:rPr lang="uk-UA" b="1" dirty="0" err="1" smtClean="0">
                <a:solidFill>
                  <a:srgbClr val="C00000"/>
                </a:solidFill>
              </a:rPr>
              <a:t>availability</a:t>
            </a:r>
            <a:r>
              <a:rPr lang="uk-UA" b="1" dirty="0" smtClean="0">
                <a:solidFill>
                  <a:srgbClr val="C00000"/>
                </a:solidFill>
              </a:rPr>
              <a:t>) </a:t>
            </a:r>
            <a:r>
              <a:rPr lang="uk-UA" dirty="0" smtClean="0"/>
              <a:t>Ваших наукових розробок шляхом потрапляння публікацій в міжнародні </a:t>
            </a:r>
            <a:r>
              <a:rPr lang="uk-UA" dirty="0" err="1" smtClean="0"/>
              <a:t>наукометричні</a:t>
            </a:r>
            <a:r>
              <a:rPr lang="uk-UA" dirty="0" smtClean="0"/>
              <a:t> бази даних.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Розширення поля наукової діяльності </a:t>
            </a:r>
            <a:r>
              <a:rPr lang="uk-UA" dirty="0" smtClean="0"/>
              <a:t>завдяки знайомству з зарубіжними колегами , що зацікавилися вашими роботами , встановлення неформального взаємодії, </a:t>
            </a:r>
            <a:r>
              <a:rPr lang="uk-UA" dirty="0" smtClean="0">
                <a:solidFill>
                  <a:srgbClr val="0070C0"/>
                </a:solidFill>
              </a:rPr>
              <a:t>як результат - міжнародні </a:t>
            </a:r>
            <a:r>
              <a:rPr lang="uk-UA" dirty="0" smtClean="0">
                <a:solidFill>
                  <a:srgbClr val="0070C0"/>
                </a:solidFill>
              </a:rPr>
              <a:t>проекти, гранти, </a:t>
            </a:r>
            <a:r>
              <a:rPr lang="uk-UA" dirty="0" smtClean="0">
                <a:solidFill>
                  <a:srgbClr val="0070C0"/>
                </a:solidFill>
              </a:rPr>
              <a:t>спільні публікації і т.д.</a:t>
            </a:r>
          </a:p>
          <a:p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9930" y="1196752"/>
            <a:ext cx="7560840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500000"/>
                </a:solidFill>
              </a:rPr>
              <a:t>Навіщо</a:t>
            </a:r>
            <a:r>
              <a:rPr lang="ru-RU" sz="2000" b="1" dirty="0">
                <a:solidFill>
                  <a:srgbClr val="500000"/>
                </a:solidFill>
              </a:rPr>
              <a:t> </a:t>
            </a:r>
            <a:r>
              <a:rPr lang="ru-RU" sz="2000" b="1" dirty="0" err="1">
                <a:solidFill>
                  <a:srgbClr val="500000"/>
                </a:solidFill>
              </a:rPr>
              <a:t>потрібно</a:t>
            </a:r>
            <a:r>
              <a:rPr lang="ru-RU" sz="2000" b="1" dirty="0">
                <a:solidFill>
                  <a:srgbClr val="500000"/>
                </a:solidFill>
              </a:rPr>
              <a:t> </a:t>
            </a:r>
            <a:r>
              <a:rPr lang="ru-RU" sz="2000" b="1" dirty="0" err="1">
                <a:solidFill>
                  <a:srgbClr val="500000"/>
                </a:solidFill>
              </a:rPr>
              <a:t>публікуватися</a:t>
            </a:r>
            <a:r>
              <a:rPr lang="ru-RU" sz="2000" b="1" dirty="0">
                <a:solidFill>
                  <a:srgbClr val="500000"/>
                </a:solidFill>
              </a:rPr>
              <a:t> в </a:t>
            </a:r>
            <a:r>
              <a:rPr lang="ru-RU" sz="2000" b="1" dirty="0" err="1">
                <a:solidFill>
                  <a:srgbClr val="500000"/>
                </a:solidFill>
              </a:rPr>
              <a:t>зарубіжних</a:t>
            </a:r>
            <a:r>
              <a:rPr lang="ru-RU" sz="2000" b="1" dirty="0">
                <a:solidFill>
                  <a:srgbClr val="500000"/>
                </a:solidFill>
              </a:rPr>
              <a:t> журналах?</a:t>
            </a:r>
          </a:p>
        </p:txBody>
      </p:sp>
    </p:spTree>
    <p:extLst>
      <p:ext uri="{BB962C8B-B14F-4D97-AF65-F5344CB8AC3E}">
        <p14:creationId xmlns:p14="http://schemas.microsoft.com/office/powerpoint/2010/main" val="3819203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Публікації</a:t>
            </a:r>
            <a:r>
              <a:rPr lang="ru-RU" dirty="0"/>
              <a:t> </a:t>
            </a:r>
            <a:r>
              <a:rPr lang="ru-RU" dirty="0" err="1"/>
              <a:t>науковців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8928992" cy="4407768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Підвищення оцінок результативності </a:t>
            </a:r>
            <a:r>
              <a:rPr lang="uk-UA" dirty="0"/>
              <a:t>наукової діяльності для себе за показниками публікаційної активності - кількості публікацій та їх </a:t>
            </a:r>
            <a:r>
              <a:rPr lang="uk-UA" dirty="0" err="1" smtClean="0"/>
              <a:t>цитованості</a:t>
            </a:r>
            <a:r>
              <a:rPr lang="uk-UA" dirty="0" smtClean="0"/>
              <a:t>, </a:t>
            </a:r>
            <a:r>
              <a:rPr lang="uk-UA" dirty="0"/>
              <a:t>як результат - матеріальне заохочення від організації і кар'єрне зростання.</a:t>
            </a:r>
          </a:p>
          <a:p>
            <a:r>
              <a:rPr lang="uk-UA" b="1" dirty="0">
                <a:solidFill>
                  <a:srgbClr val="C00000"/>
                </a:solidFill>
              </a:rPr>
              <a:t>Підвищення рейтингу організації </a:t>
            </a:r>
            <a:r>
              <a:rPr lang="uk-UA" dirty="0"/>
              <a:t>- університету , НДІ , компанії за цими показниками.</a:t>
            </a:r>
          </a:p>
          <a:p>
            <a:r>
              <a:rPr lang="uk-UA" b="1" dirty="0">
                <a:solidFill>
                  <a:srgbClr val="C00000"/>
                </a:solidFill>
              </a:rPr>
              <a:t>Розширення присутності </a:t>
            </a:r>
            <a:r>
              <a:rPr lang="uk-UA" dirty="0"/>
              <a:t>країни в міжнародному науковому </a:t>
            </a:r>
            <a:r>
              <a:rPr lang="uk-UA" dirty="0" smtClean="0"/>
              <a:t>співтоваристві, </a:t>
            </a:r>
            <a:r>
              <a:rPr lang="uk-UA" dirty="0"/>
              <a:t>зміцнення позицій України.</a:t>
            </a:r>
          </a:p>
          <a:p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9930" y="1196752"/>
            <a:ext cx="7560840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500000"/>
                </a:solidFill>
              </a:rPr>
              <a:t>Навіщо</a:t>
            </a:r>
            <a:r>
              <a:rPr lang="ru-RU" sz="2000" b="1" dirty="0">
                <a:solidFill>
                  <a:srgbClr val="500000"/>
                </a:solidFill>
              </a:rPr>
              <a:t> </a:t>
            </a:r>
            <a:r>
              <a:rPr lang="ru-RU" sz="2000" b="1" dirty="0" err="1">
                <a:solidFill>
                  <a:srgbClr val="500000"/>
                </a:solidFill>
              </a:rPr>
              <a:t>потрібно</a:t>
            </a:r>
            <a:r>
              <a:rPr lang="ru-RU" sz="2000" b="1" dirty="0">
                <a:solidFill>
                  <a:srgbClr val="500000"/>
                </a:solidFill>
              </a:rPr>
              <a:t> </a:t>
            </a:r>
            <a:r>
              <a:rPr lang="ru-RU" sz="2000" b="1" dirty="0" err="1">
                <a:solidFill>
                  <a:srgbClr val="500000"/>
                </a:solidFill>
              </a:rPr>
              <a:t>публікуватися</a:t>
            </a:r>
            <a:r>
              <a:rPr lang="ru-RU" sz="2000" b="1" dirty="0">
                <a:solidFill>
                  <a:srgbClr val="500000"/>
                </a:solidFill>
              </a:rPr>
              <a:t> в </a:t>
            </a:r>
            <a:r>
              <a:rPr lang="ru-RU" sz="2000" b="1" dirty="0" err="1">
                <a:solidFill>
                  <a:srgbClr val="500000"/>
                </a:solidFill>
              </a:rPr>
              <a:t>зарубіжних</a:t>
            </a:r>
            <a:r>
              <a:rPr lang="ru-RU" sz="2000" b="1" dirty="0">
                <a:solidFill>
                  <a:srgbClr val="500000"/>
                </a:solidFill>
              </a:rPr>
              <a:t> журналах?</a:t>
            </a:r>
          </a:p>
        </p:txBody>
      </p:sp>
    </p:spTree>
    <p:extLst>
      <p:ext uri="{BB962C8B-B14F-4D97-AF65-F5344CB8AC3E}">
        <p14:creationId xmlns:p14="http://schemas.microsoft.com/office/powerpoint/2010/main" val="148367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Наукова діяльність в Україні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9930" y="1052736"/>
            <a:ext cx="756084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500000"/>
                </a:solidFill>
              </a:rPr>
              <a:t>Про опублікування результатів дисертацій на здобуття наукових ступенів (наказ № 1380 від  03.12.2012)</a:t>
            </a:r>
            <a:endParaRPr lang="uk-UA" sz="2000" b="1" dirty="0">
              <a:solidFill>
                <a:srgbClr val="5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75823205"/>
              </p:ext>
            </p:extLst>
          </p:nvPr>
        </p:nvGraphicFramePr>
        <p:xfrm>
          <a:off x="81858" y="1772816"/>
          <a:ext cx="8856984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595" y="6396335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Джерело: </a:t>
            </a:r>
            <a:r>
              <a:rPr lang="en-US" dirty="0">
                <a:hlinkClick r:id="rId8"/>
              </a:rPr>
              <a:t>http://zakon4.rada.gov.ua/laws/show/z2129-12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343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Рейтинги наукових журналів України</a:t>
            </a:r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746596"/>
              </p:ext>
            </p:extLst>
          </p:nvPr>
        </p:nvGraphicFramePr>
        <p:xfrm>
          <a:off x="179512" y="1196752"/>
          <a:ext cx="8784975" cy="536259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832648"/>
                <a:gridCol w="1800200"/>
                <a:gridCol w="1152127"/>
              </a:tblGrid>
              <a:tr h="353608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Представлення даних в</a:t>
                      </a:r>
                      <a:r>
                        <a:rPr lang="uk-UA" baseline="0" dirty="0" smtClean="0">
                          <a:solidFill>
                            <a:srgbClr val="002060"/>
                          </a:solidFill>
                        </a:rPr>
                        <a:t> мережі 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Internet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err="1" smtClean="0">
                          <a:solidFill>
                            <a:srgbClr val="002060"/>
                          </a:solidFill>
                        </a:rPr>
                        <a:t>Національної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rgbClr val="002060"/>
                          </a:solidFill>
                        </a:rPr>
                        <a:t>бібліотеки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rgbClr val="002060"/>
                          </a:solidFill>
                        </a:rPr>
                        <a:t>України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rgbClr val="002060"/>
                          </a:solidFill>
                        </a:rPr>
                        <a:t>імені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 В. І. </a:t>
                      </a:r>
                      <a:r>
                        <a:rPr lang="ru-RU" sz="1050" dirty="0" err="1" smtClean="0">
                          <a:solidFill>
                            <a:srgbClr val="002060"/>
                          </a:solidFill>
                        </a:rPr>
                        <a:t>Вернадського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Інші  посилання</a:t>
                      </a:r>
                      <a:endParaRPr lang="ru-RU" dirty="0"/>
                    </a:p>
                  </a:txBody>
                  <a:tcPr/>
                </a:tc>
              </a:tr>
              <a:tr h="920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Імпакт-фактор</a:t>
                      </a:r>
                      <a:r>
                        <a:rPr lang="uk-UA" dirty="0" smtClean="0"/>
                        <a:t> наукових журналів України за 2011 р. згідно </a:t>
                      </a:r>
                      <a:r>
                        <a:rPr lang="uk-UA" dirty="0" err="1" smtClean="0"/>
                        <a:t>Journal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Citation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Reports</a:t>
                      </a:r>
                      <a:r>
                        <a:rPr lang="uk-UA" dirty="0" smtClean="0"/>
                        <a:t> (дані </a:t>
                      </a:r>
                      <a:r>
                        <a:rPr lang="uk-UA" dirty="0" err="1" smtClean="0"/>
                        <a:t>наукометричної</a:t>
                      </a:r>
                      <a:r>
                        <a:rPr lang="uk-UA" dirty="0" smtClean="0"/>
                        <a:t> платформи </a:t>
                      </a:r>
                      <a:r>
                        <a:rPr lang="uk-UA" b="1" dirty="0" err="1" smtClean="0">
                          <a:solidFill>
                            <a:srgbClr val="C00000"/>
                          </a:solidFill>
                        </a:rPr>
                        <a:t>Web</a:t>
                      </a:r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uk-UA" b="1" dirty="0" err="1" smtClean="0">
                          <a:solidFill>
                            <a:srgbClr val="C00000"/>
                          </a:solidFill>
                        </a:rPr>
                        <a:t>of</a:t>
                      </a:r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uk-UA" b="1" dirty="0" err="1" smtClean="0">
                          <a:solidFill>
                            <a:srgbClr val="C00000"/>
                          </a:solidFill>
                        </a:rPr>
                        <a:t>Science</a:t>
                      </a:r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 корпорації </a:t>
                      </a:r>
                      <a:r>
                        <a:rPr lang="uk-UA" b="1" dirty="0" err="1" smtClean="0">
                          <a:solidFill>
                            <a:srgbClr val="C00000"/>
                          </a:solidFill>
                        </a:rPr>
                        <a:t>Thomson</a:t>
                      </a:r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uk-UA" b="1" dirty="0" err="1" smtClean="0">
                          <a:solidFill>
                            <a:srgbClr val="C00000"/>
                          </a:solidFill>
                        </a:rPr>
                        <a:t>Reuters</a:t>
                      </a:r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4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Рейтинг наукових журналів України за 2011 р. згідно </a:t>
                      </a:r>
                      <a:r>
                        <a:rPr lang="uk-UA" dirty="0" err="1" smtClean="0"/>
                        <a:t>SCImago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Journal</a:t>
                      </a:r>
                      <a:r>
                        <a:rPr lang="uk-UA" dirty="0" smtClean="0"/>
                        <a:t> &amp; </a:t>
                      </a:r>
                      <a:r>
                        <a:rPr lang="uk-UA" dirty="0" err="1" smtClean="0"/>
                        <a:t>Country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Rank</a:t>
                      </a:r>
                      <a:r>
                        <a:rPr lang="uk-UA" dirty="0" smtClean="0"/>
                        <a:t> (дані </a:t>
                      </a:r>
                      <a:r>
                        <a:rPr lang="uk-UA" dirty="0" err="1" smtClean="0"/>
                        <a:t>наукометричної</a:t>
                      </a:r>
                      <a:r>
                        <a:rPr lang="uk-UA" dirty="0" smtClean="0"/>
                        <a:t> платформи </a:t>
                      </a:r>
                      <a:r>
                        <a:rPr lang="uk-UA" b="1" dirty="0" err="1" smtClean="0">
                          <a:solidFill>
                            <a:srgbClr val="C00000"/>
                          </a:solidFill>
                        </a:rPr>
                        <a:t>SciVerse</a:t>
                      </a:r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uk-UA" b="1" dirty="0" err="1" smtClean="0">
                          <a:solidFill>
                            <a:srgbClr val="C00000"/>
                          </a:solidFill>
                        </a:rPr>
                        <a:t>Scopus</a:t>
                      </a:r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 корпорації </a:t>
                      </a:r>
                      <a:r>
                        <a:rPr lang="uk-UA" b="1" dirty="0" err="1" smtClean="0">
                          <a:solidFill>
                            <a:srgbClr val="C00000"/>
                          </a:solidFill>
                        </a:rPr>
                        <a:t>Elsevier</a:t>
                      </a:r>
                      <a:r>
                        <a:rPr lang="uk-UA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5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Рейтинг наукових фахових видань України в інформаційно-аналітичній системі </a:t>
                      </a:r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«Російський індекс наукового цитування»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6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Представлення наукових фахових видань України у базі даних </a:t>
                      </a:r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«</a:t>
                      </a:r>
                      <a:r>
                        <a:rPr lang="uk-UA" b="1" dirty="0" err="1" smtClean="0">
                          <a:solidFill>
                            <a:srgbClr val="C00000"/>
                          </a:solidFill>
                        </a:rPr>
                        <a:t>Index</a:t>
                      </a:r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uk-UA" b="1" dirty="0" err="1" smtClean="0">
                          <a:solidFill>
                            <a:srgbClr val="C00000"/>
                          </a:solidFill>
                        </a:rPr>
                        <a:t>Copernicus</a:t>
                      </a:r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»</a:t>
                      </a:r>
                      <a:r>
                        <a:rPr lang="uk-UA" dirty="0" smtClean="0"/>
                        <a:t> (Польща)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7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Рейтинг наукових журналів України згідно даних </a:t>
                      </a:r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Google </a:t>
                      </a:r>
                      <a:r>
                        <a:rPr lang="uk-UA" b="1" dirty="0" err="1" smtClean="0">
                          <a:solidFill>
                            <a:srgbClr val="C00000"/>
                          </a:solidFill>
                        </a:rPr>
                        <a:t>Scholar</a:t>
                      </a:r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uk-UA" dirty="0" smtClean="0"/>
                        <a:t>станом на квітень 2013р.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право 6">
            <a:hlinkClick r:id="rId3"/>
          </p:cNvPr>
          <p:cNvSpPr/>
          <p:nvPr/>
        </p:nvSpPr>
        <p:spPr>
          <a:xfrm>
            <a:off x="6444208" y="2132856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3"/>
          </p:cNvPr>
          <p:cNvSpPr/>
          <p:nvPr/>
        </p:nvSpPr>
        <p:spPr>
          <a:xfrm>
            <a:off x="6444208" y="3429000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3"/>
          </p:cNvPr>
          <p:cNvSpPr/>
          <p:nvPr/>
        </p:nvSpPr>
        <p:spPr>
          <a:xfrm>
            <a:off x="6444208" y="4484890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3"/>
          </p:cNvPr>
          <p:cNvSpPr/>
          <p:nvPr/>
        </p:nvSpPr>
        <p:spPr>
          <a:xfrm>
            <a:off x="6444208" y="5229200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4"/>
          </p:cNvPr>
          <p:cNvSpPr/>
          <p:nvPr/>
        </p:nvSpPr>
        <p:spPr>
          <a:xfrm>
            <a:off x="6444208" y="5949280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rId5"/>
          </p:cNvPr>
          <p:cNvSpPr/>
          <p:nvPr/>
        </p:nvSpPr>
        <p:spPr>
          <a:xfrm>
            <a:off x="8100392" y="2115019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6"/>
          </p:cNvPr>
          <p:cNvSpPr/>
          <p:nvPr/>
        </p:nvSpPr>
        <p:spPr>
          <a:xfrm>
            <a:off x="8100392" y="3411163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90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152400"/>
            <a:ext cx="7618040" cy="639763"/>
          </a:xfrm>
        </p:spPr>
        <p:txBody>
          <a:bodyPr>
            <a:noAutofit/>
          </a:bodyPr>
          <a:lstStyle/>
          <a:p>
            <a:r>
              <a:rPr lang="ru-RU" sz="2000" dirty="0"/>
              <a:t>Рейтинг вищих навчальних закладів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(за станом </a:t>
            </a:r>
            <a:r>
              <a:rPr lang="ru-RU" sz="2000" dirty="0"/>
              <a:t>на червень 2013 року)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56482"/>
              </p:ext>
            </p:extLst>
          </p:nvPr>
        </p:nvGraphicFramePr>
        <p:xfrm>
          <a:off x="323527" y="1268758"/>
          <a:ext cx="8515673" cy="521841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78240"/>
                <a:gridCol w="3466557"/>
                <a:gridCol w="1431838"/>
                <a:gridCol w="1356479"/>
                <a:gridCol w="1582559"/>
              </a:tblGrid>
              <a:tr h="830517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n-lt"/>
                          <a:cs typeface="Times New Roman" pitchFamily="18" charset="0"/>
                        </a:rPr>
                        <a:t>№ п/п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+mn-lt"/>
                          <a:cs typeface="Times New Roman" pitchFamily="18" charset="0"/>
                        </a:rPr>
                        <a:t>УСТАНОВА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/>
                      </a:r>
                      <a:b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6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публікацій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/>
                      </a:r>
                      <a:b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6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 </a:t>
                      </a:r>
                      <a:r>
                        <a:rPr lang="en-US" sz="16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Scopus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/>
                      </a:r>
                      <a:b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6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цитувань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/>
                      </a:r>
                      <a:b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6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 </a:t>
                      </a:r>
                      <a:r>
                        <a:rPr lang="en-US" sz="16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Scopus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Індекс</a:t>
                      </a:r>
                      <a:r>
                        <a:rPr lang="ru-RU" sz="16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Хірша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/>
                      </a:r>
                      <a:b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6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h-</a:t>
                      </a:r>
                      <a:r>
                        <a:rPr lang="ru-RU" sz="16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індекс)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0517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Київський національний університет імені Тараса Шевченка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10947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40807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1362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Харківський національний університет ім. В. Н. Каразіна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6072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22974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1362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Львівський національний університет імені Івана Франка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4304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16277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1362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Одеський національний університет ім. І. І. Мечникова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2252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7800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0517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Національний технічний університет України "Київский політехнічний інститут"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3961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6597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417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…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…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…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…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…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1362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 85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Херсонський державний університет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35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44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714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3400" y="152400"/>
            <a:ext cx="7855024" cy="1066800"/>
          </a:xfrm>
        </p:spPr>
        <p:txBody>
          <a:bodyPr>
            <a:normAutofit fontScale="90000"/>
          </a:bodyPr>
          <a:lstStyle/>
          <a:p>
            <a:r>
              <a:rPr lang="uk-UA" sz="2700" dirty="0" smtClean="0"/>
              <a:t>П</a:t>
            </a:r>
            <a:r>
              <a:rPr lang="uk-UA" sz="2200" dirty="0" smtClean="0"/>
              <a:t>оказники </a:t>
            </a:r>
            <a:r>
              <a:rPr lang="uk-UA" sz="2200" dirty="0"/>
              <a:t>публікаційної активності науковців ХДУ 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>за </a:t>
            </a:r>
            <a:r>
              <a:rPr lang="ru-RU" sz="2200" dirty="0" err="1" smtClean="0"/>
              <a:t>наукометричною</a:t>
            </a:r>
            <a:r>
              <a:rPr lang="ru-RU" sz="2200" dirty="0" smtClean="0"/>
              <a:t> </a:t>
            </a:r>
            <a:r>
              <a:rPr lang="ru-RU" sz="2200" dirty="0"/>
              <a:t>БД </a:t>
            </a:r>
            <a:r>
              <a:rPr lang="en-US" sz="2200" dirty="0" smtClean="0"/>
              <a:t>Scopus</a:t>
            </a:r>
            <a:r>
              <a:rPr lang="uk-UA" sz="2200" dirty="0" smtClean="0"/>
              <a:t> (за станом на квітень 2013 року)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1600200"/>
          <a:ext cx="8473442" cy="327659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33400"/>
                <a:gridCol w="3538863"/>
                <a:gridCol w="1566255"/>
                <a:gridCol w="1425293"/>
                <a:gridCol w="1409631"/>
              </a:tblGrid>
              <a:tr h="322756">
                <a:tc rowSpan="2"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№п/п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uk-UA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ПІБ автора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Показники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4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 публікацій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 цитувань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h-index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275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Ходосовцев О.Є.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2275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Співаковський О.В.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2275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Кушнір Н.О.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2275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Русіна Л.Ю.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0948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Мойсієнко І.І.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9823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Львов М.С.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45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Результативність</a:t>
            </a:r>
            <a:r>
              <a:rPr lang="ru-RU" dirty="0" smtClean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Основний продукт наукової діяльності - це </a:t>
            </a:r>
            <a:r>
              <a:rPr lang="uk-UA" dirty="0" smtClean="0">
                <a:solidFill>
                  <a:srgbClr val="C00000"/>
                </a:solidFill>
              </a:rPr>
              <a:t>публікація</a:t>
            </a:r>
            <a:r>
              <a:rPr lang="uk-UA" dirty="0" smtClean="0"/>
              <a:t> (стаття в журналі, доповідь на конференції, монографія, навчальний посібник і т.д.).</a:t>
            </a:r>
          </a:p>
          <a:p>
            <a:r>
              <a:rPr lang="uk-UA" dirty="0" smtClean="0"/>
              <a:t>Результативність оцінюється двома </a:t>
            </a:r>
            <a:r>
              <a:rPr lang="uk-UA" dirty="0" smtClean="0">
                <a:solidFill>
                  <a:srgbClr val="C00000"/>
                </a:solidFill>
              </a:rPr>
              <a:t>основними показниками</a:t>
            </a:r>
            <a:r>
              <a:rPr lang="uk-UA" dirty="0" smtClean="0"/>
              <a:t>: </a:t>
            </a:r>
          </a:p>
          <a:p>
            <a:pPr lvl="1"/>
            <a:r>
              <a:rPr lang="uk-UA" dirty="0" smtClean="0"/>
              <a:t>кількість публікацій;</a:t>
            </a:r>
          </a:p>
          <a:p>
            <a:pPr lvl="1"/>
            <a:r>
              <a:rPr lang="uk-UA" dirty="0" err="1" smtClean="0"/>
              <a:t>цитованість</a:t>
            </a:r>
            <a:r>
              <a:rPr lang="uk-UA" dirty="0" smtClean="0"/>
              <a:t>.</a:t>
            </a:r>
          </a:p>
          <a:p>
            <a:r>
              <a:rPr lang="uk-UA" dirty="0" smtClean="0"/>
              <a:t>Об'єктивним </a:t>
            </a:r>
            <a:r>
              <a:rPr lang="uk-UA" dirty="0" smtClean="0">
                <a:solidFill>
                  <a:srgbClr val="C00000"/>
                </a:solidFill>
              </a:rPr>
              <a:t>методом зовнішньої оцінки </a:t>
            </a:r>
            <a:r>
              <a:rPr lang="uk-UA" dirty="0" smtClean="0"/>
              <a:t>наукової продуктивності (засобами самої науки) є основні міжнародні </a:t>
            </a:r>
            <a:r>
              <a:rPr lang="uk-UA" dirty="0" err="1" smtClean="0"/>
              <a:t>наукометричні</a:t>
            </a:r>
            <a:r>
              <a:rPr lang="uk-UA" dirty="0" smtClean="0"/>
              <a:t> покажчики:</a:t>
            </a:r>
          </a:p>
          <a:p>
            <a:pPr lvl="1"/>
            <a:r>
              <a:rPr lang="uk-UA" dirty="0" smtClean="0"/>
              <a:t>кількість цитувань опублікованих статей  («індекс цитування»);</a:t>
            </a:r>
          </a:p>
          <a:p>
            <a:pPr lvl="1"/>
            <a:r>
              <a:rPr lang="uk-UA" dirty="0" err="1" smtClean="0"/>
              <a:t>імпакт-фактор</a:t>
            </a:r>
            <a:r>
              <a:rPr lang="uk-UA" dirty="0" smtClean="0"/>
              <a:t> (</a:t>
            </a:r>
            <a:r>
              <a:rPr lang="en-US" dirty="0" smtClean="0"/>
              <a:t>IF)</a:t>
            </a:r>
            <a:r>
              <a:rPr lang="uk-UA" dirty="0" smtClean="0"/>
              <a:t>;</a:t>
            </a:r>
            <a:endParaRPr lang="en-US" dirty="0" smtClean="0"/>
          </a:p>
          <a:p>
            <a:pPr lvl="1"/>
            <a:r>
              <a:rPr lang="uk-UA" dirty="0" smtClean="0"/>
              <a:t>індекс </a:t>
            </a:r>
            <a:r>
              <a:rPr lang="uk-UA" dirty="0" err="1" smtClean="0"/>
              <a:t>Хірша</a:t>
            </a:r>
            <a:r>
              <a:rPr lang="uk-UA" dirty="0" smtClean="0"/>
              <a:t> (</a:t>
            </a:r>
            <a:r>
              <a:rPr lang="en-US" dirty="0" smtClean="0"/>
              <a:t>h-</a:t>
            </a:r>
            <a:r>
              <a:rPr lang="uk-UA" dirty="0" smtClean="0"/>
              <a:t>індекс).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flipV="1">
            <a:off x="7812360" y="4113076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flipV="1">
            <a:off x="3132285" y="4438733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 flipV="1">
            <a:off x="3635896" y="4725144"/>
            <a:ext cx="36004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Рекомендації до написання статті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4608512"/>
          </a:xfrm>
        </p:spPr>
        <p:txBody>
          <a:bodyPr/>
          <a:lstStyle/>
          <a:p>
            <a:r>
              <a:rPr lang="uk-UA" dirty="0" smtClean="0"/>
              <a:t>Якість статті</a:t>
            </a:r>
          </a:p>
          <a:p>
            <a:r>
              <a:rPr lang="uk-UA" dirty="0" smtClean="0"/>
              <a:t>Оригінальність - нове в предметній області, методах або результати</a:t>
            </a:r>
          </a:p>
          <a:p>
            <a:r>
              <a:rPr lang="uk-UA" dirty="0" smtClean="0"/>
              <a:t>Відповідність існуючим поняттям і їх розширення</a:t>
            </a:r>
          </a:p>
          <a:p>
            <a:r>
              <a:rPr lang="uk-UA" dirty="0" smtClean="0"/>
              <a:t>Наукова методологія - достовірність та об'єктивність висновків</a:t>
            </a:r>
          </a:p>
          <a:p>
            <a:r>
              <a:rPr lang="uk-UA" dirty="0" smtClean="0"/>
              <a:t>Ясність викладу , структурованість матеріалу і якість написання</a:t>
            </a:r>
          </a:p>
          <a:p>
            <a:r>
              <a:rPr lang="uk-UA" dirty="0" smtClean="0"/>
              <a:t>Ґрунтовна, </a:t>
            </a:r>
            <a:r>
              <a:rPr lang="uk-UA" dirty="0" smtClean="0"/>
              <a:t>логічно викладена аргументація</a:t>
            </a:r>
          </a:p>
          <a:p>
            <a:r>
              <a:rPr lang="uk-UA" dirty="0" smtClean="0"/>
              <a:t>Теоретичне і практичне значення</a:t>
            </a:r>
          </a:p>
          <a:p>
            <a:r>
              <a:rPr lang="uk-UA" dirty="0" smtClean="0"/>
              <a:t>Новизна і доречність </a:t>
            </a:r>
            <a:r>
              <a:rPr lang="uk-UA" dirty="0" smtClean="0"/>
              <a:t>посилання</a:t>
            </a:r>
            <a:endParaRPr lang="uk-UA" dirty="0" smtClean="0"/>
          </a:p>
          <a:p>
            <a:r>
              <a:rPr lang="uk-UA" dirty="0" smtClean="0"/>
              <a:t>Міжнародний / Глобальний підхід</a:t>
            </a:r>
          </a:p>
          <a:p>
            <a:r>
              <a:rPr lang="uk-UA" dirty="0" smtClean="0"/>
              <a:t>Суворе дотримання редакційних рамок і завдань журналу </a:t>
            </a:r>
          </a:p>
          <a:p>
            <a:r>
              <a:rPr lang="uk-UA" dirty="0" smtClean="0"/>
              <a:t>Хороший заголовок, ключові слова і добре написаний реферат / анотація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159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Рекомендації до написання анотації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4906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rgbClr val="C00000"/>
                </a:solidFill>
              </a:rPr>
              <a:t>Інформативність </a:t>
            </a:r>
            <a:r>
              <a:rPr lang="uk-UA" dirty="0" smtClean="0"/>
              <a:t>(не містити загальних слів).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rgbClr val="C00000"/>
                </a:solidFill>
              </a:rPr>
              <a:t>Оригінальність </a:t>
            </a:r>
            <a:r>
              <a:rPr lang="uk-UA" dirty="0" smtClean="0"/>
              <a:t>(не бути калькою української анотації з дослівним перекладом).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rgbClr val="C00000"/>
                </a:solidFill>
              </a:rPr>
              <a:t>Змістовність</a:t>
            </a:r>
            <a:r>
              <a:rPr lang="uk-UA" dirty="0" smtClean="0"/>
              <a:t> (відображати основний зміст статті і результати досліджень).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rgbClr val="C00000"/>
                </a:solidFill>
              </a:rPr>
              <a:t>Структурованість</a:t>
            </a:r>
            <a:r>
              <a:rPr lang="uk-UA" dirty="0" smtClean="0"/>
              <a:t> (слідувати логіці опису результатів в статті).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rgbClr val="C00000"/>
                </a:solidFill>
              </a:rPr>
              <a:t>«</a:t>
            </a:r>
            <a:r>
              <a:rPr lang="uk-UA" b="1" dirty="0" err="1" smtClean="0">
                <a:solidFill>
                  <a:srgbClr val="C00000"/>
                </a:solidFill>
              </a:rPr>
              <a:t>Англомовність</a:t>
            </a:r>
            <a:r>
              <a:rPr lang="uk-UA" b="1" dirty="0" smtClean="0">
                <a:solidFill>
                  <a:srgbClr val="C00000"/>
                </a:solidFill>
              </a:rPr>
              <a:t>» </a:t>
            </a:r>
            <a:r>
              <a:rPr lang="uk-UA" dirty="0" smtClean="0"/>
              <a:t>(написані якісною англійською мовою).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rgbClr val="C00000"/>
                </a:solidFill>
              </a:rPr>
              <a:t>Компактність </a:t>
            </a:r>
            <a:r>
              <a:rPr lang="uk-UA" dirty="0" smtClean="0"/>
              <a:t>(укладатися в об'єм від 100 до 250 слів).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2832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9930" y="2708920"/>
            <a:ext cx="7560840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500000"/>
                </a:solidFill>
              </a:rPr>
              <a:t>Найпоширеніші</a:t>
            </a:r>
            <a:r>
              <a:rPr lang="ru-RU" sz="2000" b="1" dirty="0" smtClean="0">
                <a:solidFill>
                  <a:srgbClr val="500000"/>
                </a:solidFill>
              </a:rPr>
              <a:t> </a:t>
            </a:r>
            <a:r>
              <a:rPr lang="ru-RU" sz="2000" b="1" dirty="0" err="1" smtClean="0">
                <a:solidFill>
                  <a:srgbClr val="500000"/>
                </a:solidFill>
              </a:rPr>
              <a:t>питання</a:t>
            </a:r>
            <a:r>
              <a:rPr lang="ru-RU" sz="2000" b="1" dirty="0" smtClean="0">
                <a:solidFill>
                  <a:srgbClr val="500000"/>
                </a:solidFill>
              </a:rPr>
              <a:t>, </a:t>
            </a:r>
            <a:r>
              <a:rPr lang="ru-RU" sz="2000" b="1" dirty="0" err="1" smtClean="0">
                <a:solidFill>
                  <a:srgbClr val="500000"/>
                </a:solidFill>
              </a:rPr>
              <a:t>які</a:t>
            </a:r>
            <a:r>
              <a:rPr lang="ru-RU" sz="2000" b="1" dirty="0" smtClean="0">
                <a:solidFill>
                  <a:srgbClr val="500000"/>
                </a:solidFill>
              </a:rPr>
              <a:t> </a:t>
            </a:r>
            <a:r>
              <a:rPr lang="ru-RU" sz="2000" b="1" dirty="0" err="1" smtClean="0">
                <a:solidFill>
                  <a:srgbClr val="500000"/>
                </a:solidFill>
              </a:rPr>
              <a:t>можуть</a:t>
            </a:r>
            <a:r>
              <a:rPr lang="ru-RU" sz="2000" b="1" dirty="0" smtClean="0">
                <a:solidFill>
                  <a:srgbClr val="500000"/>
                </a:solidFill>
              </a:rPr>
              <a:t> </a:t>
            </a:r>
            <a:r>
              <a:rPr lang="ru-RU" sz="2000" b="1" dirty="0" err="1" smtClean="0">
                <a:solidFill>
                  <a:srgbClr val="500000"/>
                </a:solidFill>
              </a:rPr>
              <a:t>виникати</a:t>
            </a:r>
            <a:r>
              <a:rPr lang="ru-RU" sz="2000" b="1" dirty="0" smtClean="0">
                <a:solidFill>
                  <a:srgbClr val="500000"/>
                </a:solidFill>
              </a:rPr>
              <a:t> у </a:t>
            </a:r>
            <a:r>
              <a:rPr lang="ru-RU" sz="2000" b="1" dirty="0" err="1" smtClean="0">
                <a:solidFill>
                  <a:srgbClr val="500000"/>
                </a:solidFill>
              </a:rPr>
              <a:t>науковців</a:t>
            </a:r>
            <a:endParaRPr lang="ru-RU" sz="2000" b="1" dirty="0">
              <a:solidFill>
                <a:srgbClr val="5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наукової діяльності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402120"/>
              </p:ext>
            </p:extLst>
          </p:nvPr>
        </p:nvGraphicFramePr>
        <p:xfrm>
          <a:off x="107950" y="1340768"/>
          <a:ext cx="8928546" cy="498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868144" y="1196752"/>
            <a:ext cx="302433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400" kern="0" dirty="0" smtClean="0"/>
              <a:t>Що вже відомо?</a:t>
            </a:r>
          </a:p>
          <a:p>
            <a:r>
              <a:rPr lang="uk-UA" sz="1400" kern="0" dirty="0" smtClean="0"/>
              <a:t>Які найактуальніші напрями?</a:t>
            </a:r>
          </a:p>
          <a:p>
            <a:r>
              <a:rPr lang="uk-UA" sz="1400" kern="0" dirty="0" smtClean="0"/>
              <a:t>Хто займається </a:t>
            </a:r>
            <a:r>
              <a:rPr lang="uk-UA" sz="1400" kern="0" dirty="0" smtClean="0"/>
              <a:t>дослідження?</a:t>
            </a:r>
            <a:endParaRPr lang="uk-UA" sz="1400" kern="0" dirty="0" smtClean="0"/>
          </a:p>
          <a:p>
            <a:r>
              <a:rPr lang="uk-UA" sz="1400" kern="0" dirty="0" smtClean="0"/>
              <a:t>Хто фінансує </a:t>
            </a:r>
            <a:r>
              <a:rPr lang="uk-UA" sz="1400" kern="0" dirty="0" smtClean="0"/>
              <a:t>дослідження?</a:t>
            </a:r>
            <a:endParaRPr lang="uk-UA" sz="1400" kern="0" dirty="0" smtClean="0"/>
          </a:p>
          <a:p>
            <a:endParaRPr lang="uk-UA" sz="1400" kern="0" dirty="0" smtClean="0"/>
          </a:p>
          <a:p>
            <a:endParaRPr lang="uk-UA" sz="1400" kern="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868144" y="5085184"/>
            <a:ext cx="3456384" cy="111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400" kern="0" dirty="0" smtClean="0"/>
              <a:t>В яких журналах публікуються дослідження по моїй темі?</a:t>
            </a:r>
          </a:p>
          <a:p>
            <a:r>
              <a:rPr lang="uk-UA" sz="1400" kern="0" dirty="0" smtClean="0"/>
              <a:t>Які </a:t>
            </a:r>
            <a:r>
              <a:rPr lang="uk-UA" sz="1400" kern="0" dirty="0" smtClean="0"/>
              <a:t>самі </a:t>
            </a:r>
            <a:r>
              <a:rPr lang="uk-UA" sz="1400" kern="0" dirty="0" smtClean="0"/>
              <a:t>найвпливовіші журнали?</a:t>
            </a:r>
          </a:p>
          <a:p>
            <a:r>
              <a:rPr lang="uk-UA" sz="1400" kern="0" dirty="0" smtClean="0"/>
              <a:t>Де необхідно публікувати свої статті?</a:t>
            </a:r>
          </a:p>
          <a:p>
            <a:endParaRPr lang="uk-UA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119067"/>
            <a:ext cx="338437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ru-RU" sz="1400" kern="0" dirty="0">
                <a:latin typeface="+mn-lt"/>
              </a:rPr>
              <a:t>Як </a:t>
            </a:r>
            <a:r>
              <a:rPr lang="uk-UA" sz="1400" kern="0" dirty="0" smtClean="0">
                <a:latin typeface="+mn-lt"/>
              </a:rPr>
              <a:t>зручно збирати і керувати бібліографічними списками?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uk-UA" sz="1400" kern="0" dirty="0" smtClean="0">
                <a:latin typeface="+mn-lt"/>
              </a:rPr>
              <a:t>Як можна просто обмінюватися посиланнями з колегами?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uk-UA" sz="1400" kern="0" dirty="0" smtClean="0">
                <a:latin typeface="+mn-lt"/>
              </a:rPr>
              <a:t>Як оформити список бібліографії?</a:t>
            </a:r>
            <a:endParaRPr lang="uk-UA" sz="1400" kern="0" dirty="0">
              <a:latin typeface="+mn-lt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07504" y="1164780"/>
            <a:ext cx="3384376" cy="16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400" kern="0" dirty="0" smtClean="0"/>
              <a:t>Як зробити так, щоб про моє дослідженні дізналися?</a:t>
            </a:r>
          </a:p>
          <a:p>
            <a:r>
              <a:rPr lang="uk-UA" sz="1400" kern="0" dirty="0" smtClean="0"/>
              <a:t>Як знаходити партнерів для досліджень?</a:t>
            </a:r>
          </a:p>
          <a:p>
            <a:r>
              <a:rPr lang="uk-UA" sz="1400" kern="0" dirty="0" smtClean="0"/>
              <a:t>Як отримати статистику по публікаціям?</a:t>
            </a:r>
          </a:p>
          <a:p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411733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Інструменти від </a:t>
            </a:r>
            <a:r>
              <a:rPr lang="uk-UA" dirty="0" err="1"/>
              <a:t>Thomson</a:t>
            </a:r>
            <a:r>
              <a:rPr lang="uk-UA" dirty="0"/>
              <a:t> </a:t>
            </a:r>
            <a:r>
              <a:rPr lang="uk-UA" dirty="0" err="1"/>
              <a:t>Reuters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271864"/>
          </a:xfrm>
        </p:spPr>
        <p:txBody>
          <a:bodyPr/>
          <a:lstStyle/>
          <a:p>
            <a:r>
              <a:rPr lang="uk-UA" sz="1800" b="1" dirty="0" err="1" smtClean="0">
                <a:solidFill>
                  <a:srgbClr val="C00000"/>
                </a:solidFill>
              </a:rPr>
              <a:t>Web</a:t>
            </a:r>
            <a:r>
              <a:rPr lang="uk-UA" sz="1800" b="1" dirty="0" smtClean="0">
                <a:solidFill>
                  <a:srgbClr val="C00000"/>
                </a:solidFill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</a:rPr>
              <a:t>of</a:t>
            </a:r>
            <a:r>
              <a:rPr lang="uk-UA" sz="1800" b="1" dirty="0" smtClean="0">
                <a:solidFill>
                  <a:srgbClr val="C00000"/>
                </a:solidFill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</a:rPr>
              <a:t>Knowledge</a:t>
            </a:r>
            <a:r>
              <a:rPr lang="uk-UA" sz="1800" b="1" dirty="0" smtClean="0">
                <a:solidFill>
                  <a:srgbClr val="C00000"/>
                </a:solidFill>
              </a:rPr>
              <a:t> (</a:t>
            </a:r>
            <a:r>
              <a:rPr lang="uk-UA" sz="1800" b="1" dirty="0" err="1" smtClean="0">
                <a:solidFill>
                  <a:srgbClr val="C00000"/>
                </a:solidFill>
              </a:rPr>
              <a:t>WoK</a:t>
            </a:r>
            <a:r>
              <a:rPr lang="uk-UA" sz="1800" b="1" dirty="0" smtClean="0">
                <a:solidFill>
                  <a:srgbClr val="C00000"/>
                </a:solidFill>
              </a:rPr>
              <a:t>) </a:t>
            </a:r>
            <a:r>
              <a:rPr lang="uk-UA" sz="1800" dirty="0" smtClean="0"/>
              <a:t>- це інтегрована web-платформа, створена компанією </a:t>
            </a:r>
            <a:r>
              <a:rPr lang="uk-UA" sz="1800" b="1" dirty="0" err="1" smtClean="0">
                <a:solidFill>
                  <a:srgbClr val="0070C0"/>
                </a:solidFill>
              </a:rPr>
              <a:t>Thomson</a:t>
            </a:r>
            <a:r>
              <a:rPr lang="uk-UA" sz="1800" b="1" dirty="0" smtClean="0">
                <a:solidFill>
                  <a:srgbClr val="0070C0"/>
                </a:solidFill>
              </a:rPr>
              <a:t> </a:t>
            </a:r>
            <a:r>
              <a:rPr lang="uk-UA" sz="1800" b="1" dirty="0" err="1" smtClean="0">
                <a:solidFill>
                  <a:srgbClr val="0070C0"/>
                </a:solidFill>
              </a:rPr>
              <a:t>Reuters</a:t>
            </a:r>
            <a:r>
              <a:rPr lang="uk-UA" sz="1800" b="1" dirty="0" smtClean="0">
                <a:solidFill>
                  <a:srgbClr val="0070C0"/>
                </a:solidFill>
              </a:rPr>
              <a:t> </a:t>
            </a:r>
            <a:r>
              <a:rPr lang="uk-UA" sz="1800" dirty="0" smtClean="0"/>
              <a:t>з метою фільтрування інформаційного потоку наукових публікацій та подій (конференцій, патентів, сайтів і даних, доступних у відкритому доступі). </a:t>
            </a:r>
            <a:r>
              <a:rPr lang="uk-UA" sz="1800" b="1" dirty="0" smtClean="0"/>
              <a:t>Адреса ресурсу</a:t>
            </a:r>
            <a:r>
              <a:rPr lang="uk-UA" sz="1800" dirty="0" smtClean="0"/>
              <a:t>: </a:t>
            </a:r>
            <a:r>
              <a:rPr lang="en-US" sz="1800" dirty="0">
                <a:hlinkClick r:id="rId3"/>
              </a:rPr>
              <a:t>http://wokinfo.com/russian/</a:t>
            </a:r>
            <a:endParaRPr lang="uk-UA" sz="1800" dirty="0" smtClean="0"/>
          </a:p>
          <a:p>
            <a:r>
              <a:rPr lang="uk-UA" sz="1800" b="1" dirty="0" err="1" smtClean="0">
                <a:solidFill>
                  <a:srgbClr val="C00000"/>
                </a:solidFill>
              </a:rPr>
              <a:t>Researcher</a:t>
            </a:r>
            <a:r>
              <a:rPr lang="uk-UA" sz="1800" b="1" dirty="0" smtClean="0">
                <a:solidFill>
                  <a:srgbClr val="C00000"/>
                </a:solidFill>
              </a:rPr>
              <a:t> ID </a:t>
            </a:r>
            <a:r>
              <a:rPr lang="uk-UA" sz="1800" dirty="0" smtClean="0"/>
              <a:t>- це безкоштовне інтерактивний простір для створення унікального ідентифікатора Вас, як ученого, та власного профілю. </a:t>
            </a:r>
            <a:r>
              <a:rPr lang="uk-UA" sz="1800" b="1" dirty="0"/>
              <a:t>Адреса ресурсу</a:t>
            </a:r>
            <a:r>
              <a:rPr lang="uk-UA" sz="1800" dirty="0"/>
              <a:t>: </a:t>
            </a:r>
            <a:r>
              <a:rPr lang="en-US" sz="1800" dirty="0">
                <a:hlinkClick r:id="rId4"/>
              </a:rPr>
              <a:t>http://www.researcherid.com/</a:t>
            </a:r>
            <a:endParaRPr lang="uk-UA" sz="1800" dirty="0" smtClean="0"/>
          </a:p>
          <a:p>
            <a:r>
              <a:rPr lang="uk-UA" sz="1800" b="1" dirty="0" err="1" smtClean="0">
                <a:solidFill>
                  <a:srgbClr val="C00000"/>
                </a:solidFill>
              </a:rPr>
              <a:t>Endnote</a:t>
            </a:r>
            <a:r>
              <a:rPr lang="uk-UA" sz="1800" b="1" dirty="0" smtClean="0">
                <a:solidFill>
                  <a:srgbClr val="C00000"/>
                </a:solidFill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</a:rPr>
              <a:t>Web</a:t>
            </a:r>
            <a:r>
              <a:rPr lang="uk-UA" sz="1800" b="1" dirty="0" smtClean="0">
                <a:solidFill>
                  <a:srgbClr val="C00000"/>
                </a:solidFill>
              </a:rPr>
              <a:t> </a:t>
            </a:r>
            <a:r>
              <a:rPr lang="uk-UA" sz="1800" dirty="0" smtClean="0"/>
              <a:t>- це інтегрована з іншими продуктами </a:t>
            </a:r>
            <a:r>
              <a:rPr lang="uk-UA" sz="1800" dirty="0" err="1" smtClean="0"/>
              <a:t>Thomson</a:t>
            </a:r>
            <a:r>
              <a:rPr lang="uk-UA" sz="1800" dirty="0" smtClean="0"/>
              <a:t> </a:t>
            </a:r>
            <a:r>
              <a:rPr lang="uk-UA" sz="1800" dirty="0" err="1" smtClean="0"/>
              <a:t>Reuters</a:t>
            </a:r>
            <a:r>
              <a:rPr lang="uk-UA" sz="1800" dirty="0" smtClean="0"/>
              <a:t> для науково-дослідницького співтовариства відносна безкоштовна (у базовій частині ) програма, призначена для оптимізації процесу написання наукових праць.</a:t>
            </a:r>
            <a:r>
              <a:rPr lang="uk-UA" sz="1800" b="1" dirty="0"/>
              <a:t> Адреса ресурсу</a:t>
            </a:r>
            <a:r>
              <a:rPr lang="uk-UA" sz="1800" dirty="0"/>
              <a:t>: </a:t>
            </a:r>
            <a:r>
              <a:rPr lang="en-US" sz="1800" dirty="0">
                <a:hlinkClick r:id="rId5"/>
              </a:rPr>
              <a:t>http://endnote.com/</a:t>
            </a:r>
            <a:endParaRPr lang="uk-UA" sz="1800" dirty="0" smtClean="0"/>
          </a:p>
          <a:p>
            <a:r>
              <a:rPr lang="uk-UA" sz="1800" dirty="0" smtClean="0"/>
              <a:t>Оскільки </a:t>
            </a:r>
            <a:r>
              <a:rPr lang="uk-UA" sz="1800" dirty="0" err="1" smtClean="0"/>
              <a:t>Researcher</a:t>
            </a:r>
            <a:r>
              <a:rPr lang="uk-UA" sz="1800" dirty="0" smtClean="0"/>
              <a:t> ID, </a:t>
            </a:r>
            <a:r>
              <a:rPr lang="uk-UA" sz="1800" dirty="0" err="1" smtClean="0"/>
              <a:t>Endnote</a:t>
            </a:r>
            <a:r>
              <a:rPr lang="uk-UA" sz="1800" dirty="0" smtClean="0"/>
              <a:t> </a:t>
            </a:r>
            <a:r>
              <a:rPr lang="uk-UA" sz="1800" dirty="0" err="1" smtClean="0"/>
              <a:t>Web</a:t>
            </a:r>
            <a:r>
              <a:rPr lang="uk-UA" sz="1800" dirty="0" smtClean="0"/>
              <a:t> і </a:t>
            </a:r>
            <a:r>
              <a:rPr lang="uk-UA" sz="1800" dirty="0" err="1" smtClean="0"/>
              <a:t>Web</a:t>
            </a:r>
            <a:r>
              <a:rPr lang="uk-UA" sz="1800" dirty="0" smtClean="0"/>
              <a:t> </a:t>
            </a:r>
            <a:r>
              <a:rPr lang="uk-UA" sz="1800" dirty="0" err="1" smtClean="0"/>
              <a:t>of</a:t>
            </a:r>
            <a:r>
              <a:rPr lang="uk-UA" sz="1800" dirty="0" smtClean="0"/>
              <a:t> </a:t>
            </a:r>
            <a:r>
              <a:rPr lang="uk-UA" sz="1800" dirty="0" err="1" smtClean="0"/>
              <a:t>Knowledge</a:t>
            </a:r>
            <a:r>
              <a:rPr lang="uk-UA" sz="1800" dirty="0" smtClean="0"/>
              <a:t> </a:t>
            </a:r>
            <a:r>
              <a:rPr lang="uk-UA" sz="1800" b="1" dirty="0" smtClean="0">
                <a:solidFill>
                  <a:srgbClr val="C00000"/>
                </a:solidFill>
              </a:rPr>
              <a:t>інтегровані один з одним</a:t>
            </a:r>
            <a:r>
              <a:rPr lang="uk-UA" sz="1800" dirty="0" smtClean="0"/>
              <a:t>, достатньо зареєструватися в одному з них, щоб отримати доступ до всіх.</a:t>
            </a:r>
          </a:p>
          <a:p>
            <a:r>
              <a:rPr lang="uk-UA" sz="1800" dirty="0" smtClean="0"/>
              <a:t>Доступ до </a:t>
            </a:r>
            <a:r>
              <a:rPr lang="uk-UA" sz="1800" b="1" dirty="0" err="1" smtClean="0">
                <a:solidFill>
                  <a:srgbClr val="C00000"/>
                </a:solidFill>
              </a:rPr>
              <a:t>Researcher</a:t>
            </a:r>
            <a:r>
              <a:rPr lang="uk-UA" sz="1800" b="1" dirty="0" smtClean="0">
                <a:solidFill>
                  <a:srgbClr val="C00000"/>
                </a:solidFill>
              </a:rPr>
              <a:t> ID і </a:t>
            </a:r>
            <a:r>
              <a:rPr lang="uk-UA" sz="1800" b="1" dirty="0" err="1" smtClean="0">
                <a:solidFill>
                  <a:srgbClr val="C00000"/>
                </a:solidFill>
              </a:rPr>
              <a:t>Endnote</a:t>
            </a:r>
            <a:r>
              <a:rPr lang="uk-UA" sz="1800" b="1" dirty="0" smtClean="0">
                <a:solidFill>
                  <a:srgbClr val="C00000"/>
                </a:solidFill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</a:rPr>
              <a:t>Web</a:t>
            </a:r>
            <a:r>
              <a:rPr lang="uk-UA" sz="1800" b="1" dirty="0" smtClean="0">
                <a:solidFill>
                  <a:srgbClr val="C00000"/>
                </a:solidFill>
              </a:rPr>
              <a:t> - </a:t>
            </a:r>
            <a:r>
              <a:rPr lang="uk-UA" sz="1800" b="1" dirty="0" smtClean="0">
                <a:solidFill>
                  <a:srgbClr val="0070C0"/>
                </a:solidFill>
              </a:rPr>
              <a:t>вільний</a:t>
            </a:r>
            <a:r>
              <a:rPr lang="uk-UA" sz="1800" dirty="0" smtClean="0"/>
              <a:t>, а до </a:t>
            </a:r>
            <a:r>
              <a:rPr lang="uk-UA" sz="1800" b="1" dirty="0" err="1" smtClean="0">
                <a:solidFill>
                  <a:srgbClr val="C00000"/>
                </a:solidFill>
              </a:rPr>
              <a:t>Web</a:t>
            </a:r>
            <a:r>
              <a:rPr lang="uk-UA" sz="1800" b="1" dirty="0" smtClean="0">
                <a:solidFill>
                  <a:srgbClr val="C00000"/>
                </a:solidFill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</a:rPr>
              <a:t>of</a:t>
            </a:r>
            <a:r>
              <a:rPr lang="uk-UA" sz="1800" b="1" dirty="0" smtClean="0">
                <a:solidFill>
                  <a:srgbClr val="C00000"/>
                </a:solidFill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</a:rPr>
              <a:t>Knowledge</a:t>
            </a:r>
            <a:r>
              <a:rPr lang="uk-UA" sz="1800" dirty="0" smtClean="0"/>
              <a:t> - </a:t>
            </a:r>
            <a:r>
              <a:rPr lang="uk-UA" sz="1800" b="1" dirty="0" smtClean="0">
                <a:solidFill>
                  <a:srgbClr val="0070C0"/>
                </a:solidFill>
              </a:rPr>
              <a:t>за платною підпискою</a:t>
            </a:r>
            <a:r>
              <a:rPr lang="uk-UA" sz="1800" dirty="0" smtClean="0"/>
              <a:t>, користуватися першими двома можна з будь-якого комп'ютера з виходом в Інтернет, а останнім - тільки з комп'ютера, підключеного до локальної мережі організації, що оформила підписку 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771681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працюють </a:t>
            </a:r>
            <a:r>
              <a:rPr lang="uk-UA" dirty="0" err="1" smtClean="0"/>
              <a:t>наукометричні</a:t>
            </a:r>
            <a:r>
              <a:rPr lang="uk-UA" dirty="0" smtClean="0"/>
              <a:t> бази даних?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За результатами наукових досліджень </a:t>
            </a:r>
            <a:r>
              <a:rPr lang="uk-UA" b="1" dirty="0" smtClean="0">
                <a:solidFill>
                  <a:srgbClr val="C00000"/>
                </a:solidFill>
              </a:rPr>
              <a:t>учений публікує статтю </a:t>
            </a:r>
            <a:r>
              <a:rPr lang="uk-UA" dirty="0" smtClean="0"/>
              <a:t>в реферованому науковому журналі.</a:t>
            </a:r>
          </a:p>
          <a:p>
            <a:pPr marL="457200" indent="-457200">
              <a:buFont typeface="+mj-lt"/>
              <a:buAutoNum type="arabicPeriod"/>
            </a:pPr>
            <a:r>
              <a:rPr lang="uk-UA" b="1" dirty="0" smtClean="0">
                <a:solidFill>
                  <a:srgbClr val="C00000"/>
                </a:solidFill>
              </a:rPr>
              <a:t>Інформація</a:t>
            </a:r>
            <a:r>
              <a:rPr lang="uk-UA" dirty="0" smtClean="0"/>
              <a:t> з усіх наукових журналів </a:t>
            </a:r>
            <a:r>
              <a:rPr lang="uk-UA" b="1" dirty="0" err="1" smtClean="0">
                <a:solidFill>
                  <a:srgbClr val="C00000"/>
                </a:solidFill>
              </a:rPr>
              <a:t>оцифровується</a:t>
            </a:r>
            <a:r>
              <a:rPr lang="uk-UA" dirty="0" smtClean="0"/>
              <a:t> в єдину базу даних.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Для кожної статті </a:t>
            </a:r>
            <a:r>
              <a:rPr lang="uk-UA" b="1" dirty="0" smtClean="0">
                <a:solidFill>
                  <a:srgbClr val="C00000"/>
                </a:solidFill>
              </a:rPr>
              <a:t>підраховується кількість посилань </a:t>
            </a:r>
            <a:r>
              <a:rPr lang="uk-UA" dirty="0" smtClean="0"/>
              <a:t>на неї в інших статтях.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30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публікація</a:t>
            </a:r>
            <a:r>
              <a:rPr lang="ru-RU" sz="2400" dirty="0" smtClean="0"/>
              <a:t> в </a:t>
            </a:r>
            <a:r>
              <a:rPr lang="ru-RU" sz="2400" dirty="0" err="1" smtClean="0"/>
              <a:t>журналі</a:t>
            </a:r>
            <a:r>
              <a:rPr lang="ru-RU" sz="2400" dirty="0" smtClean="0"/>
              <a:t>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включений в НМБД </a:t>
            </a:r>
            <a:r>
              <a:rPr lang="ru-RU" sz="2400" dirty="0" err="1" smtClean="0"/>
              <a:t>обов'язково</a:t>
            </a:r>
            <a:r>
              <a:rPr lang="ru-RU" sz="2400" dirty="0" smtClean="0"/>
              <a:t> повинна бути </a:t>
            </a:r>
            <a:r>
              <a:rPr lang="ru-RU" sz="2400" dirty="0" err="1" smtClean="0"/>
              <a:t>англійською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мовою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Ні</a:t>
            </a:r>
            <a:r>
              <a:rPr lang="ru-RU" b="1" dirty="0" smtClean="0">
                <a:solidFill>
                  <a:srgbClr val="C00000"/>
                </a:solidFill>
              </a:rPr>
              <a:t>, не </a:t>
            </a:r>
            <a:r>
              <a:rPr lang="ru-RU" b="1" dirty="0" err="1" smtClean="0">
                <a:solidFill>
                  <a:srgbClr val="C00000"/>
                </a:solidFill>
              </a:rPr>
              <a:t>обов'язково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редакційної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журналу.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журнали,які</a:t>
            </a:r>
            <a:r>
              <a:rPr lang="ru-RU" dirty="0" smtClean="0"/>
              <a:t> </a:t>
            </a:r>
            <a:r>
              <a:rPr lang="ru-RU" dirty="0" err="1" smtClean="0"/>
              <a:t>зареєстровані</a:t>
            </a:r>
            <a:r>
              <a:rPr lang="ru-RU" dirty="0" smtClean="0"/>
              <a:t> в НМБД, як правило </a:t>
            </a:r>
            <a:r>
              <a:rPr lang="ru-RU" dirty="0" err="1" smtClean="0"/>
              <a:t>приймають</a:t>
            </a:r>
            <a:r>
              <a:rPr lang="ru-RU" dirty="0" smtClean="0"/>
              <a:t> до </a:t>
            </a:r>
            <a:r>
              <a:rPr lang="ru-RU" dirty="0" err="1" smtClean="0"/>
              <a:t>публікації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Вимоги</a:t>
            </a:r>
            <a:r>
              <a:rPr lang="ru-RU" dirty="0" smtClean="0"/>
              <a:t> до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знаходитися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 журналу. </a:t>
            </a:r>
          </a:p>
          <a:p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журнали</a:t>
            </a:r>
            <a:r>
              <a:rPr lang="ru-RU" dirty="0" smtClean="0"/>
              <a:t> </a:t>
            </a:r>
            <a:r>
              <a:rPr lang="ru-RU" dirty="0" err="1" smtClean="0"/>
              <a:t>приймають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англійською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2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Які</a:t>
            </a:r>
            <a:r>
              <a:rPr lang="ru-RU" dirty="0" smtClean="0"/>
              <a:t> є </a:t>
            </a:r>
            <a:r>
              <a:rPr lang="ru-RU" dirty="0" err="1" smtClean="0"/>
              <a:t>видавництва</a:t>
            </a:r>
            <a:r>
              <a:rPr lang="ru-RU" dirty="0" smtClean="0"/>
              <a:t> </a:t>
            </a:r>
            <a:r>
              <a:rPr lang="ru-RU" dirty="0" err="1"/>
              <a:t>відкритого</a:t>
            </a:r>
            <a:r>
              <a:rPr lang="ru-RU" dirty="0"/>
              <a:t> </a:t>
            </a:r>
            <a:r>
              <a:rPr lang="ru-RU" dirty="0" smtClean="0"/>
              <a:t>доступу?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u="sng" dirty="0" smtClean="0">
                <a:hlinkClick r:id="rId2"/>
              </a:rPr>
              <a:t>OASPA</a:t>
            </a:r>
            <a:r>
              <a:rPr lang="en-US" sz="1800" dirty="0"/>
              <a:t> (Open Access Scholarly Publishing Association)</a:t>
            </a:r>
          </a:p>
          <a:p>
            <a:r>
              <a:rPr lang="en-US" sz="1800" b="1" u="sng" dirty="0" err="1">
                <a:hlinkClick r:id="rId3"/>
              </a:rPr>
              <a:t>BioMedCental</a:t>
            </a:r>
            <a:r>
              <a:rPr lang="en-US" sz="1800" dirty="0"/>
              <a:t> – 209 </a:t>
            </a:r>
            <a:r>
              <a:rPr lang="ru-RU" sz="1800" dirty="0" err="1"/>
              <a:t>рецензованих</a:t>
            </a:r>
            <a:r>
              <a:rPr lang="ru-RU" sz="1800" dirty="0"/>
              <a:t> </a:t>
            </a:r>
            <a:r>
              <a:rPr lang="ru-RU" sz="1800" dirty="0" err="1"/>
              <a:t>академічних</a:t>
            </a:r>
            <a:r>
              <a:rPr lang="ru-RU" sz="1800" dirty="0"/>
              <a:t> </a:t>
            </a:r>
            <a:r>
              <a:rPr lang="ru-RU" sz="1800" dirty="0" err="1"/>
              <a:t>журналів</a:t>
            </a:r>
            <a:r>
              <a:rPr lang="ru-RU" sz="1800" dirty="0"/>
              <a:t> в </a:t>
            </a:r>
            <a:r>
              <a:rPr lang="ru-RU" sz="1800" dirty="0" err="1"/>
              <a:t>галузі</a:t>
            </a:r>
            <a:r>
              <a:rPr lang="ru-RU" sz="1800" dirty="0"/>
              <a:t> </a:t>
            </a:r>
            <a:r>
              <a:rPr lang="ru-RU" sz="1800" dirty="0" err="1"/>
              <a:t>біології</a:t>
            </a:r>
            <a:r>
              <a:rPr lang="ru-RU" sz="1800" dirty="0"/>
              <a:t>, </a:t>
            </a:r>
            <a:r>
              <a:rPr lang="ru-RU" sz="1800" dirty="0" err="1"/>
              <a:t>медицини</a:t>
            </a:r>
            <a:r>
              <a:rPr lang="ru-RU" sz="1800" dirty="0"/>
              <a:t> та </a:t>
            </a:r>
            <a:r>
              <a:rPr lang="ru-RU" sz="1800" dirty="0" err="1"/>
              <a:t>суміжних</a:t>
            </a:r>
            <a:r>
              <a:rPr lang="ru-RU" sz="1800" dirty="0"/>
              <a:t> </a:t>
            </a:r>
            <a:r>
              <a:rPr lang="ru-RU" sz="1800" dirty="0" err="1"/>
              <a:t>дисциплін</a:t>
            </a:r>
            <a:r>
              <a:rPr lang="ru-RU" sz="1800" dirty="0"/>
              <a:t>.</a:t>
            </a:r>
          </a:p>
          <a:p>
            <a:r>
              <a:rPr lang="en-US" sz="1800" b="1" u="sng" dirty="0">
                <a:hlinkClick r:id="rId4"/>
              </a:rPr>
              <a:t>Co-Action Publishing</a:t>
            </a:r>
            <a:r>
              <a:rPr lang="en-US" sz="1800" dirty="0"/>
              <a:t> – </a:t>
            </a:r>
            <a:r>
              <a:rPr lang="ru-RU" sz="1800" dirty="0" err="1"/>
              <a:t>норвезьке</a:t>
            </a:r>
            <a:r>
              <a:rPr lang="ru-RU" sz="1800" dirty="0"/>
              <a:t> </a:t>
            </a:r>
            <a:r>
              <a:rPr lang="ru-RU" sz="1800" dirty="0" err="1"/>
              <a:t>видавництво</a:t>
            </a:r>
            <a:r>
              <a:rPr lang="ru-RU" sz="1800" dirty="0"/>
              <a:t>, книги та  </a:t>
            </a:r>
            <a:r>
              <a:rPr lang="ru-RU" sz="1800" dirty="0" err="1"/>
              <a:t>журнали</a:t>
            </a:r>
            <a:r>
              <a:rPr lang="ru-RU" sz="1800" dirty="0"/>
              <a:t> (</a:t>
            </a:r>
            <a:r>
              <a:rPr lang="en-US" sz="1800" i="1" dirty="0"/>
              <a:t>Vulnerable Groups &amp; Inclusion, Infection Ecology &amp; Epidemiology, Polar Research, Annals of Innovation &amp; Entrepreneurship </a:t>
            </a:r>
            <a:r>
              <a:rPr lang="ru-RU" sz="1800" i="1" dirty="0"/>
              <a:t>та </a:t>
            </a:r>
            <a:r>
              <a:rPr lang="ru-RU" sz="1800" i="1" dirty="0" err="1"/>
              <a:t>ін</a:t>
            </a:r>
            <a:r>
              <a:rPr lang="ru-RU" sz="1800" i="1" dirty="0"/>
              <a:t>.).</a:t>
            </a:r>
            <a:endParaRPr lang="ru-RU" sz="1800" dirty="0"/>
          </a:p>
          <a:p>
            <a:r>
              <a:rPr lang="en-US" sz="1800" b="1" u="sng" dirty="0" err="1">
                <a:hlinkClick r:id="rId5"/>
              </a:rPr>
              <a:t>Hindawi</a:t>
            </a:r>
            <a:r>
              <a:rPr lang="en-US" sz="1800" b="1" u="sng" dirty="0">
                <a:hlinkClick r:id="rId5"/>
              </a:rPr>
              <a:t> Publishing</a:t>
            </a:r>
            <a:r>
              <a:rPr lang="en-US" sz="1800" dirty="0"/>
              <a:t> – </a:t>
            </a:r>
            <a:r>
              <a:rPr lang="ru-RU" sz="1800" dirty="0" err="1"/>
              <a:t>понад</a:t>
            </a:r>
            <a:r>
              <a:rPr lang="ru-RU" sz="1800" dirty="0"/>
              <a:t> 200 </a:t>
            </a:r>
            <a:r>
              <a:rPr lang="ru-RU" sz="1800" dirty="0" err="1"/>
              <a:t>назв</a:t>
            </a:r>
            <a:r>
              <a:rPr lang="ru-RU" sz="1800" dirty="0"/>
              <a:t> </a:t>
            </a:r>
            <a:r>
              <a:rPr lang="ru-RU" sz="1800" dirty="0" err="1"/>
              <a:t>журналів</a:t>
            </a:r>
            <a:r>
              <a:rPr lang="ru-RU" sz="1800" dirty="0"/>
              <a:t> </a:t>
            </a:r>
            <a:r>
              <a:rPr lang="ru-RU" sz="1800" dirty="0" err="1"/>
              <a:t>колекції</a:t>
            </a:r>
            <a:r>
              <a:rPr lang="ru-RU" sz="1800" dirty="0"/>
              <a:t> наука, </a:t>
            </a:r>
            <a:r>
              <a:rPr lang="ru-RU" sz="1800" dirty="0" err="1"/>
              <a:t>техніка</a:t>
            </a:r>
            <a:r>
              <a:rPr lang="ru-RU" sz="1800" dirty="0"/>
              <a:t>, медицина.</a:t>
            </a:r>
          </a:p>
          <a:p>
            <a:r>
              <a:rPr lang="en-US" sz="1800" b="1" u="sng" dirty="0" err="1">
                <a:hlinkClick r:id="rId6"/>
              </a:rPr>
              <a:t>PLoS</a:t>
            </a:r>
            <a:r>
              <a:rPr lang="en-US" sz="1800" b="1" u="sng" dirty="0">
                <a:hlinkClick r:id="rId6"/>
              </a:rPr>
              <a:t> (Public Library of Science)</a:t>
            </a:r>
            <a:r>
              <a:rPr lang="en-US" sz="1800" dirty="0"/>
              <a:t> – 7 </a:t>
            </a:r>
            <a:r>
              <a:rPr lang="ru-RU" sz="1800" dirty="0" err="1"/>
              <a:t>академічних</a:t>
            </a:r>
            <a:r>
              <a:rPr lang="ru-RU" sz="1800" dirty="0"/>
              <a:t> </a:t>
            </a:r>
            <a:r>
              <a:rPr lang="ru-RU" sz="1800" dirty="0" err="1"/>
              <a:t>журналів</a:t>
            </a:r>
            <a:r>
              <a:rPr lang="ru-RU" sz="1800" dirty="0"/>
              <a:t> (</a:t>
            </a:r>
            <a:r>
              <a:rPr lang="en-US" sz="1800" i="1" dirty="0" err="1"/>
              <a:t>PLoS</a:t>
            </a:r>
            <a:r>
              <a:rPr lang="en-US" sz="1800" i="1" dirty="0"/>
              <a:t> Biology, </a:t>
            </a:r>
            <a:r>
              <a:rPr lang="en-US" sz="1800" i="1" dirty="0" err="1"/>
              <a:t>PLoS</a:t>
            </a:r>
            <a:r>
              <a:rPr lang="en-US" sz="1800" i="1" dirty="0"/>
              <a:t> Medicine, </a:t>
            </a:r>
            <a:r>
              <a:rPr lang="en-US" sz="1800" i="1" dirty="0" err="1"/>
              <a:t>PLoS</a:t>
            </a:r>
            <a:r>
              <a:rPr lang="en-US" sz="1800" i="1" dirty="0"/>
              <a:t> Genetics, </a:t>
            </a:r>
            <a:r>
              <a:rPr lang="en-US" sz="1800" i="1" dirty="0" err="1"/>
              <a:t>PLoSComputational</a:t>
            </a:r>
            <a:r>
              <a:rPr lang="en-US" sz="1800" i="1" dirty="0"/>
              <a:t> Biology, </a:t>
            </a:r>
            <a:r>
              <a:rPr lang="en-US" sz="1800" i="1" dirty="0" err="1"/>
              <a:t>PLoS</a:t>
            </a:r>
            <a:r>
              <a:rPr lang="en-US" sz="1800" i="1" dirty="0"/>
              <a:t> Pathogens, </a:t>
            </a:r>
            <a:r>
              <a:rPr lang="en-US" sz="1800" i="1" dirty="0" err="1"/>
              <a:t>PLoS</a:t>
            </a:r>
            <a:r>
              <a:rPr lang="en-US" sz="1800" i="1" dirty="0"/>
              <a:t> Neglected Tropical Diseases </a:t>
            </a:r>
            <a:r>
              <a:rPr lang="ru-RU" sz="1800" i="1" dirty="0"/>
              <a:t>та </a:t>
            </a:r>
            <a:r>
              <a:rPr lang="ru-RU" sz="1800" i="1" u="sng" dirty="0" err="1">
                <a:hlinkClick r:id="rId7"/>
              </a:rPr>
              <a:t>найбільший</a:t>
            </a:r>
            <a:r>
              <a:rPr lang="ru-RU" sz="1800" i="1" u="sng" dirty="0">
                <a:hlinkClick r:id="rId7"/>
              </a:rPr>
              <a:t> в </a:t>
            </a:r>
            <a:r>
              <a:rPr lang="ru-RU" sz="1800" i="1" u="sng" dirty="0" err="1">
                <a:hlinkClick r:id="rId7"/>
              </a:rPr>
              <a:t>світі</a:t>
            </a:r>
            <a:r>
              <a:rPr lang="ru-RU" sz="1800" i="1" u="sng" dirty="0">
                <a:hlinkClick r:id="rId7"/>
              </a:rPr>
              <a:t> </a:t>
            </a:r>
            <a:r>
              <a:rPr lang="ru-RU" sz="1800" i="1" u="sng" dirty="0" err="1">
                <a:hlinkClick r:id="rId7"/>
              </a:rPr>
              <a:t>академічний</a:t>
            </a:r>
            <a:r>
              <a:rPr lang="ru-RU" sz="1800" i="1" u="sng" dirty="0">
                <a:hlinkClick r:id="rId7"/>
              </a:rPr>
              <a:t> журнал</a:t>
            </a:r>
            <a:r>
              <a:rPr lang="ru-RU" sz="1800" i="1" dirty="0"/>
              <a:t> </a:t>
            </a:r>
            <a:r>
              <a:rPr lang="en-US" sz="1800" i="1" dirty="0" err="1"/>
              <a:t>PLoS</a:t>
            </a:r>
            <a:r>
              <a:rPr lang="en-US" sz="1800" i="1" dirty="0"/>
              <a:t> One.</a:t>
            </a:r>
            <a:endParaRPr lang="en-US" sz="1800" dirty="0"/>
          </a:p>
          <a:p>
            <a:r>
              <a:rPr lang="en-US" sz="1800" b="1" u="sng" dirty="0" err="1">
                <a:hlinkClick r:id="rId8"/>
              </a:rPr>
              <a:t>PhysMathCentral</a:t>
            </a:r>
            <a:r>
              <a:rPr lang="en-US" sz="1800" u="sng" dirty="0">
                <a:hlinkClick r:id="rId8"/>
              </a:rPr>
              <a:t> – </a:t>
            </a:r>
            <a:r>
              <a:rPr lang="ru-RU" sz="1800" u="sng" dirty="0">
                <a:hlinkClick r:id="rId8"/>
              </a:rPr>
              <a:t>журнал </a:t>
            </a:r>
            <a:r>
              <a:rPr lang="en-US" sz="1800" u="sng" dirty="0">
                <a:hlinkClick r:id="rId8"/>
              </a:rPr>
              <a:t>PMC Biophysics</a:t>
            </a:r>
            <a:r>
              <a:rPr lang="en-US" sz="1800" dirty="0"/>
              <a:t>.</a:t>
            </a:r>
          </a:p>
          <a:p>
            <a:r>
              <a:rPr lang="en-US" sz="1800" b="1" u="sng" dirty="0">
                <a:hlinkClick r:id="rId9"/>
              </a:rPr>
              <a:t>Oapen</a:t>
            </a:r>
            <a:r>
              <a:rPr lang="en-US" sz="1800" dirty="0"/>
              <a:t> – </a:t>
            </a:r>
            <a:r>
              <a:rPr lang="ru-RU" sz="1800" dirty="0" err="1"/>
              <a:t>монографії</a:t>
            </a:r>
            <a:r>
              <a:rPr lang="ru-RU" sz="1800" dirty="0"/>
              <a:t> з </a:t>
            </a:r>
            <a:r>
              <a:rPr lang="ru-RU" sz="1800" dirty="0" err="1"/>
              <a:t>соціальних</a:t>
            </a:r>
            <a:r>
              <a:rPr lang="ru-RU" sz="1800" dirty="0"/>
              <a:t> та </a:t>
            </a:r>
            <a:r>
              <a:rPr lang="ru-RU" sz="1800" dirty="0" err="1"/>
              <a:t>гуманітарних</a:t>
            </a:r>
            <a:r>
              <a:rPr lang="ru-RU" sz="1800" dirty="0"/>
              <a:t> наук у </a:t>
            </a:r>
            <a:r>
              <a:rPr lang="ru-RU" sz="1800" dirty="0" err="1"/>
              <a:t>відкритому</a:t>
            </a:r>
            <a:r>
              <a:rPr lang="ru-RU" sz="1800" dirty="0"/>
              <a:t> </a:t>
            </a:r>
            <a:r>
              <a:rPr lang="ru-RU" sz="1800" dirty="0" err="1"/>
              <a:t>доступі</a:t>
            </a:r>
            <a:r>
              <a:rPr lang="ru-RU" sz="1800" dirty="0"/>
              <a:t>.</a:t>
            </a:r>
          </a:p>
          <a:p>
            <a:r>
              <a:rPr lang="en-US" sz="1800" b="1" u="sng" dirty="0" err="1">
                <a:hlinkClick r:id="rId10"/>
              </a:rPr>
              <a:t>Versita</a:t>
            </a:r>
            <a:r>
              <a:rPr lang="en-US" sz="1800" b="1" u="sng" dirty="0">
                <a:hlinkClick r:id="rId10"/>
              </a:rPr>
              <a:t> Open</a:t>
            </a:r>
            <a:r>
              <a:rPr lang="en-US" sz="1800" dirty="0"/>
              <a:t> – 200+ </a:t>
            </a:r>
            <a:r>
              <a:rPr lang="ru-RU" sz="1800" dirty="0" err="1"/>
              <a:t>академічних</a:t>
            </a:r>
            <a:r>
              <a:rPr lang="ru-RU" sz="1800" dirty="0"/>
              <a:t> </a:t>
            </a:r>
            <a:r>
              <a:rPr lang="ru-RU" sz="1800" dirty="0" err="1"/>
              <a:t>журналів</a:t>
            </a:r>
            <a:r>
              <a:rPr lang="ru-RU" sz="1800" dirty="0"/>
              <a:t> з </a:t>
            </a:r>
            <a:r>
              <a:rPr lang="ru-RU" sz="1800" dirty="0" err="1"/>
              <a:t>різних</a:t>
            </a:r>
            <a:r>
              <a:rPr lang="ru-RU" sz="1800" dirty="0"/>
              <a:t> </a:t>
            </a:r>
            <a:r>
              <a:rPr lang="ru-RU" sz="1800" dirty="0" err="1"/>
              <a:t>дисциплін</a:t>
            </a:r>
            <a:r>
              <a:rPr lang="ru-RU" sz="1800" dirty="0"/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43210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 smtClean="0"/>
              <a:t>Які</a:t>
            </a:r>
            <a:r>
              <a:rPr lang="ru-RU" sz="2000" dirty="0" smtClean="0"/>
              <a:t> є </a:t>
            </a:r>
            <a:r>
              <a:rPr lang="ru-RU" sz="2000" dirty="0" err="1" smtClean="0"/>
              <a:t>проекти</a:t>
            </a:r>
            <a:r>
              <a:rPr lang="ru-RU" sz="2000" dirty="0" smtClean="0"/>
              <a:t> </a:t>
            </a:r>
            <a:r>
              <a:rPr lang="ru-RU" sz="2000" dirty="0" err="1"/>
              <a:t>відкритих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</a:t>
            </a:r>
            <a:r>
              <a:rPr lang="ru-RU" sz="2000" dirty="0" err="1"/>
              <a:t>комерційних</a:t>
            </a:r>
            <a:r>
              <a:rPr lang="ru-RU" sz="2000" dirty="0"/>
              <a:t> </a:t>
            </a:r>
            <a:r>
              <a:rPr lang="ru-RU" sz="2000" dirty="0" err="1" smtClean="0"/>
              <a:t>видавництв</a:t>
            </a:r>
            <a:r>
              <a:rPr lang="ru-RU" sz="2000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hlinkClick r:id="rId2"/>
              </a:rPr>
              <a:t>Blackwell </a:t>
            </a:r>
            <a:r>
              <a:rPr lang="en-US" b="1" u="sng" dirty="0">
                <a:hlinkClick r:id="rId2"/>
              </a:rPr>
              <a:t>Publishing</a:t>
            </a:r>
            <a:r>
              <a:rPr lang="en-US" dirty="0"/>
              <a:t> – (Online Open)</a:t>
            </a:r>
          </a:p>
          <a:p>
            <a:r>
              <a:rPr lang="en-US" b="1" u="sng" dirty="0">
                <a:hlinkClick r:id="rId3"/>
              </a:rPr>
              <a:t>Cambridge Journals</a:t>
            </a:r>
            <a:r>
              <a:rPr lang="en-US" dirty="0"/>
              <a:t> – (Cambridge Open Option)</a:t>
            </a:r>
          </a:p>
          <a:p>
            <a:r>
              <a:rPr lang="en-US" b="1" u="sng" dirty="0">
                <a:hlinkClick r:id="rId4"/>
              </a:rPr>
              <a:t>Oxford Journals</a:t>
            </a:r>
            <a:r>
              <a:rPr lang="en-US" dirty="0"/>
              <a:t> – (Oxford Open — optional open access model)</a:t>
            </a:r>
          </a:p>
          <a:p>
            <a:r>
              <a:rPr lang="en-US" b="1" u="sng" dirty="0">
                <a:hlinkClick r:id="rId5"/>
              </a:rPr>
              <a:t>Nature Publishing Group</a:t>
            </a:r>
            <a:endParaRPr lang="en-US" dirty="0"/>
          </a:p>
          <a:p>
            <a:r>
              <a:rPr lang="en-US" b="1" u="sng" dirty="0">
                <a:hlinkClick r:id="rId6"/>
              </a:rPr>
              <a:t>Royal Society of Chemistry (RSC)</a:t>
            </a:r>
            <a:r>
              <a:rPr lang="en-US" dirty="0"/>
              <a:t> – (RSC Open Science)</a:t>
            </a:r>
          </a:p>
          <a:p>
            <a:r>
              <a:rPr lang="en-US" b="1" u="sng" dirty="0">
                <a:hlinkClick r:id="rId7"/>
              </a:rPr>
              <a:t>Springer</a:t>
            </a:r>
            <a:r>
              <a:rPr lang="en-US" dirty="0"/>
              <a:t> – (Open Choice)</a:t>
            </a:r>
          </a:p>
          <a:p>
            <a:r>
              <a:rPr lang="en-US" b="1" u="sng" dirty="0">
                <a:hlinkClick r:id="rId8"/>
              </a:rPr>
              <a:t>Taylor and Francis</a:t>
            </a:r>
            <a:r>
              <a:rPr lang="en-US" dirty="0"/>
              <a:t> – (</a:t>
            </a:r>
            <a:r>
              <a:rPr lang="en-US" dirty="0" err="1"/>
              <a:t>iOpenAccess</a:t>
            </a:r>
            <a:r>
              <a:rPr lang="en-US" dirty="0"/>
              <a:t>)</a:t>
            </a:r>
          </a:p>
          <a:p>
            <a:r>
              <a:rPr lang="en-US" b="1" u="sng" dirty="0">
                <a:hlinkClick r:id="rId9"/>
              </a:rPr>
              <a:t>World Scientific</a:t>
            </a:r>
            <a:r>
              <a:rPr lang="en-US" dirty="0"/>
              <a:t> – (</a:t>
            </a:r>
            <a:r>
              <a:rPr lang="en-US" dirty="0" err="1"/>
              <a:t>WorldSciNet</a:t>
            </a:r>
            <a:r>
              <a:rPr lang="en-US" dirty="0"/>
              <a:t> OPEN ACCESS)</a:t>
            </a:r>
          </a:p>
          <a:p>
            <a:r>
              <a:rPr lang="en-US" b="1" u="sng" dirty="0">
                <a:hlinkClick r:id="rId10"/>
              </a:rPr>
              <a:t>Wiley-Blackwell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34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Які існують українські ресурси?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err="1">
                <a:hlinkClick r:id="rId2"/>
              </a:rPr>
              <a:t>Гарвестер</a:t>
            </a:r>
            <a:r>
              <a:rPr lang="ru-RU" b="1" u="sng" dirty="0">
                <a:hlinkClick r:id="rId2"/>
              </a:rPr>
              <a:t> </a:t>
            </a:r>
            <a:r>
              <a:rPr lang="ru-RU" b="1" u="sng" dirty="0" err="1">
                <a:hlinkClick r:id="rId2"/>
              </a:rPr>
              <a:t>української</a:t>
            </a:r>
            <a:r>
              <a:rPr lang="ru-RU" b="1" u="sng" dirty="0">
                <a:hlinkClick r:id="rId2"/>
              </a:rPr>
              <a:t> </a:t>
            </a:r>
            <a:r>
              <a:rPr lang="ru-RU" b="1" u="sng" dirty="0" err="1">
                <a:hlinkClick r:id="rId2"/>
              </a:rPr>
              <a:t>наукової</a:t>
            </a:r>
            <a:r>
              <a:rPr lang="ru-RU" b="1" u="sng" dirty="0">
                <a:hlinkClick r:id="rId2"/>
              </a:rPr>
              <a:t> </a:t>
            </a:r>
            <a:r>
              <a:rPr lang="ru-RU" b="1" u="sng" dirty="0" err="1">
                <a:hlinkClick r:id="rId2"/>
              </a:rPr>
              <a:t>інформації</a:t>
            </a:r>
            <a:r>
              <a:rPr lang="ru-RU" dirty="0"/>
              <a:t>. Даний ресурс </a:t>
            </a:r>
            <a:r>
              <a:rPr lang="ru-RU" dirty="0" err="1"/>
              <a:t>розроблений</a:t>
            </a:r>
            <a:r>
              <a:rPr lang="ru-RU" dirty="0"/>
              <a:t> та </a:t>
            </a:r>
            <a:r>
              <a:rPr lang="ru-RU" dirty="0" err="1"/>
              <a:t>впроваджений</a:t>
            </a:r>
            <a:r>
              <a:rPr lang="ru-RU" dirty="0"/>
              <a:t> </a:t>
            </a:r>
            <a:r>
              <a:rPr lang="ru-RU" dirty="0" err="1"/>
              <a:t>Житомирським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</a:t>
            </a:r>
            <a:r>
              <a:rPr lang="ru-RU" dirty="0" err="1"/>
              <a:t>університетом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Франка в рамках </a:t>
            </a:r>
            <a:r>
              <a:rPr lang="ru-RU" dirty="0" err="1"/>
              <a:t>виконання</a:t>
            </a:r>
            <a:r>
              <a:rPr lang="ru-RU" dirty="0"/>
              <a:t> проекту „</a:t>
            </a:r>
            <a:r>
              <a:rPr lang="ru-RU" dirty="0" err="1"/>
              <a:t>Електронна</a:t>
            </a:r>
            <a:r>
              <a:rPr lang="ru-RU" dirty="0"/>
              <a:t> </a:t>
            </a:r>
            <a:r>
              <a:rPr lang="ru-RU" dirty="0" err="1"/>
              <a:t>бібліотека</a:t>
            </a:r>
            <a:r>
              <a:rPr lang="ru-RU" dirty="0"/>
              <a:t> </a:t>
            </a:r>
            <a:r>
              <a:rPr lang="ru-RU" dirty="0" err="1"/>
              <a:t>вищого</a:t>
            </a:r>
            <a:r>
              <a:rPr lang="ru-RU" dirty="0"/>
              <a:t> закладу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інтегрована</a:t>
            </a:r>
            <a:r>
              <a:rPr lang="ru-RU" dirty="0"/>
              <a:t> в </a:t>
            </a:r>
            <a:r>
              <a:rPr lang="ru-RU" dirty="0" err="1"/>
              <a:t>Європейські</a:t>
            </a:r>
            <a:r>
              <a:rPr lang="ru-RU" dirty="0"/>
              <a:t> </a:t>
            </a:r>
            <a:r>
              <a:rPr lang="ru-RU" dirty="0" err="1"/>
              <a:t>освітньо-наукові</a:t>
            </a:r>
            <a:r>
              <a:rPr lang="ru-RU" dirty="0"/>
              <a:t> </a:t>
            </a:r>
            <a:r>
              <a:rPr lang="ru-RU" dirty="0" err="1"/>
              <a:t>бібліотечні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“.  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одночасного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в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повнотекстових</a:t>
            </a:r>
            <a:r>
              <a:rPr lang="ru-RU" dirty="0"/>
              <a:t> </a:t>
            </a:r>
            <a:r>
              <a:rPr lang="ru-RU" dirty="0" err="1"/>
              <a:t>бібліотеках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 smtClean="0"/>
              <a:t>.</a:t>
            </a:r>
          </a:p>
          <a:p>
            <a:r>
              <a:rPr lang="ru-RU" b="1" u="sng" dirty="0" err="1">
                <a:hlinkClick r:id="rId3"/>
              </a:rPr>
              <a:t>Наукова</a:t>
            </a:r>
            <a:r>
              <a:rPr lang="ru-RU" b="1" u="sng" dirty="0">
                <a:hlinkClick r:id="rId3"/>
              </a:rPr>
              <a:t> </a:t>
            </a:r>
            <a:r>
              <a:rPr lang="ru-RU" b="1" u="sng" dirty="0" err="1">
                <a:hlinkClick r:id="rId3"/>
              </a:rPr>
              <a:t>періодика</a:t>
            </a:r>
            <a:r>
              <a:rPr lang="ru-RU" b="1" u="sng" dirty="0">
                <a:hlinkClick r:id="rId3"/>
              </a:rPr>
              <a:t> </a:t>
            </a:r>
            <a:r>
              <a:rPr lang="ru-RU" b="1" u="sng" dirty="0" err="1">
                <a:hlinkClick r:id="rId3"/>
              </a:rPr>
              <a:t>України</a:t>
            </a:r>
            <a:r>
              <a:rPr lang="ru-RU" dirty="0"/>
              <a:t>.</a:t>
            </a:r>
            <a:r>
              <a:rPr lang="ru-RU" b="1" dirty="0"/>
              <a:t> </a:t>
            </a:r>
            <a:r>
              <a:rPr lang="ru-RU" dirty="0"/>
              <a:t>Портал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періодики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бібліотеки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В.І. </a:t>
            </a:r>
            <a:r>
              <a:rPr lang="ru-RU" dirty="0" err="1"/>
              <a:t>Вернадського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представляє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 доступ до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журналів</a:t>
            </a:r>
            <a:r>
              <a:rPr lang="ru-RU" dirty="0"/>
              <a:t> та </a:t>
            </a:r>
            <a:r>
              <a:rPr lang="ru-RU" dirty="0" err="1"/>
              <a:t>збірників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праць</a:t>
            </a:r>
            <a:r>
              <a:rPr lang="ru-RU" dirty="0"/>
              <a:t>, </a:t>
            </a:r>
            <a:r>
              <a:rPr lang="ru-RU" dirty="0" err="1"/>
              <a:t>виданих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в основному за 2 </a:t>
            </a:r>
            <a:r>
              <a:rPr lang="ru-RU" dirty="0" err="1"/>
              <a:t>останні</a:t>
            </a:r>
            <a:r>
              <a:rPr lang="ru-RU" dirty="0"/>
              <a:t> роки, але є і з </a:t>
            </a:r>
            <a:r>
              <a:rPr lang="ru-RU" dirty="0" err="1"/>
              <a:t>глибоким</a:t>
            </a:r>
            <a:r>
              <a:rPr lang="ru-RU" dirty="0"/>
              <a:t> </a:t>
            </a:r>
            <a:r>
              <a:rPr lang="ru-RU" dirty="0" err="1"/>
              <a:t>архівом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першого</a:t>
            </a:r>
            <a:r>
              <a:rPr lang="ru-RU" dirty="0"/>
              <a:t> числа).</a:t>
            </a:r>
          </a:p>
        </p:txBody>
      </p:sp>
    </p:spTree>
    <p:extLst>
      <p:ext uri="{BB962C8B-B14F-4D97-AF65-F5344CB8AC3E}">
        <p14:creationId xmlns:p14="http://schemas.microsoft.com/office/powerpoint/2010/main" val="120330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Індекс</a:t>
            </a:r>
            <a:r>
              <a:rPr lang="ru-RU" dirty="0" smtClean="0"/>
              <a:t> </a:t>
            </a:r>
            <a:r>
              <a:rPr lang="ru-RU" dirty="0" err="1"/>
              <a:t>цитування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Індекс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цитування</a:t>
            </a:r>
            <a:r>
              <a:rPr lang="ru-RU" b="1" dirty="0">
                <a:solidFill>
                  <a:srgbClr val="C00000"/>
                </a:solidFill>
              </a:rPr>
              <a:t> (CI) </a:t>
            </a:r>
            <a:r>
              <a:rPr lang="ru-RU" dirty="0"/>
              <a:t>- </a:t>
            </a:r>
            <a:r>
              <a:rPr lang="ru-RU" dirty="0" err="1"/>
              <a:t>кількісний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числа </a:t>
            </a:r>
            <a:r>
              <a:rPr lang="ru-RU" dirty="0" err="1"/>
              <a:t>посилань</a:t>
            </a:r>
            <a:r>
              <a:rPr lang="ru-RU" dirty="0"/>
              <a:t> на </a:t>
            </a:r>
            <a:r>
              <a:rPr lang="ru-RU" dirty="0" err="1"/>
              <a:t>роботи</a:t>
            </a:r>
            <a:r>
              <a:rPr lang="ru-RU" dirty="0"/>
              <a:t> автора,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вкладу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співробітника</a:t>
            </a:r>
            <a:r>
              <a:rPr lang="ru-RU" dirty="0"/>
              <a:t> в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 smtClean="0"/>
              <a:t>.</a:t>
            </a:r>
          </a:p>
          <a:p>
            <a:r>
              <a:rPr lang="uk-UA" dirty="0"/>
              <a:t>Найбільш відомі цитатні бази даних представлені в </a:t>
            </a:r>
            <a:r>
              <a:rPr lang="uk-UA" dirty="0" err="1">
                <a:solidFill>
                  <a:srgbClr val="C00000"/>
                </a:solidFill>
              </a:rPr>
              <a:t>Science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 err="1">
                <a:solidFill>
                  <a:srgbClr val="C00000"/>
                </a:solidFill>
              </a:rPr>
              <a:t>Citation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 err="1">
                <a:solidFill>
                  <a:srgbClr val="C00000"/>
                </a:solidFill>
              </a:rPr>
              <a:t>Index</a:t>
            </a:r>
            <a:r>
              <a:rPr lang="uk-UA" dirty="0">
                <a:solidFill>
                  <a:srgbClr val="C00000"/>
                </a:solidFill>
              </a:rPr>
              <a:t> (SCI) </a:t>
            </a:r>
            <a:r>
              <a:rPr lang="uk-UA" dirty="0"/>
              <a:t>і </a:t>
            </a:r>
            <a:r>
              <a:rPr lang="uk-UA" dirty="0" err="1">
                <a:solidFill>
                  <a:srgbClr val="C00000"/>
                </a:solidFill>
              </a:rPr>
              <a:t>Journal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 err="1">
                <a:solidFill>
                  <a:srgbClr val="C00000"/>
                </a:solidFill>
              </a:rPr>
              <a:t>Citation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 err="1">
                <a:solidFill>
                  <a:srgbClr val="C00000"/>
                </a:solidFill>
              </a:rPr>
              <a:t>Reports</a:t>
            </a:r>
            <a:r>
              <a:rPr lang="uk-UA" dirty="0">
                <a:solidFill>
                  <a:srgbClr val="C00000"/>
                </a:solidFill>
              </a:rPr>
              <a:t> (JCR), </a:t>
            </a:r>
            <a:r>
              <a:rPr lang="uk-UA" dirty="0"/>
              <a:t>що випускаються </a:t>
            </a:r>
            <a:r>
              <a:rPr lang="uk-UA" dirty="0" err="1"/>
              <a:t>Institute</a:t>
            </a:r>
            <a:r>
              <a:rPr lang="uk-UA" dirty="0"/>
              <a:t> </a:t>
            </a:r>
            <a:r>
              <a:rPr lang="uk-UA" dirty="0" err="1"/>
              <a:t>for</a:t>
            </a:r>
            <a:r>
              <a:rPr lang="uk-UA" dirty="0"/>
              <a:t> </a:t>
            </a:r>
            <a:r>
              <a:rPr lang="uk-UA" dirty="0" err="1"/>
              <a:t>Scientific</a:t>
            </a:r>
            <a:r>
              <a:rPr lang="uk-UA" dirty="0"/>
              <a:t> </a:t>
            </a:r>
            <a:r>
              <a:rPr lang="uk-UA" dirty="0" err="1"/>
              <a:t>Information</a:t>
            </a:r>
            <a:r>
              <a:rPr lang="uk-UA" dirty="0"/>
              <a:t> (ISI) Філадельфія, США.</a:t>
            </a:r>
          </a:p>
          <a:p>
            <a:r>
              <a:rPr lang="uk-UA" dirty="0">
                <a:solidFill>
                  <a:srgbClr val="C00000"/>
                </a:solidFill>
              </a:rPr>
              <a:t>SCI</a:t>
            </a:r>
            <a:r>
              <a:rPr lang="uk-UA" dirty="0"/>
              <a:t> (або його </a:t>
            </a:r>
            <a:r>
              <a:rPr lang="uk-UA" dirty="0" err="1"/>
              <a:t>інтернет-версія</a:t>
            </a:r>
            <a:r>
              <a:rPr lang="uk-UA" dirty="0"/>
              <a:t> </a:t>
            </a:r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Sciences</a:t>
            </a:r>
            <a:r>
              <a:rPr lang="uk-UA" dirty="0"/>
              <a:t> - WOS) містить бібліографічні описи всіх статей з оброблюваних наукових журналів і відображає в основному публікації з фундаментальних розділів науки в провідних міжнародних і національних журналах.</a:t>
            </a:r>
          </a:p>
          <a:p>
            <a:r>
              <a:rPr lang="uk-UA" dirty="0">
                <a:solidFill>
                  <a:srgbClr val="C00000"/>
                </a:solidFill>
              </a:rPr>
              <a:t>JCR</a:t>
            </a:r>
            <a:r>
              <a:rPr lang="uk-UA" dirty="0"/>
              <a:t> - покажчик </a:t>
            </a:r>
            <a:r>
              <a:rPr lang="uk-UA" dirty="0" err="1"/>
              <a:t>цитованості</a:t>
            </a:r>
            <a:r>
              <a:rPr lang="uk-UA" dirty="0"/>
              <a:t> журналів визначає інформаційну значимість наукових журналів і їх </a:t>
            </a:r>
            <a:r>
              <a:rPr lang="uk-UA" dirty="0" err="1"/>
              <a:t>імпакт-фактори</a:t>
            </a:r>
            <a:r>
              <a:rPr lang="uk-UA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1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дисертації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u="sng" dirty="0">
                <a:hlinkClick r:id="rId2"/>
              </a:rPr>
              <a:t>ADT (</a:t>
            </a:r>
            <a:r>
              <a:rPr lang="en-US" sz="1600" b="1" u="sng" dirty="0" err="1">
                <a:hlinkClick r:id="rId2"/>
              </a:rPr>
              <a:t>Australiasian</a:t>
            </a:r>
            <a:r>
              <a:rPr lang="en-US" sz="1600" b="1" u="sng" dirty="0">
                <a:hlinkClick r:id="rId2"/>
              </a:rPr>
              <a:t> Digital Theses Program)</a:t>
            </a:r>
            <a:r>
              <a:rPr lang="en-US" sz="1600" dirty="0"/>
              <a:t> – </a:t>
            </a:r>
            <a:r>
              <a:rPr lang="ru-RU" sz="1600" dirty="0" err="1"/>
              <a:t>дисертації</a:t>
            </a:r>
            <a:r>
              <a:rPr lang="ru-RU" sz="1600" dirty="0"/>
              <a:t> </a:t>
            </a:r>
            <a:r>
              <a:rPr lang="ru-RU" sz="1600" dirty="0" err="1"/>
              <a:t>Австралії</a:t>
            </a:r>
            <a:r>
              <a:rPr lang="ru-RU" sz="1600" dirty="0"/>
              <a:t>.</a:t>
            </a:r>
          </a:p>
          <a:p>
            <a:r>
              <a:rPr lang="en-US" sz="1600" b="1" u="sng" dirty="0" err="1">
                <a:hlinkClick r:id="rId3"/>
              </a:rPr>
              <a:t>Biblioteca</a:t>
            </a:r>
            <a:r>
              <a:rPr lang="en-US" sz="1600" b="1" u="sng" dirty="0">
                <a:hlinkClick r:id="rId3"/>
              </a:rPr>
              <a:t> Digital de </a:t>
            </a:r>
            <a:r>
              <a:rPr lang="en-US" sz="1600" b="1" u="sng" dirty="0" err="1">
                <a:hlinkClick r:id="rId3"/>
              </a:rPr>
              <a:t>Teses</a:t>
            </a:r>
            <a:r>
              <a:rPr lang="en-US" sz="1600" b="1" u="sng" dirty="0">
                <a:hlinkClick r:id="rId3"/>
              </a:rPr>
              <a:t> e </a:t>
            </a:r>
            <a:r>
              <a:rPr lang="en-US" sz="1600" b="1" u="sng" dirty="0" err="1">
                <a:hlinkClick r:id="rId3"/>
              </a:rPr>
              <a:t>Dissertacoes</a:t>
            </a:r>
            <a:r>
              <a:rPr lang="en-US" sz="1600" dirty="0"/>
              <a:t> – </a:t>
            </a:r>
            <a:r>
              <a:rPr lang="ru-RU" sz="1600" dirty="0" err="1"/>
              <a:t>дисертації</a:t>
            </a:r>
            <a:r>
              <a:rPr lang="ru-RU" sz="1600" dirty="0"/>
              <a:t> </a:t>
            </a:r>
            <a:r>
              <a:rPr lang="ru-RU" sz="1600" dirty="0" err="1"/>
              <a:t>Бразилії</a:t>
            </a:r>
            <a:r>
              <a:rPr lang="ru-RU" sz="1600" dirty="0"/>
              <a:t>.</a:t>
            </a:r>
          </a:p>
          <a:p>
            <a:r>
              <a:rPr lang="en-US" sz="1600" b="1" u="sng" dirty="0" err="1">
                <a:hlinkClick r:id="rId4"/>
              </a:rPr>
              <a:t>Cybertesis</a:t>
            </a:r>
            <a:r>
              <a:rPr lang="en-US" sz="1600" dirty="0"/>
              <a:t> – </a:t>
            </a:r>
            <a:r>
              <a:rPr lang="ru-RU" sz="1600" dirty="0" err="1"/>
              <a:t>дисертації</a:t>
            </a:r>
            <a:r>
              <a:rPr lang="ru-RU" sz="1600" dirty="0"/>
              <a:t> з </a:t>
            </a:r>
            <a:r>
              <a:rPr lang="ru-RU" sz="1600" dirty="0" err="1"/>
              <a:t>Бразилії</a:t>
            </a:r>
            <a:r>
              <a:rPr lang="ru-RU" sz="1600" dirty="0"/>
              <a:t>, </a:t>
            </a:r>
            <a:r>
              <a:rPr lang="ru-RU" sz="1600" dirty="0" err="1"/>
              <a:t>Канади</a:t>
            </a:r>
            <a:r>
              <a:rPr lang="ru-RU" sz="1600" dirty="0"/>
              <a:t>, </a:t>
            </a:r>
            <a:r>
              <a:rPr lang="ru-RU" sz="1600" dirty="0" err="1"/>
              <a:t>Чілі</a:t>
            </a:r>
            <a:r>
              <a:rPr lang="ru-RU" sz="1600" dirty="0"/>
              <a:t>, </a:t>
            </a:r>
            <a:r>
              <a:rPr lang="ru-RU" sz="1600" dirty="0" err="1"/>
              <a:t>Франції</a:t>
            </a:r>
            <a:r>
              <a:rPr lang="ru-RU" sz="1600" dirty="0"/>
              <a:t>, Гонконгу, Мексики, Перу, </a:t>
            </a:r>
            <a:r>
              <a:rPr lang="ru-RU" sz="1600" dirty="0" err="1"/>
              <a:t>Іспанії</a:t>
            </a:r>
            <a:r>
              <a:rPr lang="ru-RU" sz="1600" dirty="0"/>
              <a:t> та США.</a:t>
            </a:r>
          </a:p>
          <a:p>
            <a:r>
              <a:rPr lang="en-US" sz="1600" b="1" u="sng" dirty="0">
                <a:hlinkClick r:id="rId5"/>
              </a:rPr>
              <a:t>DART-Europe</a:t>
            </a:r>
            <a:r>
              <a:rPr lang="en-US" sz="1600" dirty="0"/>
              <a:t> – </a:t>
            </a:r>
            <a:r>
              <a:rPr lang="ru-RU" sz="1600" dirty="0" err="1"/>
              <a:t>міжнародний</a:t>
            </a:r>
            <a:r>
              <a:rPr lang="ru-RU" sz="1600" dirty="0"/>
              <a:t> </a:t>
            </a:r>
            <a:r>
              <a:rPr lang="ru-RU" sz="1600" dirty="0" err="1"/>
              <a:t>спільний</a:t>
            </a:r>
            <a:r>
              <a:rPr lang="ru-RU" sz="1600" dirty="0"/>
              <a:t> проект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університетів</a:t>
            </a:r>
            <a:r>
              <a:rPr lang="ru-RU" sz="1600" dirty="0"/>
              <a:t> </a:t>
            </a:r>
            <a:r>
              <a:rPr lang="ru-RU" sz="1600" dirty="0" err="1"/>
              <a:t>Європи</a:t>
            </a:r>
            <a:r>
              <a:rPr lang="ru-RU" sz="1600" dirty="0"/>
              <a:t>.</a:t>
            </a:r>
          </a:p>
          <a:p>
            <a:r>
              <a:rPr lang="en-US" sz="1600" b="1" u="sng" dirty="0" err="1">
                <a:hlinkClick r:id="rId6"/>
              </a:rPr>
              <a:t>Deusche</a:t>
            </a:r>
            <a:r>
              <a:rPr lang="en-US" sz="1600" b="1" u="sng" dirty="0">
                <a:hlinkClick r:id="rId6"/>
              </a:rPr>
              <a:t> National </a:t>
            </a:r>
            <a:r>
              <a:rPr lang="en-US" sz="1600" b="1" u="sng" dirty="0" err="1">
                <a:hlinkClick r:id="rId6"/>
              </a:rPr>
              <a:t>Bibliothek</a:t>
            </a:r>
            <a:r>
              <a:rPr lang="en-US" sz="1600" dirty="0"/>
              <a:t> – </a:t>
            </a:r>
            <a:r>
              <a:rPr lang="ru-RU" sz="1600" dirty="0"/>
              <a:t>проект </a:t>
            </a:r>
            <a:r>
              <a:rPr lang="ru-RU" sz="1600" dirty="0" err="1"/>
              <a:t>Німецької</a:t>
            </a:r>
            <a:r>
              <a:rPr lang="ru-RU" sz="1600" dirty="0"/>
              <a:t> </a:t>
            </a:r>
            <a:r>
              <a:rPr lang="ru-RU" sz="1600" dirty="0" err="1"/>
              <a:t>національної</a:t>
            </a:r>
            <a:r>
              <a:rPr lang="ru-RU" sz="1600" dirty="0"/>
              <a:t> </a:t>
            </a:r>
            <a:r>
              <a:rPr lang="ru-RU" sz="1600" dirty="0" err="1"/>
              <a:t>бібліотеки</a:t>
            </a:r>
            <a:r>
              <a:rPr lang="ru-RU" sz="1600" dirty="0"/>
              <a:t>: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дисертації</a:t>
            </a:r>
            <a:r>
              <a:rPr lang="ru-RU" sz="1600" dirty="0"/>
              <a:t> з 1998 року.</a:t>
            </a:r>
          </a:p>
          <a:p>
            <a:r>
              <a:rPr lang="en-US" sz="1600" b="1" u="sng" dirty="0" err="1">
                <a:hlinkClick r:id="rId7"/>
              </a:rPr>
              <a:t>DissOnline</a:t>
            </a:r>
            <a:r>
              <a:rPr lang="en-US" sz="1600" dirty="0"/>
              <a:t> – </a:t>
            </a:r>
            <a:r>
              <a:rPr lang="ru-RU" sz="1600" dirty="0" err="1"/>
              <a:t>електронний</a:t>
            </a:r>
            <a:r>
              <a:rPr lang="ru-RU" sz="1600" dirty="0"/>
              <a:t> </a:t>
            </a:r>
            <a:r>
              <a:rPr lang="ru-RU" sz="1600" dirty="0" err="1"/>
              <a:t>архів</a:t>
            </a:r>
            <a:r>
              <a:rPr lang="ru-RU" sz="1600" dirty="0"/>
              <a:t> </a:t>
            </a:r>
            <a:r>
              <a:rPr lang="ru-RU" sz="1600" dirty="0" err="1"/>
              <a:t>академічних</a:t>
            </a:r>
            <a:r>
              <a:rPr lang="ru-RU" sz="1600" dirty="0"/>
              <a:t> </a:t>
            </a:r>
            <a:r>
              <a:rPr lang="ru-RU" sz="1600" dirty="0" err="1"/>
              <a:t>праць</a:t>
            </a:r>
            <a:r>
              <a:rPr lang="ru-RU" sz="1600" dirty="0"/>
              <a:t>, </a:t>
            </a:r>
            <a:r>
              <a:rPr lang="ru-RU" sz="1600" dirty="0" err="1"/>
              <a:t>створений</a:t>
            </a:r>
            <a:r>
              <a:rPr lang="ru-RU" sz="1600" dirty="0"/>
              <a:t> та </a:t>
            </a:r>
            <a:r>
              <a:rPr lang="ru-RU" sz="1600" dirty="0" err="1"/>
              <a:t>підтримується</a:t>
            </a:r>
            <a:r>
              <a:rPr lang="ru-RU" sz="1600" dirty="0"/>
              <a:t> </a:t>
            </a:r>
            <a:r>
              <a:rPr lang="ru-RU" sz="1600" dirty="0" err="1"/>
              <a:t>Національною</a:t>
            </a:r>
            <a:r>
              <a:rPr lang="ru-RU" sz="1600" dirty="0"/>
              <a:t> </a:t>
            </a:r>
            <a:r>
              <a:rPr lang="ru-RU" sz="1600" dirty="0" err="1"/>
              <a:t>Бібліотекою</a:t>
            </a:r>
            <a:r>
              <a:rPr lang="ru-RU" sz="1600" dirty="0"/>
              <a:t> </a:t>
            </a:r>
            <a:r>
              <a:rPr lang="ru-RU" sz="1600" dirty="0" err="1"/>
              <a:t>Німеччини</a:t>
            </a:r>
            <a:r>
              <a:rPr lang="ru-RU" sz="1600" dirty="0"/>
              <a:t>. </a:t>
            </a:r>
            <a:r>
              <a:rPr lang="ru-RU" sz="1600" dirty="0" err="1"/>
              <a:t>Архів</a:t>
            </a:r>
            <a:r>
              <a:rPr lang="ru-RU" sz="1600" dirty="0"/>
              <a:t> </a:t>
            </a:r>
            <a:r>
              <a:rPr lang="ru-RU" sz="1600" dirty="0" err="1"/>
              <a:t>містить</a:t>
            </a:r>
            <a:r>
              <a:rPr lang="ru-RU" sz="1600" dirty="0"/>
              <a:t> </a:t>
            </a:r>
            <a:r>
              <a:rPr lang="ru-RU" sz="1600" dirty="0" err="1"/>
              <a:t>понад</a:t>
            </a:r>
            <a:r>
              <a:rPr lang="ru-RU" sz="1600" dirty="0"/>
              <a:t> 60 000 </a:t>
            </a:r>
            <a:r>
              <a:rPr lang="ru-RU" sz="1600" dirty="0" err="1"/>
              <a:t>дисертацій</a:t>
            </a:r>
            <a:r>
              <a:rPr lang="ru-RU" sz="1600" dirty="0"/>
              <a:t> і </a:t>
            </a:r>
            <a:r>
              <a:rPr lang="ru-RU" sz="1600" dirty="0" err="1"/>
              <a:t>докторських</a:t>
            </a:r>
            <a:r>
              <a:rPr lang="ru-RU" sz="1600" dirty="0"/>
              <a:t> </a:t>
            </a:r>
            <a:r>
              <a:rPr lang="ru-RU" sz="1600" dirty="0" err="1"/>
              <a:t>робіт</a:t>
            </a:r>
            <a:r>
              <a:rPr lang="ru-RU" sz="1600" dirty="0"/>
              <a:t>, </a:t>
            </a:r>
            <a:r>
              <a:rPr lang="ru-RU" sz="1600" dirty="0" err="1"/>
              <a:t>захищених</a:t>
            </a:r>
            <a:r>
              <a:rPr lang="ru-RU" sz="1600" dirty="0"/>
              <a:t> в </a:t>
            </a:r>
            <a:r>
              <a:rPr lang="ru-RU" sz="1600" dirty="0" err="1"/>
              <a:t>Німеччині</a:t>
            </a:r>
            <a:r>
              <a:rPr lang="ru-RU" sz="1600" dirty="0"/>
              <a:t>.</a:t>
            </a:r>
          </a:p>
          <a:p>
            <a:r>
              <a:rPr lang="en-US" sz="1600" b="1" u="sng" dirty="0" err="1">
                <a:hlinkClick r:id="rId8"/>
              </a:rPr>
              <a:t>DiVA</a:t>
            </a:r>
            <a:r>
              <a:rPr lang="en-US" sz="1600" u="sng" dirty="0">
                <a:hlinkClick r:id="rId8"/>
              </a:rPr>
              <a:t> </a:t>
            </a:r>
            <a:r>
              <a:rPr lang="en-US" sz="1600" dirty="0"/>
              <a:t>- </a:t>
            </a:r>
            <a:r>
              <a:rPr lang="ru-RU" sz="1600" dirty="0" err="1"/>
              <a:t>дисертації</a:t>
            </a:r>
            <a:r>
              <a:rPr lang="ru-RU" sz="1600" dirty="0"/>
              <a:t> та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дослідницькі</a:t>
            </a:r>
            <a:r>
              <a:rPr lang="ru-RU" sz="1600" dirty="0"/>
              <a:t> </a:t>
            </a:r>
            <a:r>
              <a:rPr lang="ru-RU" sz="1600" dirty="0" err="1"/>
              <a:t>матеріали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26 </a:t>
            </a:r>
            <a:r>
              <a:rPr lang="ru-RU" sz="1600" dirty="0" err="1"/>
              <a:t>інституцій</a:t>
            </a:r>
            <a:r>
              <a:rPr lang="ru-RU" sz="1600" dirty="0"/>
              <a:t> </a:t>
            </a:r>
            <a:r>
              <a:rPr lang="ru-RU" sz="1600" dirty="0" err="1"/>
              <a:t>скандинавських</a:t>
            </a:r>
            <a:r>
              <a:rPr lang="ru-RU" sz="1600" dirty="0"/>
              <a:t> </a:t>
            </a:r>
            <a:r>
              <a:rPr lang="ru-RU" sz="1600" dirty="0" err="1"/>
              <a:t>країн</a:t>
            </a:r>
            <a:r>
              <a:rPr lang="ru-RU" sz="1600" dirty="0"/>
              <a:t> </a:t>
            </a:r>
            <a:r>
              <a:rPr lang="en-US" sz="1600" u="sng" dirty="0" err="1">
                <a:hlinkClick r:id="rId9"/>
              </a:rPr>
              <a:t>E</a:t>
            </a:r>
            <a:r>
              <a:rPr lang="en-US" sz="1600" dirty="0" err="1"/>
              <a:t>ThOS</a:t>
            </a:r>
            <a:r>
              <a:rPr lang="en-US" sz="1600" dirty="0"/>
              <a:t>  -Electronic Theses Online Service (</a:t>
            </a:r>
            <a:r>
              <a:rPr lang="en-US" sz="1600" dirty="0" err="1"/>
              <a:t>EThOS</a:t>
            </a:r>
            <a:r>
              <a:rPr lang="en-US" sz="1600" dirty="0"/>
              <a:t>) – </a:t>
            </a:r>
            <a:r>
              <a:rPr lang="ru-RU" sz="1600" dirty="0" err="1"/>
              <a:t>Сполучене</a:t>
            </a:r>
            <a:r>
              <a:rPr lang="ru-RU" sz="1600" dirty="0"/>
              <a:t> </a:t>
            </a:r>
            <a:r>
              <a:rPr lang="ru-RU" sz="1600" dirty="0" err="1"/>
              <a:t>Королівство</a:t>
            </a:r>
            <a:r>
              <a:rPr lang="ru-RU" sz="1600" dirty="0"/>
              <a:t>.</a:t>
            </a:r>
          </a:p>
          <a:p>
            <a:r>
              <a:rPr lang="en-US" sz="1600" b="1" u="sng" dirty="0">
                <a:hlinkClick r:id="rId10"/>
              </a:rPr>
              <a:t>Pakistan Research Repository</a:t>
            </a:r>
            <a:r>
              <a:rPr lang="en-US" sz="1600" dirty="0"/>
              <a:t> – </a:t>
            </a:r>
            <a:r>
              <a:rPr lang="ru-RU" sz="1600" dirty="0"/>
              <a:t>проект </a:t>
            </a:r>
            <a:r>
              <a:rPr lang="ru-RU" sz="1600" dirty="0" err="1"/>
              <a:t>Комісії</a:t>
            </a:r>
            <a:r>
              <a:rPr lang="ru-RU" sz="1600" dirty="0"/>
              <a:t> з </a:t>
            </a:r>
            <a:r>
              <a:rPr lang="ru-RU" sz="1600" dirty="0" err="1"/>
              <a:t>Вищої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</a:t>
            </a:r>
            <a:r>
              <a:rPr lang="ru-RU" sz="1600" dirty="0" err="1"/>
              <a:t>країни</a:t>
            </a:r>
            <a:r>
              <a:rPr lang="ru-RU" sz="1600" dirty="0"/>
              <a:t>, </a:t>
            </a:r>
            <a:r>
              <a:rPr lang="ru-RU" sz="1600" dirty="0" err="1"/>
              <a:t>понад</a:t>
            </a:r>
            <a:r>
              <a:rPr lang="ru-RU" sz="1600" dirty="0"/>
              <a:t> 5000 </a:t>
            </a:r>
            <a:r>
              <a:rPr lang="ru-RU" sz="1600" dirty="0" err="1"/>
              <a:t>назв</a:t>
            </a:r>
            <a:r>
              <a:rPr lang="ru-RU" sz="1600" dirty="0"/>
              <a:t> тез та </a:t>
            </a:r>
            <a:r>
              <a:rPr lang="ru-RU" sz="1600" dirty="0" err="1"/>
              <a:t>повних</a:t>
            </a:r>
            <a:r>
              <a:rPr lang="ru-RU" sz="1600" dirty="0"/>
              <a:t> </a:t>
            </a:r>
            <a:r>
              <a:rPr lang="ru-RU" sz="1600" dirty="0" err="1"/>
              <a:t>текстів</a:t>
            </a:r>
            <a:r>
              <a:rPr lang="ru-RU" sz="1600" dirty="0"/>
              <a:t> </a:t>
            </a:r>
            <a:r>
              <a:rPr lang="en-US" sz="1600" dirty="0"/>
              <a:t>PhD </a:t>
            </a:r>
            <a:r>
              <a:rPr lang="ru-RU" sz="1600" dirty="0" err="1"/>
              <a:t>дисертацій</a:t>
            </a:r>
            <a:r>
              <a:rPr lang="ru-RU" sz="1600" dirty="0"/>
              <a:t> </a:t>
            </a:r>
            <a:r>
              <a:rPr lang="ru-RU" sz="1600" dirty="0" err="1"/>
              <a:t>англійською</a:t>
            </a:r>
            <a:r>
              <a:rPr lang="ru-RU" sz="1600" dirty="0"/>
              <a:t> </a:t>
            </a:r>
            <a:r>
              <a:rPr lang="ru-RU" sz="1600" dirty="0" err="1"/>
              <a:t>мовою</a:t>
            </a:r>
            <a:r>
              <a:rPr lang="ru-RU" sz="1600" dirty="0"/>
              <a:t>.</a:t>
            </a:r>
          </a:p>
          <a:p>
            <a:r>
              <a:rPr lang="en-US" sz="1600" b="1" u="sng" dirty="0">
                <a:hlinkClick r:id="rId11"/>
              </a:rPr>
              <a:t>NARCIS</a:t>
            </a:r>
            <a:r>
              <a:rPr lang="en-US" sz="1600" dirty="0"/>
              <a:t> – </a:t>
            </a:r>
            <a:r>
              <a:rPr lang="ru-RU" sz="1600" dirty="0" err="1"/>
              <a:t>Нідерланди</a:t>
            </a:r>
            <a:r>
              <a:rPr lang="ru-RU" sz="1600" dirty="0"/>
              <a:t>.</a:t>
            </a:r>
          </a:p>
          <a:p>
            <a:r>
              <a:rPr lang="en-US" sz="1600" b="1" u="sng" dirty="0">
                <a:hlinkClick r:id="rId12"/>
              </a:rPr>
              <a:t>Networked Digital Library of Theses and Dissertations</a:t>
            </a:r>
            <a:r>
              <a:rPr lang="en-US" sz="1600" dirty="0"/>
              <a:t> – </a:t>
            </a:r>
            <a:r>
              <a:rPr lang="ru-RU" sz="1600" dirty="0" err="1"/>
              <a:t>мережева</a:t>
            </a:r>
            <a:r>
              <a:rPr lang="ru-RU" sz="1600" dirty="0"/>
              <a:t> </a:t>
            </a:r>
            <a:r>
              <a:rPr lang="ru-RU" sz="1600" dirty="0" err="1"/>
              <a:t>цифрова</a:t>
            </a:r>
            <a:r>
              <a:rPr lang="ru-RU" sz="1600" dirty="0"/>
              <a:t> </a:t>
            </a:r>
            <a:r>
              <a:rPr lang="ru-RU" sz="1600" dirty="0" err="1"/>
              <a:t>бібліотека</a:t>
            </a:r>
            <a:r>
              <a:rPr lang="ru-RU" sz="1600" dirty="0"/>
              <a:t> </a:t>
            </a:r>
            <a:r>
              <a:rPr lang="ru-RU" sz="1600" dirty="0" err="1"/>
              <a:t>авторефератів</a:t>
            </a:r>
            <a:r>
              <a:rPr lang="ru-RU" sz="1600" dirty="0"/>
              <a:t> та </a:t>
            </a:r>
            <a:r>
              <a:rPr lang="ru-RU" sz="1600" dirty="0" err="1"/>
              <a:t>дисертацій</a:t>
            </a:r>
            <a:r>
              <a:rPr lang="ru-RU" sz="1600" dirty="0"/>
              <a:t>.</a:t>
            </a:r>
          </a:p>
          <a:p>
            <a:r>
              <a:rPr lang="en-US" sz="1600" b="1" u="sng" dirty="0">
                <a:hlinkClick r:id="rId13"/>
              </a:rPr>
              <a:t>National ETD Portal (South Africa)</a:t>
            </a:r>
            <a:r>
              <a:rPr lang="en-US" sz="1600" dirty="0"/>
              <a:t> – </a:t>
            </a:r>
            <a:r>
              <a:rPr lang="ru-RU" sz="1600" dirty="0" err="1"/>
              <a:t>дисертації</a:t>
            </a:r>
            <a:r>
              <a:rPr lang="ru-RU" sz="1600" dirty="0"/>
              <a:t> </a:t>
            </a:r>
            <a:r>
              <a:rPr lang="ru-RU" sz="1600" dirty="0" err="1"/>
              <a:t>Південної</a:t>
            </a:r>
            <a:r>
              <a:rPr lang="ru-RU" sz="1600" dirty="0"/>
              <a:t> Африки.</a:t>
            </a:r>
          </a:p>
          <a:p>
            <a:r>
              <a:rPr lang="en-US" sz="1600" b="1" u="sng" dirty="0">
                <a:hlinkClick r:id="rId14"/>
              </a:rPr>
              <a:t>Theses Canada Portal</a:t>
            </a:r>
            <a:r>
              <a:rPr lang="en-US" sz="1600" dirty="0"/>
              <a:t> – </a:t>
            </a:r>
            <a:r>
              <a:rPr lang="ru-RU" sz="1600" dirty="0" err="1"/>
              <a:t>загальнодоступні</a:t>
            </a:r>
            <a:r>
              <a:rPr lang="ru-RU" sz="1600" dirty="0"/>
              <a:t> </a:t>
            </a:r>
            <a:r>
              <a:rPr lang="ru-RU" sz="1600" dirty="0" err="1"/>
              <a:t>канадські</a:t>
            </a:r>
            <a:r>
              <a:rPr lang="ru-RU" sz="1600" dirty="0"/>
              <a:t> </a:t>
            </a:r>
            <a:r>
              <a:rPr lang="ru-RU" sz="1600" dirty="0" err="1"/>
              <a:t>дисертації</a:t>
            </a:r>
            <a:r>
              <a:rPr lang="ru-RU" sz="1600" dirty="0"/>
              <a:t> за </a:t>
            </a:r>
            <a:r>
              <a:rPr lang="ru-RU" sz="1600" dirty="0" err="1"/>
              <a:t>період</a:t>
            </a:r>
            <a:r>
              <a:rPr lang="ru-RU" sz="1600" dirty="0"/>
              <a:t> 1998-2002 </a:t>
            </a:r>
            <a:r>
              <a:rPr lang="ru-RU" sz="1600" dirty="0" err="1"/>
              <a:t>рр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786730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 яких журналах публікувати статті?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Необхідно читати англійською мовою журнали провідних видавництв (</a:t>
            </a:r>
            <a:r>
              <a:rPr lang="uk-UA" dirty="0" err="1" smtClean="0"/>
              <a:t>Elsevier</a:t>
            </a:r>
            <a:r>
              <a:rPr lang="uk-UA" dirty="0" smtClean="0"/>
              <a:t>, </a:t>
            </a:r>
            <a:r>
              <a:rPr lang="uk-UA" dirty="0" err="1" smtClean="0"/>
              <a:t>Springer</a:t>
            </a:r>
            <a:r>
              <a:rPr lang="uk-UA" dirty="0" smtClean="0"/>
              <a:t>, </a:t>
            </a:r>
            <a:r>
              <a:rPr lang="uk-UA" dirty="0" err="1" smtClean="0"/>
              <a:t>Wiley</a:t>
            </a:r>
            <a:r>
              <a:rPr lang="uk-UA" dirty="0" smtClean="0"/>
              <a:t>, </a:t>
            </a:r>
            <a:r>
              <a:rPr lang="uk-UA" dirty="0" err="1" smtClean="0"/>
              <a:t>Taylor</a:t>
            </a:r>
            <a:r>
              <a:rPr lang="uk-UA" dirty="0" smtClean="0"/>
              <a:t> &amp; </a:t>
            </a:r>
            <a:r>
              <a:rPr lang="uk-UA" dirty="0" err="1" smtClean="0"/>
              <a:t>Francis</a:t>
            </a:r>
            <a:r>
              <a:rPr lang="uk-UA" dirty="0" smtClean="0"/>
              <a:t>, OUP, CUP, AIP, APS, </a:t>
            </a:r>
            <a:r>
              <a:rPr lang="uk-UA" dirty="0" err="1" smtClean="0"/>
              <a:t>Nature</a:t>
            </a:r>
            <a:r>
              <a:rPr lang="uk-UA" dirty="0" smtClean="0"/>
              <a:t>, </a:t>
            </a:r>
            <a:r>
              <a:rPr lang="uk-UA" dirty="0" err="1" smtClean="0"/>
              <a:t>Science</a:t>
            </a:r>
            <a:r>
              <a:rPr lang="uk-UA" dirty="0" smtClean="0"/>
              <a:t>, </a:t>
            </a:r>
            <a:r>
              <a:rPr lang="uk-UA" dirty="0" smtClean="0"/>
              <a:t>журнали спеціалізованих видавництв і </a:t>
            </a:r>
            <a:r>
              <a:rPr lang="uk-UA" dirty="0" smtClean="0"/>
              <a:t>товариств, </a:t>
            </a:r>
            <a:r>
              <a:rPr lang="uk-UA" dirty="0" smtClean="0"/>
              <a:t>доступні організації тощо</a:t>
            </a:r>
            <a:r>
              <a:rPr lang="uk-UA" dirty="0" smtClean="0"/>
              <a:t>). </a:t>
            </a:r>
            <a:r>
              <a:rPr lang="uk-UA" dirty="0" smtClean="0"/>
              <a:t>Значна частина журналів цих видавництв мають досить високі показники </a:t>
            </a:r>
            <a:r>
              <a:rPr lang="uk-UA" dirty="0" err="1" smtClean="0"/>
              <a:t>цитованості</a:t>
            </a:r>
            <a:r>
              <a:rPr lang="uk-UA" dirty="0"/>
              <a:t>.</a:t>
            </a:r>
            <a:endParaRPr lang="uk-UA" dirty="0" smtClean="0"/>
          </a:p>
          <a:p>
            <a:r>
              <a:rPr lang="uk-UA" dirty="0" smtClean="0"/>
              <a:t>Шукати журнали по темі в індексах цитування - у </a:t>
            </a:r>
            <a:r>
              <a:rPr lang="uk-UA" dirty="0" err="1" smtClean="0"/>
              <a:t>Scopus</a:t>
            </a:r>
            <a:r>
              <a:rPr lang="uk-UA" dirty="0" smtClean="0"/>
              <a:t>, </a:t>
            </a:r>
            <a:r>
              <a:rPr lang="uk-UA" dirty="0" err="1" smtClean="0"/>
              <a:t>Web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Science</a:t>
            </a:r>
            <a:r>
              <a:rPr lang="uk-UA" dirty="0" smtClean="0"/>
              <a:t> та ін.</a:t>
            </a:r>
          </a:p>
          <a:p>
            <a:r>
              <a:rPr lang="uk-UA" dirty="0" smtClean="0"/>
              <a:t>Вибирати журнали з </a:t>
            </a:r>
            <a:r>
              <a:rPr lang="uk-UA" dirty="0" err="1" smtClean="0"/>
              <a:t>наукометричних</a:t>
            </a:r>
            <a:r>
              <a:rPr lang="uk-UA" dirty="0" smtClean="0"/>
              <a:t> БД на основі даних про їх рівень </a:t>
            </a:r>
            <a:r>
              <a:rPr lang="uk-UA" dirty="0" err="1" smtClean="0"/>
              <a:t>цитованості</a:t>
            </a:r>
            <a:r>
              <a:rPr lang="uk-UA" dirty="0" smtClean="0"/>
              <a:t> - по </a:t>
            </a:r>
            <a:r>
              <a:rPr lang="uk-UA" dirty="0" err="1" smtClean="0">
                <a:solidFill>
                  <a:srgbClr val="C00000"/>
                </a:solidFill>
              </a:rPr>
              <a:t>імпакт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err="1" smtClean="0">
                <a:solidFill>
                  <a:srgbClr val="C00000"/>
                </a:solidFill>
              </a:rPr>
              <a:t>-фактору</a:t>
            </a:r>
            <a:r>
              <a:rPr lang="uk-UA" dirty="0" smtClean="0">
                <a:solidFill>
                  <a:srgbClr val="C00000"/>
                </a:solidFill>
              </a:rPr>
              <a:t> з JCR </a:t>
            </a:r>
            <a:r>
              <a:rPr lang="uk-UA" dirty="0" smtClean="0"/>
              <a:t>(</a:t>
            </a:r>
            <a:r>
              <a:rPr lang="uk-UA" dirty="0" err="1" smtClean="0"/>
              <a:t>Journal</a:t>
            </a:r>
            <a:r>
              <a:rPr lang="uk-UA" dirty="0" smtClean="0"/>
              <a:t> </a:t>
            </a:r>
            <a:r>
              <a:rPr lang="uk-UA" dirty="0" err="1" smtClean="0"/>
              <a:t>Citation</a:t>
            </a:r>
            <a:r>
              <a:rPr lang="uk-UA" dirty="0" smtClean="0"/>
              <a:t> </a:t>
            </a:r>
            <a:r>
              <a:rPr lang="uk-UA" dirty="0" err="1" smtClean="0"/>
              <a:t>Reports</a:t>
            </a:r>
            <a:r>
              <a:rPr lang="uk-UA" dirty="0" smtClean="0"/>
              <a:t> - </a:t>
            </a:r>
            <a:r>
              <a:rPr lang="uk-UA" dirty="0" err="1" smtClean="0"/>
              <a:t>Web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Science</a:t>
            </a:r>
            <a:r>
              <a:rPr lang="uk-UA" dirty="0" smtClean="0"/>
              <a:t>) або </a:t>
            </a:r>
            <a:r>
              <a:rPr lang="uk-UA" dirty="0" smtClean="0">
                <a:solidFill>
                  <a:srgbClr val="C00000"/>
                </a:solidFill>
              </a:rPr>
              <a:t>SJR </a:t>
            </a:r>
            <a:r>
              <a:rPr lang="uk-UA" dirty="0" smtClean="0"/>
              <a:t>(</a:t>
            </a:r>
            <a:r>
              <a:rPr lang="uk-UA" dirty="0" err="1" smtClean="0"/>
              <a:t>Scimago</a:t>
            </a:r>
            <a:r>
              <a:rPr lang="uk-UA" dirty="0" smtClean="0"/>
              <a:t> </a:t>
            </a:r>
            <a:r>
              <a:rPr lang="uk-UA" dirty="0" err="1" smtClean="0"/>
              <a:t>Journals</a:t>
            </a:r>
            <a:r>
              <a:rPr lang="uk-UA" dirty="0" smtClean="0"/>
              <a:t> </a:t>
            </a:r>
            <a:r>
              <a:rPr lang="uk-UA" dirty="0" err="1" smtClean="0"/>
              <a:t>Ranking</a:t>
            </a:r>
            <a:r>
              <a:rPr lang="uk-UA" dirty="0" smtClean="0"/>
              <a:t> - </a:t>
            </a:r>
            <a:r>
              <a:rPr lang="uk-UA" dirty="0" err="1" smtClean="0"/>
              <a:t>Scopus</a:t>
            </a:r>
            <a:r>
              <a:rPr lang="uk-UA" dirty="0" smtClean="0"/>
              <a:t>) 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91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обов'язково</a:t>
            </a:r>
            <a:r>
              <a:rPr lang="ru-RU" dirty="0" smtClean="0"/>
              <a:t> за </a:t>
            </a:r>
            <a:r>
              <a:rPr lang="ru-RU" dirty="0" err="1" smtClean="0"/>
              <a:t>публікацію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платити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Ні, не обов'язково. </a:t>
            </a:r>
          </a:p>
          <a:p>
            <a:r>
              <a:rPr lang="uk-UA" dirty="0" smtClean="0"/>
              <a:t>Хоча існують журнали які вимагають плату, але варто пошукати і знайти журнал, який не бере гроші за це. </a:t>
            </a:r>
          </a:p>
          <a:p>
            <a:r>
              <a:rPr lang="uk-UA" dirty="0" smtClean="0"/>
              <a:t>Принаймні в журнали з фундаментальних наук грошей не вимагають. </a:t>
            </a:r>
          </a:p>
          <a:p>
            <a:r>
              <a:rPr lang="uk-UA" dirty="0" smtClean="0"/>
              <a:t>Всю інформацію щодо оплати потрібно шукати на сайті журналу.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65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Як </a:t>
            </a:r>
            <a:r>
              <a:rPr lang="ru-RU" dirty="0" err="1" smtClean="0"/>
              <a:t>підвищити</a:t>
            </a:r>
            <a:r>
              <a:rPr lang="ru-RU" dirty="0" smtClean="0"/>
              <a:t> </a:t>
            </a:r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 smtClean="0"/>
              <a:t>цитування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Прагнути надавати в журнали </a:t>
            </a:r>
            <a:r>
              <a:rPr lang="uk-UA" dirty="0" smtClean="0">
                <a:solidFill>
                  <a:srgbClr val="C00000"/>
                </a:solidFill>
              </a:rPr>
              <a:t>оригінальні статті високого наукового </a:t>
            </a:r>
            <a:r>
              <a:rPr lang="uk-UA" dirty="0" smtClean="0"/>
              <a:t>та </a:t>
            </a:r>
            <a:r>
              <a:rPr lang="uk-UA" dirty="0" smtClean="0">
                <a:solidFill>
                  <a:srgbClr val="C00000"/>
                </a:solidFill>
              </a:rPr>
              <a:t>методичного рівня</a:t>
            </a:r>
            <a:r>
              <a:rPr lang="uk-UA" dirty="0" smtClean="0"/>
              <a:t>, на які охоче могли б посилатися інші автори.</a:t>
            </a:r>
          </a:p>
          <a:p>
            <a:r>
              <a:rPr lang="uk-UA" dirty="0" smtClean="0"/>
              <a:t>Представляти наукові статті в журнали з високим </a:t>
            </a:r>
            <a:r>
              <a:rPr lang="uk-UA" dirty="0" err="1" smtClean="0">
                <a:solidFill>
                  <a:srgbClr val="C00000"/>
                </a:solidFill>
              </a:rPr>
              <a:t>імпакт-фактором</a:t>
            </a:r>
            <a:r>
              <a:rPr lang="uk-UA" dirty="0" smtClean="0"/>
              <a:t>.</a:t>
            </a:r>
          </a:p>
          <a:p>
            <a:r>
              <a:rPr lang="uk-UA" dirty="0"/>
              <a:t>Видання мають бути </a:t>
            </a:r>
            <a:r>
              <a:rPr lang="uk-UA" dirty="0">
                <a:solidFill>
                  <a:srgbClr val="C00000"/>
                </a:solidFill>
              </a:rPr>
              <a:t>широко відомими і доступними</a:t>
            </a:r>
            <a:r>
              <a:rPr lang="uk-UA" dirty="0"/>
              <a:t>.</a:t>
            </a:r>
          </a:p>
          <a:p>
            <a:r>
              <a:rPr lang="uk-UA" dirty="0" smtClean="0"/>
              <a:t>Публікуватися </a:t>
            </a:r>
            <a:r>
              <a:rPr lang="uk-UA" dirty="0" smtClean="0"/>
              <a:t>в </a:t>
            </a:r>
            <a:r>
              <a:rPr lang="uk-UA" dirty="0" smtClean="0">
                <a:solidFill>
                  <a:srgbClr val="C00000"/>
                </a:solidFill>
              </a:rPr>
              <a:t>співавторстві </a:t>
            </a:r>
            <a:r>
              <a:rPr lang="uk-UA" dirty="0" smtClean="0"/>
              <a:t>з колегою, що мають високі </a:t>
            </a:r>
            <a:r>
              <a:rPr lang="uk-UA" dirty="0" err="1" smtClean="0"/>
              <a:t>наукометричні</a:t>
            </a:r>
            <a:r>
              <a:rPr lang="uk-UA" dirty="0" smtClean="0"/>
              <a:t> </a:t>
            </a:r>
            <a:r>
              <a:rPr lang="uk-UA" dirty="0" smtClean="0"/>
              <a:t>показники.</a:t>
            </a:r>
            <a:endParaRPr lang="uk-UA" dirty="0" smtClean="0"/>
          </a:p>
          <a:p>
            <a:r>
              <a:rPr lang="uk-UA" dirty="0" smtClean="0"/>
              <a:t>При поданні публікації в англомовні видання, слід давати </a:t>
            </a:r>
            <a:r>
              <a:rPr lang="uk-UA" dirty="0" smtClean="0">
                <a:solidFill>
                  <a:srgbClr val="C00000"/>
                </a:solidFill>
              </a:rPr>
              <a:t>посилання на власні статті, що опубліковані в перекладеній версії </a:t>
            </a:r>
            <a:r>
              <a:rPr lang="uk-UA" dirty="0" smtClean="0">
                <a:solidFill>
                  <a:srgbClr val="C00000"/>
                </a:solidFill>
              </a:rPr>
              <a:t>журналу</a:t>
            </a:r>
            <a:r>
              <a:rPr lang="uk-UA" dirty="0" smtClean="0"/>
              <a:t>.</a:t>
            </a:r>
            <a:endParaRPr lang="uk-UA" dirty="0" smtClean="0"/>
          </a:p>
          <a:p>
            <a:r>
              <a:rPr lang="uk-UA" dirty="0" smtClean="0"/>
              <a:t>Публікуватися у </a:t>
            </a:r>
            <a:r>
              <a:rPr lang="uk-UA" dirty="0" smtClean="0"/>
              <a:t>виданнях, </a:t>
            </a:r>
            <a:r>
              <a:rPr lang="uk-UA" dirty="0" smtClean="0"/>
              <a:t>що є </a:t>
            </a:r>
            <a:r>
              <a:rPr lang="uk-UA" dirty="0" smtClean="0">
                <a:solidFill>
                  <a:srgbClr val="C00000"/>
                </a:solidFill>
              </a:rPr>
              <a:t>науковими і рецензованими</a:t>
            </a:r>
            <a:r>
              <a:rPr lang="uk-UA" dirty="0" smtClean="0"/>
              <a:t>, тобто всі публіковані матеріали повинні проходити ретельну наукову експертизу.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8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Як </a:t>
            </a:r>
            <a:r>
              <a:rPr lang="ru-RU" dirty="0" err="1" smtClean="0"/>
              <a:t>підвищити</a:t>
            </a:r>
            <a:r>
              <a:rPr lang="ru-RU" dirty="0" smtClean="0"/>
              <a:t> </a:t>
            </a:r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 smtClean="0"/>
              <a:t>цитування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Збільшити </a:t>
            </a:r>
            <a:r>
              <a:rPr lang="uk-UA" dirty="0" smtClean="0">
                <a:solidFill>
                  <a:srgbClr val="C00000"/>
                </a:solidFill>
              </a:rPr>
              <a:t>обмін посиланнями </a:t>
            </a:r>
            <a:r>
              <a:rPr lang="uk-UA" dirty="0" smtClean="0"/>
              <a:t>з колегами.</a:t>
            </a:r>
          </a:p>
          <a:p>
            <a:r>
              <a:rPr lang="uk-UA" dirty="0" smtClean="0"/>
              <a:t>Збільшити </a:t>
            </a:r>
            <a:r>
              <a:rPr lang="uk-UA" dirty="0" err="1" smtClean="0">
                <a:solidFill>
                  <a:srgbClr val="C00000"/>
                </a:solidFill>
              </a:rPr>
              <a:t>самоцитованість</a:t>
            </a:r>
            <a:r>
              <a:rPr lang="uk-UA" dirty="0" smtClean="0"/>
              <a:t> (робити посилання на свої статті , опубліковані раніше із зазначенням видання</a:t>
            </a:r>
            <a:r>
              <a:rPr lang="uk-UA" dirty="0" smtClean="0"/>
              <a:t>).</a:t>
            </a:r>
            <a:endParaRPr lang="uk-UA" dirty="0" smtClean="0"/>
          </a:p>
          <a:p>
            <a:r>
              <a:rPr lang="uk-UA" dirty="0" smtClean="0"/>
              <a:t>При </a:t>
            </a:r>
            <a:r>
              <a:rPr lang="uk-UA" dirty="0" smtClean="0"/>
              <a:t>публікаціях статей обов'язково вказувати на те, що автор є </a:t>
            </a:r>
            <a:r>
              <a:rPr lang="uk-UA" dirty="0" smtClean="0">
                <a:solidFill>
                  <a:srgbClr val="C00000"/>
                </a:solidFill>
              </a:rPr>
              <a:t>співробітником університету</a:t>
            </a:r>
            <a:r>
              <a:rPr lang="uk-UA" dirty="0" smtClean="0"/>
              <a:t>.</a:t>
            </a:r>
          </a:p>
          <a:p>
            <a:r>
              <a:rPr lang="uk-UA" dirty="0" smtClean="0"/>
              <a:t>При публікації статей у реферованих журналах </a:t>
            </a:r>
            <a:r>
              <a:rPr lang="uk-UA" dirty="0" smtClean="0">
                <a:solidFill>
                  <a:srgbClr val="C00000"/>
                </a:solidFill>
              </a:rPr>
              <a:t>включати в співавтори викладачів і науковців університету</a:t>
            </a:r>
            <a:r>
              <a:rPr lang="uk-UA" dirty="0" smtClean="0"/>
              <a:t>.</a:t>
            </a:r>
          </a:p>
          <a:p>
            <a:r>
              <a:rPr lang="uk-UA" dirty="0"/>
              <a:t>Перед подачею статті  в журнал рекомендується представити її </a:t>
            </a:r>
            <a:r>
              <a:rPr lang="uk-UA" dirty="0">
                <a:solidFill>
                  <a:srgbClr val="C00000"/>
                </a:solidFill>
              </a:rPr>
              <a:t>як доповідь </a:t>
            </a:r>
            <a:r>
              <a:rPr lang="uk-UA" dirty="0"/>
              <a:t>на конференціях і круглих столах, з цією допомогою можна отримати </a:t>
            </a:r>
            <a:r>
              <a:rPr lang="uk-UA" dirty="0">
                <a:solidFill>
                  <a:srgbClr val="C00000"/>
                </a:solidFill>
              </a:rPr>
              <a:t>цінні питання і зауваження від інших вчених</a:t>
            </a:r>
            <a:r>
              <a:rPr lang="uk-UA" dirty="0"/>
              <a:t>, що працюють в цій галузі.</a:t>
            </a:r>
          </a:p>
          <a:p>
            <a:r>
              <a:rPr lang="uk-UA" dirty="0"/>
              <a:t>Якщо ж </a:t>
            </a:r>
            <a:r>
              <a:rPr lang="uk-UA" dirty="0">
                <a:solidFill>
                  <a:srgbClr val="C00000"/>
                </a:solidFill>
              </a:rPr>
              <a:t>не вдається опублікувати жодної роботи з обраної тематики </a:t>
            </a:r>
            <a:r>
              <a:rPr lang="uk-UA" dirty="0"/>
              <a:t>протягом двох років, то краще </a:t>
            </a:r>
            <a:r>
              <a:rPr lang="uk-UA" dirty="0">
                <a:solidFill>
                  <a:srgbClr val="C00000"/>
                </a:solidFill>
              </a:rPr>
              <a:t>скорегувати або змінити тему</a:t>
            </a:r>
            <a:r>
              <a:rPr lang="uk-UA" dirty="0"/>
              <a:t>.</a:t>
            </a:r>
          </a:p>
          <a:p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3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підвищити власне цитування?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Заголовок статті, авторське резюме (анотація), ключові слова і список літератури</a:t>
            </a:r>
            <a:r>
              <a:rPr lang="uk-UA" dirty="0" smtClean="0"/>
              <a:t> - найважливіші частини статті!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Авторське резюме </a:t>
            </a:r>
            <a:r>
              <a:rPr lang="uk-UA" dirty="0" smtClean="0"/>
              <a:t>- перше враження про статтю.</a:t>
            </a:r>
          </a:p>
          <a:p>
            <a:r>
              <a:rPr lang="uk-UA" dirty="0" smtClean="0"/>
              <a:t>Складіть </a:t>
            </a:r>
            <a:r>
              <a:rPr lang="uk-UA" dirty="0" smtClean="0">
                <a:solidFill>
                  <a:srgbClr val="C00000"/>
                </a:solidFill>
              </a:rPr>
              <a:t>ясну і повну анотацію</a:t>
            </a:r>
            <a:r>
              <a:rPr lang="uk-UA" dirty="0" smtClean="0"/>
              <a:t>, що містить основні ключові слова.</a:t>
            </a:r>
          </a:p>
          <a:p>
            <a:r>
              <a:rPr lang="uk-UA" dirty="0" smtClean="0"/>
              <a:t>Використовуйте релевантні і відомі для зарубіжних колег ключові слова.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</a:p>
          <a:p>
            <a:r>
              <a:rPr lang="uk-UA" dirty="0"/>
              <a:t>Складати </a:t>
            </a:r>
            <a:r>
              <a:rPr lang="uk-UA" dirty="0">
                <a:solidFill>
                  <a:srgbClr val="C00000"/>
                </a:solidFill>
              </a:rPr>
              <a:t>якісні реферати (</a:t>
            </a:r>
            <a:r>
              <a:rPr lang="uk-UA" dirty="0" smtClean="0">
                <a:solidFill>
                  <a:srgbClr val="C00000"/>
                </a:solidFill>
              </a:rPr>
              <a:t>анотації, </a:t>
            </a:r>
            <a:r>
              <a:rPr lang="uk-UA" dirty="0">
                <a:solidFill>
                  <a:srgbClr val="C00000"/>
                </a:solidFill>
              </a:rPr>
              <a:t>огляди) </a:t>
            </a:r>
            <a:r>
              <a:rPr lang="uk-UA" dirty="0"/>
              <a:t>статей з вживанням загальноприйнятою у світовій практиці термінологією.</a:t>
            </a:r>
          </a:p>
          <a:p>
            <a:r>
              <a:rPr lang="uk-UA" dirty="0" smtClean="0"/>
              <a:t>Використовуйте </a:t>
            </a:r>
            <a:r>
              <a:rPr lang="uk-UA" dirty="0" smtClean="0">
                <a:solidFill>
                  <a:srgbClr val="C00000"/>
                </a:solidFill>
              </a:rPr>
              <a:t>лаконічне описову назву</a:t>
            </a:r>
            <a:r>
              <a:rPr lang="uk-UA" dirty="0" smtClean="0"/>
              <a:t>, що містить основні ключові слова теми публікації (найкраще читаються і цитуються статті з заголовком з 6-10 слів, дуже довгі - найгірше);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Зробіть свої посилання повними і правильними </a:t>
            </a:r>
            <a:r>
              <a:rPr lang="uk-UA" dirty="0" smtClean="0"/>
              <a:t>- це життєво важливо при їх індексуванні в БД цитування; якісні посилання - показник рівня статті!</a:t>
            </a:r>
          </a:p>
          <a:p>
            <a:r>
              <a:rPr lang="uk-UA" dirty="0" smtClean="0"/>
              <a:t>Стаття повинна бути написана в </a:t>
            </a:r>
            <a:r>
              <a:rPr lang="uk-UA" dirty="0" smtClean="0">
                <a:solidFill>
                  <a:srgbClr val="C00000"/>
                </a:solidFill>
              </a:rPr>
              <a:t>одному стилі </a:t>
            </a:r>
            <a:r>
              <a:rPr lang="uk-UA" dirty="0" smtClean="0"/>
              <a:t>(якщо є співавторство).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53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підвищити власне цитування?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Перш ніж переводити статтю на англійську</a:t>
            </a:r>
            <a:r>
              <a:rPr lang="uk-UA" dirty="0" smtClean="0"/>
              <a:t>, необхідно спочатку, </a:t>
            </a:r>
            <a:r>
              <a:rPr lang="uk-UA" dirty="0" smtClean="0">
                <a:solidFill>
                  <a:srgbClr val="C00000"/>
                </a:solidFill>
              </a:rPr>
              <a:t>щоб вихідний текст був грамотним:</a:t>
            </a:r>
            <a:r>
              <a:rPr lang="uk-UA" dirty="0" smtClean="0"/>
              <a:t> виправити стилістичні, пунктуаційні та орфографічні помилки, перевірити сполучуваність слів і виразів, правильність вибору понять.</a:t>
            </a:r>
          </a:p>
          <a:p>
            <a:r>
              <a:rPr lang="uk-UA" dirty="0" smtClean="0"/>
              <a:t>Автор також сам повинен уміти переглянути переклад статті та </a:t>
            </a:r>
            <a:r>
              <a:rPr lang="uk-UA" dirty="0" smtClean="0">
                <a:solidFill>
                  <a:srgbClr val="C00000"/>
                </a:solidFill>
              </a:rPr>
              <a:t>вказати лінгвістові на наявні неточності перекладу</a:t>
            </a:r>
            <a:r>
              <a:rPr lang="uk-UA" dirty="0" smtClean="0"/>
              <a:t>. Тому необхідно вивчати останні номери провідних зарубіжних журналів, бажано ті, в які Ви збираєтеся подати статтю, ще краще книги за фахом, щоб дізнатися </a:t>
            </a:r>
            <a:r>
              <a:rPr lang="uk-UA" dirty="0" smtClean="0">
                <a:solidFill>
                  <a:srgbClr val="C00000"/>
                </a:solidFill>
              </a:rPr>
              <a:t>загальноприйняті переклади термінів і словосполучень</a:t>
            </a:r>
            <a:r>
              <a:rPr lang="uk-UA" dirty="0" smtClean="0"/>
              <a:t>.</a:t>
            </a:r>
          </a:p>
          <a:p>
            <a:r>
              <a:rPr lang="uk-UA" dirty="0"/>
              <a:t>Бажано дати </a:t>
            </a:r>
            <a:r>
              <a:rPr lang="uk-UA" dirty="0">
                <a:solidFill>
                  <a:srgbClr val="C00000"/>
                </a:solidFill>
              </a:rPr>
              <a:t>почитати носію мови</a:t>
            </a:r>
            <a:r>
              <a:rPr lang="uk-UA" dirty="0"/>
              <a:t>. Якісна англійська мова - найважливіший показник якості статті</a:t>
            </a:r>
            <a:r>
              <a:rPr lang="uk-UA" dirty="0" smtClean="0"/>
              <a:t>.</a:t>
            </a:r>
          </a:p>
          <a:p>
            <a:r>
              <a:rPr lang="uk-UA" dirty="0"/>
              <a:t>Уважно переглянути </a:t>
            </a:r>
            <a:r>
              <a:rPr lang="uk-UA" dirty="0">
                <a:solidFill>
                  <a:srgbClr val="C00000"/>
                </a:solidFill>
              </a:rPr>
              <a:t>відповіді рецензентів</a:t>
            </a:r>
            <a:r>
              <a:rPr lang="uk-UA" dirty="0"/>
              <a:t>. Переглянути ще раз свою роботу і опрацювати відповідно до зауважень. 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9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4048" y="3237182"/>
            <a:ext cx="4139951" cy="264009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uk-UA" alt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вул. 40 років Жовтня, 27</a:t>
            </a:r>
          </a:p>
          <a:p>
            <a:pPr algn="l">
              <a:lnSpc>
                <a:spcPct val="90000"/>
              </a:lnSpc>
            </a:pPr>
            <a:r>
              <a:rPr lang="uk-UA" alt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Херсонський державний університет</a:t>
            </a:r>
            <a:endParaRPr lang="uk-UA" altLang="ru-RU" b="1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uk-UA" alt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Відділ </a:t>
            </a:r>
            <a:r>
              <a:rPr lang="uk-UA" alt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забезпечення</a:t>
            </a:r>
            <a:r>
              <a:rPr lang="uk-UA" altLang="ru-RU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/>
            </a:r>
            <a:br>
              <a:rPr lang="uk-UA" altLang="ru-RU" smtClean="0">
                <a:solidFill>
                  <a:schemeClr val="accent4">
                    <a:lumMod val="90000"/>
                    <a:lumOff val="10000"/>
                  </a:schemeClr>
                </a:solidFill>
              </a:rPr>
            </a:br>
            <a:r>
              <a:rPr lang="uk-UA" altLang="ru-RU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академічно-інформаційно-комунікаційної </a:t>
            </a:r>
            <a:r>
              <a:rPr lang="uk-UA" alt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інфраструктури</a:t>
            </a:r>
          </a:p>
          <a:p>
            <a:pPr algn="l">
              <a:lnSpc>
                <a:spcPct val="90000"/>
              </a:lnSpc>
            </a:pPr>
            <a:r>
              <a:rPr lang="uk-UA" alt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аудиторія</a:t>
            </a:r>
            <a:r>
              <a:rPr lang="uk-UA" altLang="ru-RU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:</a:t>
            </a:r>
            <a:r>
              <a:rPr lang="uk-UA" alt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uk-UA" alt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515, головний корпус</a:t>
            </a:r>
          </a:p>
          <a:p>
            <a:pPr algn="l">
              <a:lnSpc>
                <a:spcPct val="90000"/>
              </a:lnSpc>
            </a:pPr>
            <a:r>
              <a:rPr lang="uk-UA" alt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тел. </a:t>
            </a:r>
            <a:r>
              <a:rPr lang="uk-UA" alt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0552 32-67-82 (внутрішній 602)</a:t>
            </a:r>
            <a:endParaRPr lang="en-US" altLang="ru-RU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e-mail</a:t>
            </a:r>
            <a:r>
              <a:rPr lang="en-US" altLang="ru-RU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: </a:t>
            </a:r>
            <a:r>
              <a:rPr lang="en-US" altLang="ru-RU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ksu.vzaiki@ksu.ks.ua</a:t>
            </a:r>
            <a:endParaRPr lang="en-US" alt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Імпакт</a:t>
            </a:r>
            <a:r>
              <a:rPr lang="ru-RU" dirty="0" smtClean="0"/>
              <a:t>-фактор</a:t>
            </a:r>
            <a:endParaRPr lang="ru-RU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20775" y="3297238"/>
            <a:ext cx="152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uk-UA" altLang="ru-RU" sz="2400" dirty="0" err="1">
                <a:solidFill>
                  <a:srgbClr val="FF0000"/>
                </a:solidFill>
              </a:rPr>
              <a:t>І</a:t>
            </a:r>
            <a:r>
              <a:rPr lang="uk-UA" altLang="ru-RU" sz="2400" dirty="0" err="1">
                <a:solidFill>
                  <a:srgbClr val="FF0000"/>
                </a:solidFill>
                <a:latin typeface="Verdana" pitchFamily="34" charset="0"/>
              </a:rPr>
              <a:t>мпакт-фактор</a:t>
            </a:r>
            <a:endParaRPr lang="uk-UA" altLang="ru-RU" sz="24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49575" y="352583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uk-UA" altLang="ru-RU" sz="2400">
                <a:latin typeface="Verdana" pitchFamily="34" charset="0"/>
              </a:rPr>
              <a:t>=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35375" y="3068638"/>
            <a:ext cx="5105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uk-UA" altLang="ru-RU" sz="2200">
                <a:solidFill>
                  <a:srgbClr val="FF0000"/>
                </a:solidFill>
              </a:rPr>
              <a:t>Кількість</a:t>
            </a:r>
            <a:r>
              <a:rPr lang="uk-UA" altLang="ru-RU" sz="2200">
                <a:solidFill>
                  <a:srgbClr val="FF0000"/>
                </a:solidFill>
                <a:latin typeface="Verdana" pitchFamily="34" charset="0"/>
              </a:rPr>
              <a:t> цит</a:t>
            </a:r>
            <a:r>
              <a:rPr lang="uk-UA" altLang="ru-RU" sz="2200">
                <a:solidFill>
                  <a:srgbClr val="FF0000"/>
                </a:solidFill>
              </a:rPr>
              <a:t>увань</a:t>
            </a:r>
            <a:r>
              <a:rPr lang="uk-UA" altLang="ru-RU" sz="220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uk-UA" altLang="ru-RU" sz="2200">
                <a:solidFill>
                  <a:srgbClr val="FF0000"/>
                </a:solidFill>
              </a:rPr>
              <a:t>даних</a:t>
            </a:r>
            <a:r>
              <a:rPr lang="uk-UA" altLang="ru-RU" sz="2200">
                <a:solidFill>
                  <a:srgbClr val="FF0000"/>
                </a:solidFill>
                <a:latin typeface="Verdana" pitchFamily="34" charset="0"/>
              </a:rPr>
              <a:t> статей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016375" y="3754438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635375" y="3906838"/>
            <a:ext cx="4800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uk-UA" altLang="ru-RU" sz="2200">
                <a:solidFill>
                  <a:srgbClr val="FF0000"/>
                </a:solidFill>
              </a:rPr>
              <a:t>Кількість</a:t>
            </a:r>
            <a:r>
              <a:rPr lang="uk-UA" altLang="ru-RU" sz="2200">
                <a:solidFill>
                  <a:srgbClr val="FF0000"/>
                </a:solidFill>
                <a:latin typeface="Verdana" pitchFamily="34" charset="0"/>
              </a:rPr>
              <a:t> опубл</a:t>
            </a:r>
            <a:r>
              <a:rPr lang="uk-UA" altLang="ru-RU" sz="2200">
                <a:solidFill>
                  <a:srgbClr val="FF0000"/>
                </a:solidFill>
              </a:rPr>
              <a:t>і</a:t>
            </a:r>
            <a:r>
              <a:rPr lang="uk-UA" altLang="ru-RU" sz="2200">
                <a:solidFill>
                  <a:srgbClr val="FF0000"/>
                </a:solidFill>
                <a:latin typeface="Verdana" pitchFamily="34" charset="0"/>
              </a:rPr>
              <a:t>кован</a:t>
            </a:r>
            <a:r>
              <a:rPr lang="uk-UA" altLang="ru-RU" sz="2200">
                <a:solidFill>
                  <a:srgbClr val="FF0000"/>
                </a:solidFill>
              </a:rPr>
              <a:t>и</a:t>
            </a:r>
            <a:r>
              <a:rPr lang="uk-UA" altLang="ru-RU" sz="2200">
                <a:solidFill>
                  <a:srgbClr val="FF0000"/>
                </a:solidFill>
                <a:latin typeface="Verdana" pitchFamily="34" charset="0"/>
              </a:rPr>
              <a:t>х статей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06375" y="2420888"/>
            <a:ext cx="2743200" cy="571550"/>
          </a:xfrm>
          <a:prstGeom prst="wedgeRoundRectCallout">
            <a:avLst>
              <a:gd name="adj1" fmla="val -1042"/>
              <a:gd name="adj2" fmla="val 104583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uk-UA" altLang="ru-RU" sz="2000" dirty="0">
                <a:latin typeface="Verdana" pitchFamily="34" charset="0"/>
              </a:rPr>
              <a:t>За </a:t>
            </a:r>
            <a:r>
              <a:rPr lang="uk-UA" altLang="ru-RU" sz="2000" dirty="0"/>
              <a:t>певний </a:t>
            </a:r>
            <a:r>
              <a:rPr lang="uk-UA" altLang="ru-RU" sz="2000" b="1" dirty="0"/>
              <a:t>рік</a:t>
            </a:r>
            <a:endParaRPr lang="uk-UA" altLang="ru-RU" sz="2000" b="1" dirty="0">
              <a:latin typeface="Verdana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845175" y="4821238"/>
            <a:ext cx="2743200" cy="762000"/>
          </a:xfrm>
          <a:prstGeom prst="wedgeRoundRectCallout">
            <a:avLst>
              <a:gd name="adj1" fmla="val -53819"/>
              <a:gd name="adj2" fmla="val -11541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uk-UA" altLang="ru-RU" sz="2000">
                <a:latin typeface="Verdana" pitchFamily="34" charset="0"/>
              </a:rPr>
              <a:t>За </a:t>
            </a:r>
            <a:r>
              <a:rPr lang="uk-UA" altLang="ru-RU" sz="2000"/>
              <a:t>попередні </a:t>
            </a:r>
            <a:r>
              <a:rPr lang="uk-UA" altLang="ru-RU" sz="2000" b="1"/>
              <a:t>два роки</a:t>
            </a:r>
            <a:endParaRPr lang="uk-UA" altLang="ru-RU" sz="2000" b="1">
              <a:latin typeface="Verdana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95288" y="980728"/>
            <a:ext cx="83518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2000" b="1" dirty="0" err="1">
                <a:solidFill>
                  <a:srgbClr val="C00000"/>
                </a:solidFill>
              </a:rPr>
              <a:t>Імпакт</a:t>
            </a:r>
            <a:r>
              <a:rPr lang="ru-RU" sz="2000" b="1" dirty="0">
                <a:solidFill>
                  <a:srgbClr val="C00000"/>
                </a:solidFill>
              </a:rPr>
              <a:t>-фактор (</a:t>
            </a:r>
            <a:r>
              <a:rPr lang="en-US" sz="2000" b="1" dirty="0">
                <a:solidFill>
                  <a:srgbClr val="C00000"/>
                </a:solidFill>
              </a:rPr>
              <a:t>IF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en-US" altLang="ru-RU" sz="2000" dirty="0" smtClean="0">
                <a:latin typeface="+mn-lt"/>
              </a:rPr>
              <a:t>- </a:t>
            </a:r>
            <a:r>
              <a:rPr lang="uk-UA" altLang="ru-RU" sz="2000" dirty="0">
                <a:latin typeface="+mn-lt"/>
              </a:rPr>
              <a:t>чисельний покажчик значущості наукового журналу, який </a:t>
            </a:r>
            <a:r>
              <a:rPr lang="ru-RU" altLang="ru-RU" sz="2000" dirty="0" err="1">
                <a:latin typeface="+mn-lt"/>
              </a:rPr>
              <a:t>показує</a:t>
            </a:r>
            <a:r>
              <a:rPr lang="ru-RU" altLang="ru-RU" sz="2000" dirty="0">
                <a:latin typeface="+mn-lt"/>
              </a:rPr>
              <a:t> </a:t>
            </a:r>
            <a:r>
              <a:rPr lang="ru-RU" altLang="ru-RU" sz="2000" dirty="0" err="1">
                <a:latin typeface="+mn-lt"/>
              </a:rPr>
              <a:t>скільки</a:t>
            </a:r>
            <a:r>
              <a:rPr lang="ru-RU" altLang="ru-RU" sz="2000" dirty="0">
                <a:latin typeface="+mn-lt"/>
              </a:rPr>
              <a:t> </a:t>
            </a:r>
            <a:r>
              <a:rPr lang="ru-RU" altLang="ru-RU" sz="2000" dirty="0" err="1">
                <a:latin typeface="+mn-lt"/>
              </a:rPr>
              <a:t>разів</a:t>
            </a:r>
            <a:r>
              <a:rPr lang="ru-RU" altLang="ru-RU" sz="2000" dirty="0">
                <a:latin typeface="+mn-lt"/>
              </a:rPr>
              <a:t> у </a:t>
            </a:r>
            <a:r>
              <a:rPr lang="ru-RU" altLang="ru-RU" sz="2000" dirty="0" err="1">
                <a:latin typeface="+mn-lt"/>
              </a:rPr>
              <a:t>середньому</a:t>
            </a:r>
            <a:r>
              <a:rPr lang="ru-RU" altLang="ru-RU" sz="2000" dirty="0">
                <a:latin typeface="+mn-lt"/>
              </a:rPr>
              <a:t> </a:t>
            </a:r>
            <a:r>
              <a:rPr lang="ru-RU" altLang="ru-RU" sz="2000" dirty="0" err="1">
                <a:latin typeface="+mn-lt"/>
              </a:rPr>
              <a:t>цитується</a:t>
            </a:r>
            <a:r>
              <a:rPr lang="ru-RU" altLang="ru-RU" sz="2000" dirty="0">
                <a:latin typeface="+mn-lt"/>
              </a:rPr>
              <a:t> </a:t>
            </a:r>
            <a:r>
              <a:rPr lang="ru-RU" altLang="ru-RU" sz="2000" dirty="0" err="1">
                <a:latin typeface="+mn-lt"/>
              </a:rPr>
              <a:t>кожна</a:t>
            </a:r>
            <a:r>
              <a:rPr lang="ru-RU" altLang="ru-RU" sz="2000" dirty="0">
                <a:latin typeface="+mn-lt"/>
              </a:rPr>
              <a:t> </a:t>
            </a:r>
            <a:r>
              <a:rPr lang="ru-RU" altLang="ru-RU" sz="2000" dirty="0" err="1">
                <a:latin typeface="+mn-lt"/>
              </a:rPr>
              <a:t>опублікована</a:t>
            </a:r>
            <a:r>
              <a:rPr lang="ru-RU" altLang="ru-RU" sz="2000" dirty="0">
                <a:latin typeface="+mn-lt"/>
              </a:rPr>
              <a:t> в </a:t>
            </a:r>
            <a:r>
              <a:rPr lang="ru-RU" altLang="ru-RU" sz="2000" dirty="0" err="1">
                <a:latin typeface="+mn-lt"/>
              </a:rPr>
              <a:t>журналі</a:t>
            </a:r>
            <a:r>
              <a:rPr lang="ru-RU" altLang="ru-RU" sz="2000" dirty="0">
                <a:latin typeface="+mn-lt"/>
              </a:rPr>
              <a:t> </a:t>
            </a:r>
            <a:r>
              <a:rPr lang="ru-RU" altLang="ru-RU" sz="2000" dirty="0" err="1">
                <a:latin typeface="+mn-lt"/>
              </a:rPr>
              <a:t>стаття</a:t>
            </a:r>
            <a:r>
              <a:rPr lang="ru-RU" altLang="ru-RU" sz="2000" dirty="0">
                <a:latin typeface="+mn-lt"/>
              </a:rPr>
              <a:t> </a:t>
            </a:r>
            <a:r>
              <a:rPr lang="ru-RU" altLang="ru-RU" sz="2000" dirty="0" err="1">
                <a:latin typeface="+mn-lt"/>
              </a:rPr>
              <a:t>упродовж</a:t>
            </a:r>
            <a:r>
              <a:rPr lang="ru-RU" altLang="ru-RU" sz="2000" dirty="0">
                <a:latin typeface="+mn-lt"/>
              </a:rPr>
              <a:t> </a:t>
            </a:r>
            <a:r>
              <a:rPr lang="ru-RU" altLang="ru-RU" sz="2000" dirty="0" err="1">
                <a:latin typeface="+mn-lt"/>
              </a:rPr>
              <a:t>двох</a:t>
            </a:r>
            <a:r>
              <a:rPr lang="ru-RU" altLang="ru-RU" sz="2000" dirty="0">
                <a:latin typeface="+mn-lt"/>
              </a:rPr>
              <a:t> </a:t>
            </a:r>
            <a:r>
              <a:rPr lang="ru-RU" altLang="ru-RU" sz="2000" dirty="0" err="1">
                <a:latin typeface="+mn-lt"/>
              </a:rPr>
              <a:t>наступних</a:t>
            </a:r>
            <a:r>
              <a:rPr lang="ru-RU" altLang="ru-RU" sz="2000" dirty="0">
                <a:latin typeface="+mn-lt"/>
              </a:rPr>
              <a:t> </a:t>
            </a:r>
            <a:r>
              <a:rPr lang="ru-RU" altLang="ru-RU" sz="2000" dirty="0" err="1">
                <a:latin typeface="+mn-lt"/>
              </a:rPr>
              <a:t>років</a:t>
            </a:r>
            <a:r>
              <a:rPr lang="ru-RU" altLang="ru-RU" sz="2000" dirty="0">
                <a:latin typeface="+mn-lt"/>
              </a:rPr>
              <a:t> </a:t>
            </a:r>
            <a:r>
              <a:rPr lang="ru-RU" altLang="ru-RU" sz="2000" dirty="0" err="1">
                <a:latin typeface="+mn-lt"/>
              </a:rPr>
              <a:t>після</a:t>
            </a:r>
            <a:r>
              <a:rPr lang="ru-RU" altLang="ru-RU" sz="2000" dirty="0">
                <a:latin typeface="+mn-lt"/>
              </a:rPr>
              <a:t> </a:t>
            </a:r>
            <a:r>
              <a:rPr lang="uk-UA" altLang="ru-RU" sz="2000" dirty="0">
                <a:latin typeface="+mn-lt"/>
              </a:rPr>
              <a:t>її </a:t>
            </a:r>
            <a:r>
              <a:rPr lang="ru-RU" altLang="ru-RU" sz="2000" dirty="0" err="1">
                <a:latin typeface="+mn-lt"/>
              </a:rPr>
              <a:t>виходу</a:t>
            </a:r>
            <a:r>
              <a:rPr lang="ru-RU" altLang="ru-RU" sz="2000" dirty="0">
                <a:latin typeface="+mn-lt"/>
              </a:rPr>
              <a:t>. </a:t>
            </a:r>
            <a:endParaRPr lang="uk-UA" alt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1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348553" y="4221088"/>
            <a:ext cx="4687943" cy="2455120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6372225" y="3122613"/>
            <a:ext cx="2238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ru-RU" sz="2400" b="1" dirty="0" smtClean="0">
                <a:solidFill>
                  <a:srgbClr val="FF0000"/>
                </a:solidFill>
                <a:cs typeface="Arial" pitchFamily="34" charset="0"/>
              </a:rPr>
              <a:t>201</a:t>
            </a:r>
            <a:r>
              <a:rPr lang="uk-UA" altLang="ru-RU" sz="2400" b="1" dirty="0" smtClean="0">
                <a:solidFill>
                  <a:srgbClr val="FF0000"/>
                </a:solidFill>
                <a:cs typeface="Arial" pitchFamily="34" charset="0"/>
              </a:rPr>
              <a:t>2</a:t>
            </a:r>
            <a:r>
              <a:rPr lang="en-US" altLang="ru-RU" sz="24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ru-RU" sz="2400" b="1" dirty="0">
                <a:solidFill>
                  <a:srgbClr val="FF0000"/>
                </a:solidFill>
                <a:cs typeface="Arial" pitchFamily="34" charset="0"/>
              </a:rPr>
              <a:t>Impact Factor</a:t>
            </a:r>
          </a:p>
        </p:txBody>
      </p:sp>
      <p:grpSp>
        <p:nvGrpSpPr>
          <p:cNvPr id="184324" name="Group 4"/>
          <p:cNvGrpSpPr>
            <a:grpSpLocks/>
          </p:cNvGrpSpPr>
          <p:nvPr/>
        </p:nvGrpSpPr>
        <p:grpSpPr bwMode="auto">
          <a:xfrm>
            <a:off x="323528" y="1196975"/>
            <a:ext cx="7972747" cy="3981450"/>
            <a:chOff x="622" y="919"/>
            <a:chExt cx="4538" cy="2194"/>
          </a:xfrm>
        </p:grpSpPr>
        <p:sp>
          <p:nvSpPr>
            <p:cNvPr id="184325" name="Rectangle 5"/>
            <p:cNvSpPr>
              <a:spLocks noChangeArrowheads="1"/>
            </p:cNvSpPr>
            <p:nvPr/>
          </p:nvSpPr>
          <p:spPr bwMode="auto">
            <a:xfrm>
              <a:off x="1415" y="1003"/>
              <a:ext cx="749" cy="8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2400" b="1">
                <a:cs typeface="Arial" pitchFamily="34" charset="0"/>
              </a:endParaRPr>
            </a:p>
          </p:txBody>
        </p:sp>
        <p:graphicFrame>
          <p:nvGraphicFramePr>
            <p:cNvPr id="184326" name="Object 2"/>
            <p:cNvGraphicFramePr>
              <a:graphicFrameLocks noChangeAspect="1"/>
            </p:cNvGraphicFramePr>
            <p:nvPr/>
          </p:nvGraphicFramePr>
          <p:xfrm>
            <a:off x="3838" y="1296"/>
            <a:ext cx="412" cy="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84" name="VISIO" r:id="rId4" imgW="2060448" imgH="2424684" progId="">
                    <p:embed/>
                  </p:oleObj>
                </mc:Choice>
                <mc:Fallback>
                  <p:oleObj name="VISIO" r:id="rId4" imgW="2060448" imgH="242468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8" y="1296"/>
                          <a:ext cx="412" cy="4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27" name="Text Box 7"/>
            <p:cNvSpPr txBox="1">
              <a:spLocks noChangeArrowheads="1"/>
            </p:cNvSpPr>
            <p:nvPr/>
          </p:nvSpPr>
          <p:spPr bwMode="auto">
            <a:xfrm>
              <a:off x="3750" y="1129"/>
              <a:ext cx="5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ru-RU" sz="2400" b="1" dirty="0" smtClean="0">
                  <a:cs typeface="Arial" pitchFamily="34" charset="0"/>
                </a:rPr>
                <a:t>201</a:t>
              </a:r>
              <a:r>
                <a:rPr lang="uk-UA" altLang="ru-RU" sz="2400" b="1" dirty="0" smtClean="0">
                  <a:cs typeface="Arial" pitchFamily="34" charset="0"/>
                </a:rPr>
                <a:t>2</a:t>
              </a:r>
              <a:endParaRPr lang="en-US" altLang="ru-RU" sz="2400" b="1" dirty="0">
                <a:cs typeface="Arial" pitchFamily="34" charset="0"/>
              </a:endParaRPr>
            </a:p>
          </p:txBody>
        </p:sp>
        <p:sp>
          <p:nvSpPr>
            <p:cNvPr id="184328" name="Text Box 8"/>
            <p:cNvSpPr txBox="1">
              <a:spLocks noChangeArrowheads="1"/>
            </p:cNvSpPr>
            <p:nvPr/>
          </p:nvSpPr>
          <p:spPr bwMode="auto">
            <a:xfrm>
              <a:off x="3001" y="1129"/>
              <a:ext cx="5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ru-RU" sz="2400" b="1" dirty="0" smtClean="0">
                  <a:cs typeface="Arial" pitchFamily="34" charset="0"/>
                </a:rPr>
                <a:t>201</a:t>
              </a:r>
              <a:r>
                <a:rPr lang="uk-UA" altLang="ru-RU" sz="2400" b="1" dirty="0" smtClean="0">
                  <a:cs typeface="Arial" pitchFamily="34" charset="0"/>
                </a:rPr>
                <a:t>1</a:t>
              </a:r>
              <a:endParaRPr lang="en-US" altLang="ru-RU" sz="2400" b="1" dirty="0">
                <a:cs typeface="Arial" pitchFamily="34" charset="0"/>
              </a:endParaRPr>
            </a:p>
          </p:txBody>
        </p:sp>
        <p:sp>
          <p:nvSpPr>
            <p:cNvPr id="184329" name="Text Box 9"/>
            <p:cNvSpPr txBox="1">
              <a:spLocks noChangeArrowheads="1"/>
            </p:cNvSpPr>
            <p:nvPr/>
          </p:nvSpPr>
          <p:spPr bwMode="auto">
            <a:xfrm>
              <a:off x="2252" y="1136"/>
              <a:ext cx="5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ru-RU" sz="2400" b="1" dirty="0" smtClean="0">
                  <a:cs typeface="Arial" pitchFamily="34" charset="0"/>
                </a:rPr>
                <a:t>20</a:t>
              </a:r>
              <a:r>
                <a:rPr lang="uk-UA" altLang="ru-RU" sz="2400" b="1" dirty="0" smtClean="0">
                  <a:cs typeface="Arial" pitchFamily="34" charset="0"/>
                </a:rPr>
                <a:t>10</a:t>
              </a:r>
              <a:endParaRPr lang="en-US" altLang="ru-RU" sz="2400" b="1" dirty="0">
                <a:cs typeface="Arial" pitchFamily="34" charset="0"/>
              </a:endParaRPr>
            </a:p>
          </p:txBody>
        </p:sp>
        <p:graphicFrame>
          <p:nvGraphicFramePr>
            <p:cNvPr id="184330" name="Object 3"/>
            <p:cNvGraphicFramePr>
              <a:graphicFrameLocks noChangeAspect="1"/>
            </p:cNvGraphicFramePr>
            <p:nvPr/>
          </p:nvGraphicFramePr>
          <p:xfrm>
            <a:off x="622" y="2386"/>
            <a:ext cx="262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85" name="VISIO" r:id="rId6" imgW="2060448" imgH="2424684" progId="">
                    <p:embed/>
                  </p:oleObj>
                </mc:Choice>
                <mc:Fallback>
                  <p:oleObj name="VISIO" r:id="rId6" imgW="2060448" imgH="242468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" y="2386"/>
                          <a:ext cx="262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31" name="Text Box 11"/>
            <p:cNvSpPr txBox="1">
              <a:spLocks noChangeArrowheads="1"/>
            </p:cNvSpPr>
            <p:nvPr/>
          </p:nvSpPr>
          <p:spPr bwMode="auto">
            <a:xfrm>
              <a:off x="798" y="2432"/>
              <a:ext cx="224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b="1" dirty="0">
                  <a:solidFill>
                    <a:schemeClr val="accent1"/>
                  </a:solidFill>
                </a:rPr>
                <a:t>  </a:t>
              </a:r>
              <a:r>
                <a:rPr lang="uk-UA" altLang="ru-RU" sz="2000" b="1" dirty="0" smtClean="0"/>
                <a:t>Основна стаття з</a:t>
              </a:r>
              <a:r>
                <a:rPr lang="en-US" altLang="ru-RU" sz="2000" b="1" dirty="0" smtClean="0">
                  <a:cs typeface="Arial" pitchFamily="34" charset="0"/>
                </a:rPr>
                <a:t> 201</a:t>
              </a:r>
              <a:r>
                <a:rPr lang="uk-UA" altLang="ru-RU" sz="2000" b="1" dirty="0" smtClean="0">
                  <a:cs typeface="Arial" pitchFamily="34" charset="0"/>
                </a:rPr>
                <a:t>2</a:t>
              </a:r>
              <a:endParaRPr lang="en-US" altLang="ru-RU" sz="2000" b="1" dirty="0">
                <a:cs typeface="Arial" pitchFamily="34" charset="0"/>
              </a:endParaRPr>
            </a:p>
          </p:txBody>
        </p:sp>
        <p:pic>
          <p:nvPicPr>
            <p:cNvPr id="184332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" y="2719"/>
              <a:ext cx="22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33" name="Text Box 13"/>
            <p:cNvSpPr txBox="1">
              <a:spLocks noChangeArrowheads="1"/>
            </p:cNvSpPr>
            <p:nvPr/>
          </p:nvSpPr>
          <p:spPr bwMode="auto">
            <a:xfrm>
              <a:off x="864" y="2726"/>
              <a:ext cx="2732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uk-UA" altLang="ru-RU" sz="2000" b="1" dirty="0" smtClean="0"/>
                <a:t>Цитовані </a:t>
              </a:r>
              <a:r>
                <a:rPr lang="uk-UA" altLang="ru-RU" sz="2000" b="1" dirty="0" smtClean="0"/>
                <a:t>посилання  </a:t>
              </a:r>
              <a:r>
                <a:rPr lang="en-US" altLang="ru-RU" sz="2000" b="1" dirty="0" smtClean="0">
                  <a:cs typeface="Arial" pitchFamily="34" charset="0"/>
                </a:rPr>
                <a:t>– </a:t>
              </a:r>
              <a:r>
                <a:rPr lang="ru-RU" altLang="ru-RU" sz="2000" b="1" dirty="0" smtClean="0">
                  <a:cs typeface="Arial" pitchFamily="34" charset="0"/>
                </a:rPr>
                <a:t>     </a:t>
              </a:r>
              <a:r>
                <a:rPr lang="uk-UA" altLang="ru-RU" sz="2000" b="1" dirty="0" smtClean="0"/>
                <a:t>опубліковані з</a:t>
              </a:r>
              <a:r>
                <a:rPr lang="en-US" altLang="ru-RU" sz="2000" b="1" dirty="0" smtClean="0">
                  <a:cs typeface="Arial" pitchFamily="34" charset="0"/>
                </a:rPr>
                <a:t> 20</a:t>
              </a:r>
              <a:r>
                <a:rPr lang="uk-UA" altLang="ru-RU" sz="2000" b="1" dirty="0" smtClean="0">
                  <a:cs typeface="Arial" pitchFamily="34" charset="0"/>
                </a:rPr>
                <a:t>10</a:t>
              </a:r>
              <a:r>
                <a:rPr lang="en-US" altLang="ru-RU" sz="2000" b="1" dirty="0" smtClean="0">
                  <a:cs typeface="Arial" pitchFamily="34" charset="0"/>
                </a:rPr>
                <a:t> </a:t>
              </a:r>
              <a:r>
                <a:rPr lang="ru-RU" altLang="ru-RU" sz="2000" b="1" dirty="0" smtClean="0">
                  <a:cs typeface="Arial" pitchFamily="34" charset="0"/>
                </a:rPr>
                <a:t>та </a:t>
              </a:r>
              <a:r>
                <a:rPr lang="en-US" altLang="ru-RU" sz="2000" b="1" dirty="0" smtClean="0">
                  <a:cs typeface="Arial" pitchFamily="34" charset="0"/>
                </a:rPr>
                <a:t>201</a:t>
              </a:r>
              <a:r>
                <a:rPr lang="uk-UA" altLang="ru-RU" sz="2000" b="1" dirty="0" smtClean="0">
                  <a:cs typeface="Arial" pitchFamily="34" charset="0"/>
                </a:rPr>
                <a:t>1</a:t>
              </a:r>
              <a:endParaRPr lang="en-US" altLang="ru-RU" sz="2000" b="1" dirty="0">
                <a:cs typeface="Arial" pitchFamily="34" charset="0"/>
              </a:endParaRPr>
            </a:p>
          </p:txBody>
        </p:sp>
        <p:sp>
          <p:nvSpPr>
            <p:cNvPr id="184334" name="Line 14"/>
            <p:cNvSpPr>
              <a:spLocks noChangeShapeType="1"/>
            </p:cNvSpPr>
            <p:nvPr/>
          </p:nvSpPr>
          <p:spPr bwMode="auto">
            <a:xfrm>
              <a:off x="648" y="2304"/>
              <a:ext cx="176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35" name="Text Box 15"/>
            <p:cNvSpPr txBox="1">
              <a:spLocks noChangeArrowheads="1"/>
            </p:cNvSpPr>
            <p:nvPr/>
          </p:nvSpPr>
          <p:spPr bwMode="auto">
            <a:xfrm>
              <a:off x="864" y="2198"/>
              <a:ext cx="925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2000" b="1" dirty="0" err="1" smtClean="0">
                  <a:cs typeface="Arial" pitchFamily="34" charset="0"/>
                </a:rPr>
                <a:t>Цитування</a:t>
              </a:r>
              <a:endParaRPr lang="en-US" altLang="ru-RU" sz="2000" b="1" dirty="0">
                <a:cs typeface="Arial" pitchFamily="34" charset="0"/>
              </a:endParaRPr>
            </a:p>
          </p:txBody>
        </p:sp>
        <p:sp>
          <p:nvSpPr>
            <p:cNvPr id="184336" name="Line 16"/>
            <p:cNvSpPr>
              <a:spLocks noChangeShapeType="1"/>
            </p:cNvSpPr>
            <p:nvPr/>
          </p:nvSpPr>
          <p:spPr bwMode="auto">
            <a:xfrm>
              <a:off x="842" y="1003"/>
              <a:ext cx="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37" name="Line 17"/>
            <p:cNvSpPr>
              <a:spLocks noChangeShapeType="1"/>
            </p:cNvSpPr>
            <p:nvPr/>
          </p:nvSpPr>
          <p:spPr bwMode="auto">
            <a:xfrm>
              <a:off x="842" y="1841"/>
              <a:ext cx="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338" name="Group 18"/>
            <p:cNvGrpSpPr>
              <a:grpSpLocks/>
            </p:cNvGrpSpPr>
            <p:nvPr/>
          </p:nvGrpSpPr>
          <p:grpSpPr bwMode="auto">
            <a:xfrm>
              <a:off x="754" y="1003"/>
              <a:ext cx="88" cy="838"/>
              <a:chOff x="5136" y="624"/>
              <a:chExt cx="96" cy="960"/>
            </a:xfrm>
          </p:grpSpPr>
          <p:sp>
            <p:nvSpPr>
              <p:cNvPr id="184339" name="Line 19"/>
              <p:cNvSpPr>
                <a:spLocks noChangeShapeType="1"/>
              </p:cNvSpPr>
              <p:nvPr/>
            </p:nvSpPr>
            <p:spPr bwMode="auto">
              <a:xfrm flipH="1">
                <a:off x="5136" y="62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4340" name="Group 20"/>
              <p:cNvGrpSpPr>
                <a:grpSpLocks/>
              </p:cNvGrpSpPr>
              <p:nvPr/>
            </p:nvGrpSpPr>
            <p:grpSpPr bwMode="auto">
              <a:xfrm>
                <a:off x="5136" y="720"/>
                <a:ext cx="96" cy="192"/>
                <a:chOff x="5136" y="720"/>
                <a:chExt cx="96" cy="192"/>
              </a:xfrm>
            </p:grpSpPr>
            <p:sp>
              <p:nvSpPr>
                <p:cNvPr id="184341" name="Line 21"/>
                <p:cNvSpPr>
                  <a:spLocks noChangeShapeType="1"/>
                </p:cNvSpPr>
                <p:nvPr/>
              </p:nvSpPr>
              <p:spPr bwMode="auto">
                <a:xfrm>
                  <a:off x="5136" y="72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342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136" y="81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343" name="Group 23"/>
              <p:cNvGrpSpPr>
                <a:grpSpLocks/>
              </p:cNvGrpSpPr>
              <p:nvPr/>
            </p:nvGrpSpPr>
            <p:grpSpPr bwMode="auto">
              <a:xfrm>
                <a:off x="5136" y="1104"/>
                <a:ext cx="96" cy="192"/>
                <a:chOff x="5184" y="1104"/>
                <a:chExt cx="96" cy="192"/>
              </a:xfrm>
            </p:grpSpPr>
            <p:sp>
              <p:nvSpPr>
                <p:cNvPr id="184344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5184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34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5184" y="12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346" name="Group 26"/>
              <p:cNvGrpSpPr>
                <a:grpSpLocks/>
              </p:cNvGrpSpPr>
              <p:nvPr/>
            </p:nvGrpSpPr>
            <p:grpSpPr bwMode="auto">
              <a:xfrm>
                <a:off x="5136" y="912"/>
                <a:ext cx="96" cy="192"/>
                <a:chOff x="5184" y="1104"/>
                <a:chExt cx="96" cy="192"/>
              </a:xfrm>
            </p:grpSpPr>
            <p:sp>
              <p:nvSpPr>
                <p:cNvPr id="184347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5184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34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5184" y="12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349" name="Group 29"/>
              <p:cNvGrpSpPr>
                <a:grpSpLocks/>
              </p:cNvGrpSpPr>
              <p:nvPr/>
            </p:nvGrpSpPr>
            <p:grpSpPr bwMode="auto">
              <a:xfrm>
                <a:off x="5136" y="1296"/>
                <a:ext cx="96" cy="192"/>
                <a:chOff x="5184" y="1104"/>
                <a:chExt cx="96" cy="192"/>
              </a:xfrm>
            </p:grpSpPr>
            <p:sp>
              <p:nvSpPr>
                <p:cNvPr id="184350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5184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35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5184" y="12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4352" name="Line 32"/>
              <p:cNvSpPr>
                <a:spLocks noChangeShapeType="1"/>
              </p:cNvSpPr>
              <p:nvPr/>
            </p:nvSpPr>
            <p:spPr bwMode="auto">
              <a:xfrm>
                <a:off x="5136" y="14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353" name="Text Box 33"/>
            <p:cNvSpPr txBox="1">
              <a:spLocks noChangeArrowheads="1"/>
            </p:cNvSpPr>
            <p:nvPr/>
          </p:nvSpPr>
          <p:spPr bwMode="auto">
            <a:xfrm>
              <a:off x="842" y="1254"/>
              <a:ext cx="55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uk-UA" altLang="ru-RU" sz="1100" b="1" dirty="0" smtClean="0"/>
                <a:t>Усі попередні роки</a:t>
              </a:r>
              <a:endParaRPr lang="en-US" altLang="ru-RU" sz="1600" dirty="0"/>
            </a:p>
          </p:txBody>
        </p:sp>
        <p:pic>
          <p:nvPicPr>
            <p:cNvPr id="184354" name="Picture 3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" y="1338"/>
              <a:ext cx="342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5" name="Picture 3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1338"/>
              <a:ext cx="342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356" name="AutoShape 36"/>
            <p:cNvCxnSpPr>
              <a:cxnSpLocks noChangeShapeType="1"/>
            </p:cNvCxnSpPr>
            <p:nvPr/>
          </p:nvCxnSpPr>
          <p:spPr bwMode="auto">
            <a:xfrm rot="16200000" flipV="1">
              <a:off x="3632" y="1343"/>
              <a:ext cx="42" cy="785"/>
            </a:xfrm>
            <a:prstGeom prst="curvedConnector3">
              <a:avLst>
                <a:gd name="adj1" fmla="val -683333"/>
              </a:avLst>
            </a:prstGeom>
            <a:noFill/>
            <a:ln w="1016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57" name="AutoShape 37"/>
            <p:cNvCxnSpPr>
              <a:cxnSpLocks noChangeShapeType="1"/>
            </p:cNvCxnSpPr>
            <p:nvPr/>
          </p:nvCxnSpPr>
          <p:spPr bwMode="auto">
            <a:xfrm rot="16200000" flipV="1">
              <a:off x="3279" y="991"/>
              <a:ext cx="42" cy="1490"/>
            </a:xfrm>
            <a:prstGeom prst="curvedConnector3">
              <a:avLst>
                <a:gd name="adj1" fmla="val -1558333"/>
              </a:avLst>
            </a:prstGeom>
            <a:noFill/>
            <a:ln w="1016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4358" name="Group 38"/>
            <p:cNvGrpSpPr>
              <a:grpSpLocks/>
            </p:cNvGrpSpPr>
            <p:nvPr/>
          </p:nvGrpSpPr>
          <p:grpSpPr bwMode="auto">
            <a:xfrm flipV="1">
              <a:off x="5072" y="1003"/>
              <a:ext cx="88" cy="838"/>
              <a:chOff x="5136" y="624"/>
              <a:chExt cx="96" cy="960"/>
            </a:xfrm>
          </p:grpSpPr>
          <p:sp>
            <p:nvSpPr>
              <p:cNvPr id="184359" name="Line 39"/>
              <p:cNvSpPr>
                <a:spLocks noChangeShapeType="1"/>
              </p:cNvSpPr>
              <p:nvPr/>
            </p:nvSpPr>
            <p:spPr bwMode="auto">
              <a:xfrm flipH="1">
                <a:off x="5136" y="62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4360" name="Group 40"/>
              <p:cNvGrpSpPr>
                <a:grpSpLocks/>
              </p:cNvGrpSpPr>
              <p:nvPr/>
            </p:nvGrpSpPr>
            <p:grpSpPr bwMode="auto">
              <a:xfrm>
                <a:off x="5136" y="720"/>
                <a:ext cx="96" cy="192"/>
                <a:chOff x="5136" y="720"/>
                <a:chExt cx="96" cy="192"/>
              </a:xfrm>
            </p:grpSpPr>
            <p:sp>
              <p:nvSpPr>
                <p:cNvPr id="184361" name="Line 41"/>
                <p:cNvSpPr>
                  <a:spLocks noChangeShapeType="1"/>
                </p:cNvSpPr>
                <p:nvPr/>
              </p:nvSpPr>
              <p:spPr bwMode="auto">
                <a:xfrm>
                  <a:off x="5136" y="72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362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136" y="81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363" name="Group 43"/>
              <p:cNvGrpSpPr>
                <a:grpSpLocks/>
              </p:cNvGrpSpPr>
              <p:nvPr/>
            </p:nvGrpSpPr>
            <p:grpSpPr bwMode="auto">
              <a:xfrm>
                <a:off x="5136" y="1104"/>
                <a:ext cx="96" cy="192"/>
                <a:chOff x="5184" y="1104"/>
                <a:chExt cx="96" cy="192"/>
              </a:xfrm>
            </p:grpSpPr>
            <p:sp>
              <p:nvSpPr>
                <p:cNvPr id="184364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5184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365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5184" y="12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366" name="Group 46"/>
              <p:cNvGrpSpPr>
                <a:grpSpLocks/>
              </p:cNvGrpSpPr>
              <p:nvPr/>
            </p:nvGrpSpPr>
            <p:grpSpPr bwMode="auto">
              <a:xfrm>
                <a:off x="5136" y="912"/>
                <a:ext cx="96" cy="192"/>
                <a:chOff x="5184" y="1104"/>
                <a:chExt cx="96" cy="192"/>
              </a:xfrm>
            </p:grpSpPr>
            <p:sp>
              <p:nvSpPr>
                <p:cNvPr id="184367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5184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368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5184" y="12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369" name="Group 49"/>
              <p:cNvGrpSpPr>
                <a:grpSpLocks/>
              </p:cNvGrpSpPr>
              <p:nvPr/>
            </p:nvGrpSpPr>
            <p:grpSpPr bwMode="auto">
              <a:xfrm>
                <a:off x="5136" y="1296"/>
                <a:ext cx="96" cy="192"/>
                <a:chOff x="5184" y="1104"/>
                <a:chExt cx="96" cy="192"/>
              </a:xfrm>
            </p:grpSpPr>
            <p:sp>
              <p:nvSpPr>
                <p:cNvPr id="184370" name="Line 50"/>
                <p:cNvSpPr>
                  <a:spLocks noChangeShapeType="1"/>
                </p:cNvSpPr>
                <p:nvPr/>
              </p:nvSpPr>
              <p:spPr bwMode="auto">
                <a:xfrm flipH="1" flipV="1">
                  <a:off x="5184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37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5184" y="12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4372" name="Line 52"/>
              <p:cNvSpPr>
                <a:spLocks noChangeShapeType="1"/>
              </p:cNvSpPr>
              <p:nvPr/>
            </p:nvSpPr>
            <p:spPr bwMode="auto">
              <a:xfrm>
                <a:off x="5136" y="14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373" name="Rectangle 53"/>
            <p:cNvSpPr>
              <a:spLocks noChangeArrowheads="1"/>
            </p:cNvSpPr>
            <p:nvPr/>
          </p:nvSpPr>
          <p:spPr bwMode="auto">
            <a:xfrm>
              <a:off x="2164" y="1003"/>
              <a:ext cx="749" cy="8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2400" b="1">
                <a:cs typeface="Arial" pitchFamily="34" charset="0"/>
              </a:endParaRPr>
            </a:p>
          </p:txBody>
        </p:sp>
        <p:sp>
          <p:nvSpPr>
            <p:cNvPr id="184374" name="Rectangle 54"/>
            <p:cNvSpPr>
              <a:spLocks noChangeArrowheads="1"/>
            </p:cNvSpPr>
            <p:nvPr/>
          </p:nvSpPr>
          <p:spPr bwMode="auto">
            <a:xfrm>
              <a:off x="2913" y="1003"/>
              <a:ext cx="749" cy="8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2400" b="1">
                <a:cs typeface="Arial" pitchFamily="34" charset="0"/>
              </a:endParaRPr>
            </a:p>
          </p:txBody>
        </p:sp>
        <p:sp>
          <p:nvSpPr>
            <p:cNvPr id="184375" name="Rectangle 55"/>
            <p:cNvSpPr>
              <a:spLocks noChangeArrowheads="1"/>
            </p:cNvSpPr>
            <p:nvPr/>
          </p:nvSpPr>
          <p:spPr bwMode="auto">
            <a:xfrm>
              <a:off x="3662" y="1003"/>
              <a:ext cx="749" cy="838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altLang="ru-RU" sz="2400" b="1">
                <a:cs typeface="Arial" pitchFamily="34" charset="0"/>
              </a:endParaRPr>
            </a:p>
          </p:txBody>
        </p:sp>
        <p:grpSp>
          <p:nvGrpSpPr>
            <p:cNvPr id="184376" name="Group 56"/>
            <p:cNvGrpSpPr>
              <a:grpSpLocks/>
            </p:cNvGrpSpPr>
            <p:nvPr/>
          </p:nvGrpSpPr>
          <p:grpSpPr bwMode="auto">
            <a:xfrm>
              <a:off x="4411" y="1003"/>
              <a:ext cx="749" cy="838"/>
              <a:chOff x="4320" y="720"/>
              <a:chExt cx="393" cy="960"/>
            </a:xfrm>
          </p:grpSpPr>
          <p:sp>
            <p:nvSpPr>
              <p:cNvPr id="184377" name="Line 57"/>
              <p:cNvSpPr>
                <a:spLocks noChangeShapeType="1"/>
              </p:cNvSpPr>
              <p:nvPr/>
            </p:nvSpPr>
            <p:spPr bwMode="auto">
              <a:xfrm>
                <a:off x="4329" y="7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78" name="Line 58"/>
              <p:cNvSpPr>
                <a:spLocks noChangeShapeType="1"/>
              </p:cNvSpPr>
              <p:nvPr/>
            </p:nvSpPr>
            <p:spPr bwMode="auto">
              <a:xfrm>
                <a:off x="4320" y="168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84379" name="Picture 5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" y="1343"/>
              <a:ext cx="37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0" name="Text Box 60"/>
            <p:cNvSpPr txBox="1">
              <a:spLocks noChangeArrowheads="1"/>
            </p:cNvSpPr>
            <p:nvPr/>
          </p:nvSpPr>
          <p:spPr bwMode="auto">
            <a:xfrm>
              <a:off x="1503" y="1136"/>
              <a:ext cx="5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ru-RU" sz="2400" b="1" dirty="0" smtClean="0">
                  <a:cs typeface="Arial" pitchFamily="34" charset="0"/>
                </a:rPr>
                <a:t>200</a:t>
              </a:r>
              <a:r>
                <a:rPr lang="uk-UA" altLang="ru-RU" sz="2400" b="1" dirty="0" smtClean="0">
                  <a:cs typeface="Arial" pitchFamily="34" charset="0"/>
                </a:rPr>
                <a:t>9</a:t>
              </a:r>
              <a:endParaRPr lang="en-US" altLang="ru-RU" sz="2400" b="1" dirty="0">
                <a:cs typeface="Arial" pitchFamily="34" charset="0"/>
              </a:endParaRPr>
            </a:p>
          </p:txBody>
        </p:sp>
        <p:pic>
          <p:nvPicPr>
            <p:cNvPr id="184381" name="Picture 6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" y="1338"/>
              <a:ext cx="37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2" name="Text Box 62"/>
            <p:cNvSpPr txBox="1">
              <a:spLocks noChangeArrowheads="1"/>
            </p:cNvSpPr>
            <p:nvPr/>
          </p:nvSpPr>
          <p:spPr bwMode="auto">
            <a:xfrm>
              <a:off x="4367" y="1129"/>
              <a:ext cx="5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ru-RU" sz="2400" b="1" dirty="0">
                  <a:cs typeface="Arial" pitchFamily="34" charset="0"/>
                </a:rPr>
                <a:t>20</a:t>
              </a:r>
              <a:r>
                <a:rPr lang="ru-RU" altLang="ru-RU" sz="2400" b="1" dirty="0" smtClean="0">
                  <a:cs typeface="Arial" pitchFamily="34" charset="0"/>
                </a:rPr>
                <a:t>1</a:t>
              </a:r>
              <a:r>
                <a:rPr lang="uk-UA" altLang="ru-RU" sz="2400" b="1" dirty="0" smtClean="0">
                  <a:cs typeface="Arial" pitchFamily="34" charset="0"/>
                </a:rPr>
                <a:t>3</a:t>
              </a:r>
              <a:endParaRPr lang="en-US" altLang="ru-RU" sz="2400" b="1" dirty="0">
                <a:cs typeface="Arial" pitchFamily="34" charset="0"/>
              </a:endParaRPr>
            </a:p>
          </p:txBody>
        </p:sp>
        <p:sp>
          <p:nvSpPr>
            <p:cNvPr id="184383" name="Line 63"/>
            <p:cNvSpPr>
              <a:spLocks noChangeShapeType="1"/>
            </p:cNvSpPr>
            <p:nvPr/>
          </p:nvSpPr>
          <p:spPr bwMode="auto">
            <a:xfrm flipH="1">
              <a:off x="1239" y="919"/>
              <a:ext cx="38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Імпакт-фактор</a:t>
            </a:r>
            <a:endParaRPr lang="ru-RU" dirty="0"/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4467729" y="4476136"/>
            <a:ext cx="4900536" cy="175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uk-UA" sz="1200" b="1" kern="0" dirty="0" smtClean="0"/>
              <a:t>Кількість цитувань </a:t>
            </a:r>
            <a:r>
              <a:rPr lang="uk-UA" sz="1200" kern="0" dirty="0" smtClean="0"/>
              <a:t>у 2012 році на статті</a:t>
            </a:r>
          </a:p>
          <a:p>
            <a:pPr>
              <a:buFontTx/>
              <a:buNone/>
            </a:pPr>
            <a:r>
              <a:rPr lang="uk-UA" sz="1200" kern="0" dirty="0" smtClean="0"/>
              <a:t>                                                    20011 року – 3</a:t>
            </a:r>
            <a:r>
              <a:rPr lang="en-US" sz="1200" kern="0" dirty="0" smtClean="0"/>
              <a:t>923</a:t>
            </a:r>
            <a:endParaRPr lang="uk-UA" sz="1200" kern="0" dirty="0" smtClean="0"/>
          </a:p>
          <a:p>
            <a:pPr>
              <a:buFontTx/>
              <a:buNone/>
            </a:pPr>
            <a:r>
              <a:rPr lang="uk-UA" sz="1200" kern="0" dirty="0" smtClean="0"/>
              <a:t>                                                  </a:t>
            </a:r>
            <a:r>
              <a:rPr lang="uk-UA" sz="1200" u="sng" kern="0" dirty="0" smtClean="0"/>
              <a:t>  20010 року – </a:t>
            </a:r>
            <a:r>
              <a:rPr lang="en-US" sz="1200" u="sng" kern="0" dirty="0" smtClean="0"/>
              <a:t>3934</a:t>
            </a:r>
            <a:endParaRPr lang="uk-UA" sz="1200" u="sng" kern="0" dirty="0" smtClean="0"/>
          </a:p>
          <a:p>
            <a:pPr>
              <a:buFontTx/>
              <a:buNone/>
            </a:pPr>
            <a:r>
              <a:rPr lang="uk-UA" sz="1200" kern="0" dirty="0" smtClean="0"/>
              <a:t>                                         разом                  </a:t>
            </a:r>
            <a:r>
              <a:rPr lang="uk-UA" sz="1200" kern="0" dirty="0" smtClean="0"/>
              <a:t>     </a:t>
            </a:r>
            <a:r>
              <a:rPr lang="en-US" sz="1200" kern="0" dirty="0" smtClean="0"/>
              <a:t>7857</a:t>
            </a:r>
            <a:endParaRPr lang="uk-UA" sz="1200" kern="0" dirty="0" smtClean="0"/>
          </a:p>
          <a:p>
            <a:pPr>
              <a:buFontTx/>
              <a:buNone/>
            </a:pPr>
            <a:endParaRPr lang="uk-UA" sz="1200" kern="0" dirty="0" smtClean="0"/>
          </a:p>
          <a:p>
            <a:pPr>
              <a:buFontTx/>
              <a:buNone/>
            </a:pPr>
            <a:r>
              <a:rPr lang="uk-UA" sz="1200" b="1" kern="0" dirty="0" smtClean="0"/>
              <a:t>Кількість статей </a:t>
            </a:r>
            <a:r>
              <a:rPr lang="uk-UA" sz="1200" kern="0" dirty="0" smtClean="0"/>
              <a:t>у 2011 році – </a:t>
            </a:r>
            <a:r>
              <a:rPr lang="en-US" sz="1200" kern="0" dirty="0" smtClean="0"/>
              <a:t>581</a:t>
            </a:r>
            <a:endParaRPr lang="uk-UA" sz="1200" kern="0" dirty="0" smtClean="0"/>
          </a:p>
          <a:p>
            <a:pPr>
              <a:buFontTx/>
              <a:buNone/>
            </a:pPr>
            <a:r>
              <a:rPr lang="uk-UA" sz="1200" kern="0" dirty="0" smtClean="0"/>
              <a:t>                           </a:t>
            </a:r>
            <a:r>
              <a:rPr lang="uk-UA" sz="1200" kern="0" dirty="0" smtClean="0"/>
              <a:t>   </a:t>
            </a:r>
            <a:r>
              <a:rPr lang="uk-UA" sz="1200" u="sng" kern="0" dirty="0" smtClean="0"/>
              <a:t>у </a:t>
            </a:r>
            <a:r>
              <a:rPr lang="uk-UA" sz="1200" u="sng" kern="0" dirty="0" smtClean="0"/>
              <a:t>2010 році – 4</a:t>
            </a:r>
            <a:r>
              <a:rPr lang="en-US" sz="1200" u="sng" kern="0" dirty="0" smtClean="0"/>
              <a:t>14</a:t>
            </a:r>
            <a:r>
              <a:rPr lang="uk-UA" sz="1200" u="sng" kern="0" dirty="0" smtClean="0"/>
              <a:t> </a:t>
            </a:r>
            <a:r>
              <a:rPr lang="uk-UA" sz="1200" kern="0" dirty="0" smtClean="0"/>
              <a:t> </a:t>
            </a:r>
          </a:p>
          <a:p>
            <a:pPr>
              <a:buFontTx/>
              <a:buNone/>
            </a:pPr>
            <a:r>
              <a:rPr lang="uk-UA" sz="1200" kern="0" dirty="0" smtClean="0"/>
              <a:t>                 разом                        </a:t>
            </a:r>
            <a:r>
              <a:rPr lang="en-US" sz="1200" kern="0" dirty="0" smtClean="0"/>
              <a:t>995</a:t>
            </a:r>
            <a:endParaRPr lang="uk-UA" sz="1200" kern="0" dirty="0" smtClean="0"/>
          </a:p>
          <a:p>
            <a:pPr>
              <a:buFontTx/>
              <a:buNone/>
            </a:pPr>
            <a:endParaRPr lang="ru-RU" sz="1800" kern="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214154"/>
              </p:ext>
            </p:extLst>
          </p:nvPr>
        </p:nvGraphicFramePr>
        <p:xfrm>
          <a:off x="4599882" y="6252484"/>
          <a:ext cx="2520891" cy="378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6" name="Формула" r:id="rId10" imgW="1066800" imgH="228600" progId="Equation.3">
                  <p:embed/>
                </p:oleObj>
              </mc:Choice>
              <mc:Fallback>
                <p:oleObj name="Формула" r:id="rId10" imgW="10668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9882" y="6252484"/>
                        <a:ext cx="2520891" cy="378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3068" y="4198050"/>
            <a:ext cx="1198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</a:rPr>
              <a:t>Приклад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69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uKorzh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6802437" cy="344805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9015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Різновиди імпакт-факторів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1333500"/>
            <a:ext cx="290324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=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95400" y="18288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14859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Цитованість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3050" y="1800225"/>
            <a:ext cx="108473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Статті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3563888" y="1409700"/>
            <a:ext cx="4866456" cy="4191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Tx/>
              <a:buNone/>
              <a:defRPr/>
            </a:pPr>
            <a:r>
              <a:rPr lang="uk-UA" kern="1200" dirty="0">
                <a:latin typeface="Arial" charset="0"/>
              </a:rPr>
              <a:t>Класичний </a:t>
            </a:r>
            <a:r>
              <a:rPr lang="en-US" kern="1200" dirty="0" smtClean="0">
                <a:latin typeface="Arial" charset="0"/>
              </a:rPr>
              <a:t>IF</a:t>
            </a:r>
            <a:r>
              <a:rPr lang="uk-UA" kern="1200" dirty="0" smtClean="0">
                <a:latin typeface="Arial" charset="0"/>
              </a:rPr>
              <a:t> (дворічний</a:t>
            </a:r>
            <a:r>
              <a:rPr lang="uk-UA" kern="1200" dirty="0">
                <a:latin typeface="Arial" charset="0"/>
              </a:rPr>
              <a:t>)</a:t>
            </a:r>
            <a:endParaRPr lang="ru-RU" kern="1200" dirty="0">
              <a:latin typeface="Arial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6516216" y="2181225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latinLnBrk="0">
              <a:lnSpc>
                <a:spcPct val="100000"/>
              </a:lnSpc>
              <a:buSzTx/>
              <a:tabLst/>
              <a:defRPr/>
            </a:pPr>
            <a:r>
              <a:rPr lang="uk-UA" sz="2000" dirty="0" smtClean="0"/>
              <a:t>Оперативний </a:t>
            </a:r>
            <a:r>
              <a:rPr lang="en-US" sz="2000" dirty="0" smtClean="0"/>
              <a:t>IF</a:t>
            </a:r>
            <a:r>
              <a:rPr lang="uk-UA" sz="2000" dirty="0" smtClean="0"/>
              <a:t> (</a:t>
            </a:r>
            <a:r>
              <a:rPr lang="uk-UA" sz="2000" dirty="0" smtClean="0"/>
              <a:t>однорічний</a:t>
            </a:r>
            <a:r>
              <a:rPr lang="uk-UA" sz="2000" dirty="0"/>
              <a:t>)</a:t>
            </a:r>
            <a:endParaRPr lang="ru-RU" sz="2000" dirty="0"/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2195736" y="5581650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 typeface="Arial" pitchFamily="34" charset="0"/>
              <a:buNone/>
              <a:tabLst/>
              <a:defRPr/>
            </a:pPr>
            <a:r>
              <a:rPr lang="uk-UA" dirty="0"/>
              <a:t>П’ятирічний </a:t>
            </a:r>
            <a:r>
              <a:rPr lang="en-US" dirty="0"/>
              <a:t>IF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28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Індекс</a:t>
            </a:r>
            <a:r>
              <a:rPr lang="ru-RU" dirty="0" smtClean="0"/>
              <a:t> </a:t>
            </a:r>
            <a:r>
              <a:rPr lang="ru-RU" dirty="0" err="1"/>
              <a:t>Хірша</a:t>
            </a:r>
            <a:r>
              <a:rPr lang="ru-RU" dirty="0"/>
              <a:t> (</a:t>
            </a:r>
            <a:r>
              <a:rPr lang="en-US" dirty="0"/>
              <a:t>h-</a:t>
            </a:r>
            <a:r>
              <a:rPr lang="ru-RU" dirty="0" err="1"/>
              <a:t>індекс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5650" y="2046541"/>
            <a:ext cx="7467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uk-UA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-індекс</a:t>
            </a:r>
            <a:r>
              <a:rPr lang="uk-UA" sz="2000" dirty="0">
                <a:latin typeface="Times New Roman" panose="02020603050405020304" pitchFamily="18" charset="0"/>
              </a:rPr>
              <a:t> науковця, який опублікував </a:t>
            </a:r>
            <a:r>
              <a:rPr lang="uk-UA" sz="2000" i="1" dirty="0">
                <a:latin typeface="Times New Roman" panose="02020603050405020304" pitchFamily="18" charset="0"/>
              </a:rPr>
              <a:t>N</a:t>
            </a:r>
            <a:r>
              <a:rPr lang="uk-UA" sz="2000" dirty="0">
                <a:latin typeface="Times New Roman" panose="02020603050405020304" pitchFamily="18" charset="0"/>
              </a:rPr>
              <a:t> статей, дорівнює </a:t>
            </a:r>
            <a:r>
              <a:rPr lang="uk-UA" sz="2000" i="1" dirty="0">
                <a:latin typeface="Times New Roman" panose="02020603050405020304" pitchFamily="18" charset="0"/>
              </a:rPr>
              <a:t>h</a:t>
            </a:r>
            <a:r>
              <a:rPr lang="uk-UA" sz="2000" dirty="0">
                <a:latin typeface="Times New Roman" panose="02020603050405020304" pitchFamily="18" charset="0"/>
              </a:rPr>
              <a:t>, якщо: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uk-UA" sz="2000" i="1" dirty="0">
                <a:latin typeface="Times New Roman" panose="02020603050405020304" pitchFamily="18" charset="0"/>
              </a:rPr>
              <a:t>h</a:t>
            </a:r>
            <a:r>
              <a:rPr lang="uk-UA" sz="2000" dirty="0">
                <a:latin typeface="Times New Roman" panose="02020603050405020304" pitchFamily="18" charset="0"/>
              </a:rPr>
              <a:t> його статей отримали </a:t>
            </a:r>
            <a:br>
              <a:rPr lang="uk-UA" sz="2000" dirty="0">
                <a:latin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</a:rPr>
              <a:t>не менше</a:t>
            </a:r>
            <a:r>
              <a:rPr lang="uk-UA" sz="2000" dirty="0">
                <a:latin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</a:rPr>
              <a:t>h</a:t>
            </a:r>
            <a:r>
              <a:rPr lang="uk-UA" sz="2000" dirty="0">
                <a:latin typeface="Times New Roman" panose="02020603050405020304" pitchFamily="18" charset="0"/>
              </a:rPr>
              <a:t> цитувань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uk-UA" sz="2000" dirty="0">
                <a:latin typeface="Times New Roman" panose="02020603050405020304" pitchFamily="18" charset="0"/>
              </a:rPr>
              <a:t>інші </a:t>
            </a:r>
            <a:r>
              <a:rPr lang="uk-UA" sz="2000" i="1" dirty="0">
                <a:latin typeface="Times New Roman" panose="02020603050405020304" pitchFamily="18" charset="0"/>
              </a:rPr>
              <a:t>N–h</a:t>
            </a:r>
            <a:r>
              <a:rPr lang="uk-UA" sz="2000" dirty="0">
                <a:latin typeface="Times New Roman" panose="02020603050405020304" pitchFamily="18" charset="0"/>
              </a:rPr>
              <a:t> його статей отримали </a:t>
            </a:r>
            <a:r>
              <a:rPr lang="uk-UA" sz="2000" b="1" dirty="0">
                <a:latin typeface="Times New Roman" panose="02020603050405020304" pitchFamily="18" charset="0"/>
              </a:rPr>
              <a:t>не більше</a:t>
            </a:r>
            <a:r>
              <a:rPr lang="uk-UA" sz="2000" dirty="0">
                <a:latin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</a:rPr>
              <a:t>h</a:t>
            </a:r>
            <a:r>
              <a:rPr lang="uk-UA" sz="2000" dirty="0">
                <a:latin typeface="Times New Roman" panose="02020603050405020304" pitchFamily="18" charset="0"/>
              </a:rPr>
              <a:t> цитувань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328178"/>
              </p:ext>
            </p:extLst>
          </p:nvPr>
        </p:nvGraphicFramePr>
        <p:xfrm>
          <a:off x="4337050" y="3989963"/>
          <a:ext cx="3886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6" name="Equation" r:id="rId4" imgW="1333500" imgH="254000" progId="Equation.DSMT4">
                  <p:embed/>
                </p:oleObj>
              </mc:Choice>
              <mc:Fallback>
                <p:oleObj name="Equation" r:id="rId4" imgW="1333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3989963"/>
                        <a:ext cx="38862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082934"/>
              </p:ext>
            </p:extLst>
          </p:nvPr>
        </p:nvGraphicFramePr>
        <p:xfrm>
          <a:off x="774700" y="4004250"/>
          <a:ext cx="25527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7" name="Equation" r:id="rId6" imgW="876300" imgH="228600" progId="Equation.DSMT4">
                  <p:embed/>
                </p:oleObj>
              </mc:Choice>
              <mc:Fallback>
                <p:oleObj name="Equation" r:id="rId6" imgW="876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4004250"/>
                        <a:ext cx="25527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9552" y="3917955"/>
            <a:ext cx="822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3528" y="4854059"/>
            <a:ext cx="84456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C00000"/>
                </a:solidFill>
              </a:rPr>
              <a:t>h</a:t>
            </a:r>
            <a:r>
              <a:rPr lang="uk-UA" b="1" dirty="0">
                <a:solidFill>
                  <a:srgbClr val="C00000"/>
                </a:solidFill>
              </a:rPr>
              <a:t>-індекс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b="1" dirty="0">
                <a:solidFill>
                  <a:srgbClr val="C00000"/>
                </a:solidFill>
              </a:rPr>
              <a:t>3</a:t>
            </a:r>
            <a:r>
              <a:rPr lang="uk-UA" dirty="0">
                <a:solidFill>
                  <a:srgbClr val="002060"/>
                </a:solidFill>
              </a:rPr>
              <a:t>, означає, що вченим було опубліковано </a:t>
            </a:r>
            <a:r>
              <a:rPr lang="uk-UA" b="1" dirty="0">
                <a:solidFill>
                  <a:srgbClr val="C00000"/>
                </a:solidFill>
              </a:rPr>
              <a:t>не менше 3 робіт</a:t>
            </a:r>
            <a:r>
              <a:rPr lang="uk-UA" dirty="0">
                <a:solidFill>
                  <a:srgbClr val="002060"/>
                </a:solidFill>
              </a:rPr>
              <a:t>, кожна я яких була </a:t>
            </a:r>
            <a:r>
              <a:rPr lang="uk-UA" b="1" dirty="0">
                <a:solidFill>
                  <a:srgbClr val="C00000"/>
                </a:solidFill>
              </a:rPr>
              <a:t>процитована 3 і більше разів </a:t>
            </a:r>
            <a:endParaRPr lang="uk-UA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</a:rPr>
              <a:t>якщо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даного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дослідника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опубліковано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100 статей</a:t>
            </a:r>
            <a:r>
              <a:rPr lang="ru-RU" dirty="0">
                <a:solidFill>
                  <a:srgbClr val="002060"/>
                </a:solidFill>
              </a:rPr>
              <a:t>, на </a:t>
            </a:r>
            <a:r>
              <a:rPr lang="ru-RU" dirty="0" err="1">
                <a:solidFill>
                  <a:srgbClr val="002060"/>
                </a:solidFill>
              </a:rPr>
              <a:t>кожну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яких</a:t>
            </a:r>
            <a:r>
              <a:rPr lang="ru-RU" dirty="0">
                <a:solidFill>
                  <a:srgbClr val="002060"/>
                </a:solidFill>
              </a:rPr>
              <a:t> є </a:t>
            </a:r>
            <a:r>
              <a:rPr lang="ru-RU" b="1" dirty="0" err="1">
                <a:solidFill>
                  <a:srgbClr val="C00000"/>
                </a:solidFill>
              </a:rPr>
              <a:t>лише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одне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посилання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h-</a:t>
            </a:r>
            <a:r>
              <a:rPr lang="ru-RU" b="1" dirty="0" err="1">
                <a:solidFill>
                  <a:srgbClr val="C00000"/>
                </a:solidFill>
              </a:rPr>
              <a:t>індекс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дорівнює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Таким же буде </a:t>
            </a:r>
            <a:r>
              <a:rPr lang="ru-RU" b="1" dirty="0">
                <a:solidFill>
                  <a:srgbClr val="C00000"/>
                </a:solidFill>
              </a:rPr>
              <a:t>h-</a:t>
            </a:r>
            <a:r>
              <a:rPr lang="ru-RU" b="1" dirty="0" err="1">
                <a:solidFill>
                  <a:srgbClr val="C00000"/>
                </a:solidFill>
              </a:rPr>
              <a:t>індекс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дослідника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опублікував</a:t>
            </a:r>
            <a:r>
              <a:rPr lang="ru-RU" dirty="0">
                <a:solidFill>
                  <a:srgbClr val="002060"/>
                </a:solidFill>
              </a:rPr>
              <a:t> одну </a:t>
            </a:r>
            <a:r>
              <a:rPr lang="ru-RU" dirty="0" err="1">
                <a:solidFill>
                  <a:srgbClr val="002060"/>
                </a:solidFill>
              </a:rPr>
              <a:t>статтю</a:t>
            </a:r>
            <a:r>
              <a:rPr lang="ru-RU" dirty="0">
                <a:solidFill>
                  <a:srgbClr val="002060"/>
                </a:solidFill>
              </a:rPr>
              <a:t>, на яку </a:t>
            </a:r>
            <a:r>
              <a:rPr lang="ru-RU" dirty="0" err="1">
                <a:solidFill>
                  <a:srgbClr val="002060"/>
                </a:solidFill>
              </a:rPr>
              <a:t>послалися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100 </a:t>
            </a:r>
            <a:r>
              <a:rPr lang="ru-RU" b="1" dirty="0" err="1">
                <a:solidFill>
                  <a:srgbClr val="C00000"/>
                </a:solidFill>
              </a:rPr>
              <a:t>разів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6551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uk-UA" b="1" dirty="0">
                <a:solidFill>
                  <a:srgbClr val="C00000"/>
                </a:solidFill>
              </a:rPr>
              <a:t>Індекс </a:t>
            </a:r>
            <a:r>
              <a:rPr lang="uk-UA" b="1" dirty="0" err="1">
                <a:solidFill>
                  <a:srgbClr val="C00000"/>
                </a:solidFill>
              </a:rPr>
              <a:t>Хірша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uk-UA" dirty="0"/>
              <a:t>був розроблений, щоб отримати більш адекватну оцінку наукової продуктивності дослідника, ніж можуть дати такі прості характеристики, як загальне число публікацій або загальне число цитувань.</a:t>
            </a:r>
          </a:p>
        </p:txBody>
      </p:sp>
    </p:spTree>
    <p:extLst>
      <p:ext uri="{BB962C8B-B14F-4D97-AF65-F5344CB8AC3E}">
        <p14:creationId xmlns:p14="http://schemas.microsoft.com/office/powerpoint/2010/main" val="42920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/>
              <a:t>цитування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1944216"/>
          </a:xfrm>
        </p:spPr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Індикатор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якості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роботи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 err="1"/>
              <a:t>дослідників</a:t>
            </a:r>
            <a:r>
              <a:rPr lang="ru-RU" dirty="0"/>
              <a:t>, </a:t>
            </a:r>
            <a:r>
              <a:rPr lang="ru-RU" dirty="0" err="1"/>
              <a:t>організацій</a:t>
            </a:r>
            <a:r>
              <a:rPr lang="ru-RU" dirty="0"/>
              <a:t> і </a:t>
            </a:r>
            <a:r>
              <a:rPr lang="ru-RU" dirty="0" err="1"/>
              <a:t>журналів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rgbClr val="C00000"/>
                </a:solidFill>
              </a:rPr>
              <a:t>Визначення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рівня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наукових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досліджень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позицію</a:t>
            </a:r>
            <a:r>
              <a:rPr lang="ru-RU" dirty="0"/>
              <a:t> вузу в </a:t>
            </a:r>
            <a:r>
              <a:rPr lang="ru-RU" dirty="0" err="1"/>
              <a:t>різних</a:t>
            </a:r>
            <a:r>
              <a:rPr lang="ru-RU" dirty="0"/>
              <a:t> рейтингах.</a:t>
            </a:r>
          </a:p>
          <a:p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часто </a:t>
            </a:r>
            <a:r>
              <a:rPr lang="ru-RU" b="1" dirty="0" err="1">
                <a:solidFill>
                  <a:srgbClr val="C00000"/>
                </a:solidFill>
              </a:rPr>
              <a:t>враховуються</a:t>
            </a:r>
            <a:r>
              <a:rPr lang="ru-RU" b="1" dirty="0">
                <a:solidFill>
                  <a:srgbClr val="C00000"/>
                </a:solidFill>
              </a:rPr>
              <a:t> при </a:t>
            </a:r>
            <a:r>
              <a:rPr lang="ru-RU" b="1" dirty="0" err="1">
                <a:solidFill>
                  <a:srgbClr val="C00000"/>
                </a:solidFill>
              </a:rPr>
              <a:t>визначенні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переможців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грантів</a:t>
            </a:r>
            <a:r>
              <a:rPr lang="ru-RU" dirty="0"/>
              <a:t>, </a:t>
            </a:r>
            <a:r>
              <a:rPr lang="ru-RU" dirty="0" err="1"/>
              <a:t>конкурсів</a:t>
            </a:r>
            <a:r>
              <a:rPr lang="ru-RU" dirty="0"/>
              <a:t>, </a:t>
            </a:r>
            <a:r>
              <a:rPr lang="ru-RU" dirty="0" err="1"/>
              <a:t>програм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9930" y="1196752"/>
            <a:ext cx="7560840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500000"/>
                </a:solidFill>
              </a:rPr>
              <a:t>Для чого потрібні показники цитування?</a:t>
            </a:r>
            <a:endParaRPr lang="ru-RU" sz="2000" b="1" dirty="0">
              <a:solidFill>
                <a:srgbClr val="5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dfr-powerpoint-template8">
  <a:themeElements>
    <a:clrScheme name="Другая 1">
      <a:dk1>
        <a:srgbClr val="0D1259"/>
      </a:dk1>
      <a:lt1>
        <a:srgbClr val="FFFFFF"/>
      </a:lt1>
      <a:dk2>
        <a:srgbClr val="0E4AA2"/>
      </a:dk2>
      <a:lt2>
        <a:srgbClr val="C0C0C0"/>
      </a:lt2>
      <a:accent1>
        <a:srgbClr val="3191D3"/>
      </a:accent1>
      <a:accent2>
        <a:srgbClr val="81CFEB"/>
      </a:accent2>
      <a:accent3>
        <a:srgbClr val="FFFFFF"/>
      </a:accent3>
      <a:accent4>
        <a:srgbClr val="090E4B"/>
      </a:accent4>
      <a:accent5>
        <a:srgbClr val="ADC7E6"/>
      </a:accent5>
      <a:accent6>
        <a:srgbClr val="74BBD5"/>
      </a:accent6>
      <a:hlink>
        <a:srgbClr val="2935DF"/>
      </a:hlink>
      <a:folHlink>
        <a:srgbClr val="DCCA4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D1259"/>
        </a:dk1>
        <a:lt1>
          <a:srgbClr val="FFFFFF"/>
        </a:lt1>
        <a:dk2>
          <a:srgbClr val="0E4AA2"/>
        </a:dk2>
        <a:lt2>
          <a:srgbClr val="C0C0C0"/>
        </a:lt2>
        <a:accent1>
          <a:srgbClr val="3191D3"/>
        </a:accent1>
        <a:accent2>
          <a:srgbClr val="81CFEB"/>
        </a:accent2>
        <a:accent3>
          <a:srgbClr val="FFFFFF"/>
        </a:accent3>
        <a:accent4>
          <a:srgbClr val="090E4B"/>
        </a:accent4>
        <a:accent5>
          <a:srgbClr val="ADC7E6"/>
        </a:accent5>
        <a:accent6>
          <a:srgbClr val="74BBD5"/>
        </a:accent6>
        <a:hlink>
          <a:srgbClr val="6FB7B7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42F81"/>
        </a:dk1>
        <a:lt1>
          <a:srgbClr val="FFFFFF"/>
        </a:lt1>
        <a:dk2>
          <a:srgbClr val="0E4AA2"/>
        </a:dk2>
        <a:lt2>
          <a:srgbClr val="C0C0C0"/>
        </a:lt2>
        <a:accent1>
          <a:srgbClr val="2B59D9"/>
        </a:accent1>
        <a:accent2>
          <a:srgbClr val="EFA441"/>
        </a:accent2>
        <a:accent3>
          <a:srgbClr val="FFFFFF"/>
        </a:accent3>
        <a:accent4>
          <a:srgbClr val="46276D"/>
        </a:accent4>
        <a:accent5>
          <a:srgbClr val="ACB5E9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4046</Words>
  <Application>Microsoft Office PowerPoint</Application>
  <PresentationFormat>Экран (4:3)</PresentationFormat>
  <Paragraphs>482</Paragraphs>
  <Slides>47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gdfr-powerpoint-template8</vt:lpstr>
      <vt:lpstr>VISIO</vt:lpstr>
      <vt:lpstr>Формула</vt:lpstr>
      <vt:lpstr>Equation</vt:lpstr>
      <vt:lpstr>Інтеграція до світової науки через наукометричні бази даних</vt:lpstr>
      <vt:lpstr>Постановка проблеми</vt:lpstr>
      <vt:lpstr>Результативність наукової діяльності</vt:lpstr>
      <vt:lpstr>Індекс цитування</vt:lpstr>
      <vt:lpstr>Імпакт-фактор</vt:lpstr>
      <vt:lpstr>Імпакт-фактор</vt:lpstr>
      <vt:lpstr>Презентация PowerPoint</vt:lpstr>
      <vt:lpstr>Індекс Хірша (h-індекс)</vt:lpstr>
      <vt:lpstr>Показники цитування</vt:lpstr>
      <vt:lpstr>Термінологія</vt:lpstr>
      <vt:lpstr>Наукометричні бази даних (НМБД)</vt:lpstr>
      <vt:lpstr>Індекси цитування в наукометричних  базах даних</vt:lpstr>
      <vt:lpstr>Web of science</vt:lpstr>
      <vt:lpstr>Web of science</vt:lpstr>
      <vt:lpstr>Scopus</vt:lpstr>
      <vt:lpstr>Пошук статей,що проіндексовано в Scopus</vt:lpstr>
      <vt:lpstr> SJR (SCImago Journal Rank)</vt:lpstr>
      <vt:lpstr>Російський  індекс наукового цитування</vt:lpstr>
      <vt:lpstr>Російський  індекс наукового цитування (РІНЦ) </vt:lpstr>
      <vt:lpstr>Google Академія</vt:lpstr>
      <vt:lpstr>Index Copernicus</vt:lpstr>
      <vt:lpstr>Призначення НМБД </vt:lpstr>
      <vt:lpstr>Публікації науковців</vt:lpstr>
      <vt:lpstr>Публікації науковців</vt:lpstr>
      <vt:lpstr>Публікації науковців</vt:lpstr>
      <vt:lpstr>Наукова діяльність в Україні</vt:lpstr>
      <vt:lpstr>Рейтинги наукових журналів України</vt:lpstr>
      <vt:lpstr>Рейтинг вищих навчальних закладів України  (за станом на червень 2013 року)</vt:lpstr>
      <vt:lpstr>Показники публікаційної активності науковців ХДУ  за наукометричною БД Scopus (за станом на квітень 2013 року) </vt:lpstr>
      <vt:lpstr>Рекомендації до написання статті</vt:lpstr>
      <vt:lpstr>Рекомендації до написання анотації</vt:lpstr>
      <vt:lpstr>Презентация PowerPoint</vt:lpstr>
      <vt:lpstr>Етапи наукової діяльності</vt:lpstr>
      <vt:lpstr>Інструменти від Thomson Reuters </vt:lpstr>
      <vt:lpstr>Як працюють наукометричні бази даних?</vt:lpstr>
      <vt:lpstr>Чи публікація в журналі який включений в НМБД обов'язково повинна бути англійською мовою?</vt:lpstr>
      <vt:lpstr>Які є видавництва відкритого доступу?</vt:lpstr>
      <vt:lpstr>Які є проекти відкритих ресурсів комерційних видавництв?</vt:lpstr>
      <vt:lpstr>Які існують українські ресурси?</vt:lpstr>
      <vt:lpstr>Де знайти дисертації?</vt:lpstr>
      <vt:lpstr>В яких журналах публікувати статті?</vt:lpstr>
      <vt:lpstr>Чи обов'язково за публікацію потрібно платити?</vt:lpstr>
      <vt:lpstr>Як підвищити власне цитування?</vt:lpstr>
      <vt:lpstr>Як підвищити власне цитування?</vt:lpstr>
      <vt:lpstr>Як підвищити власне цитування?</vt:lpstr>
      <vt:lpstr>Як підвищити власне цитування?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Максимович Марина Богдановна</dc:creator>
  <cp:lastModifiedBy>Максимович Марина Богдановна</cp:lastModifiedBy>
  <cp:revision>99</cp:revision>
  <cp:lastPrinted>2013-12-21T08:42:03Z</cp:lastPrinted>
  <dcterms:created xsi:type="dcterms:W3CDTF">2013-12-11T08:44:00Z</dcterms:created>
  <dcterms:modified xsi:type="dcterms:W3CDTF">2013-12-21T10:55:39Z</dcterms:modified>
</cp:coreProperties>
</file>