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  <p:sldId id="2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2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7FBF2-6792-46C1-B9BB-EF7BD2BCD54D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E9B77-0B84-48A0-BF1D-D6DF7D78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57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Еквівалентні</a:t>
            </a:r>
            <a:r>
              <a:rPr lang="uk-UA" baseline="0" dirty="0" smtClean="0"/>
              <a:t> розфарбування отримуються в результаті обертання або відображення фігури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E9B77-0B84-48A0-BF1D-D6DF7D78E3D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44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ko-KR" noProof="0" smtClean="0"/>
              <a:t>Образец заголовка</a:t>
            </a:r>
            <a:endParaRPr lang="en-US" altLang="ko-KR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40A511-57ED-4DAA-A274-778115ECC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5F3E7092-CBB7-4DD4-B26D-30EB9C3508D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3 Лекція </a:t>
            </a:r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Перерахування кольорів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6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332656"/>
                <a:ext cx="8229600" cy="6075511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вершини трикутника, 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група симетрій трикутника. Знайдемо перелік нееквівалентних структур розфарбувань.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 (123), 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 (132) – обернення вершин. Нехай δ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(1)(23), δ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(13)(2) і δ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(12)(3) – відображення, а І = (1)(2)(3) – тотожнє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перетворення.</a:t>
                </a:r>
                <a:endParaRPr lang="en-US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sz="2400" i="1" dirty="0"/>
              </a:p>
              <a:p>
                <a:pPr marL="0" indent="0">
                  <a:buNone/>
                </a:pPr>
                <a:endParaRPr lang="en-US" sz="24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𝑟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i="1" dirty="0" smtClean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+3</m:t>
                          </m:r>
                          <m:d>
                            <m:d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+(</m:t>
                          </m:r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𝑟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332656"/>
                <a:ext cx="8229600" cy="6075511"/>
              </a:xfrm>
              <a:blipFill rotWithShape="1">
                <a:blip r:embed="rId2"/>
                <a:stretch>
                  <a:fillRect l="-1185" t="-803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493254"/>
                  </p:ext>
                </p:extLst>
              </p:nvPr>
            </p:nvGraphicFramePr>
            <p:xfrm>
              <a:off x="467544" y="2276872"/>
              <a:ext cx="7992887" cy="2533142"/>
            </p:xfrm>
            <a:graphic>
              <a:graphicData uri="http://schemas.openxmlformats.org/drawingml/2006/table">
                <a:tbl>
                  <a:tblPr firstRow="1" firstCol="1" bandRow="1">
                    <a:tableStyleId>{8A107856-5554-42FB-B03E-39F5DBC370BA}</a:tableStyleId>
                  </a:tblPr>
                  <a:tblGrid>
                    <a:gridCol w="2245193"/>
                    <a:gridCol w="2694231"/>
                    <a:gridCol w="3053463"/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Перестановки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Циклова структура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Перелік інваріантних розфарбувань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0" dirty="0">
                              <a:effectLst/>
                            </a:rPr>
                            <a:t>p</a:t>
                          </a:r>
                          <a:r>
                            <a:rPr lang="ru-RU" sz="1600" b="0" baseline="-25000" dirty="0">
                              <a:effectLst/>
                            </a:rPr>
                            <a:t>1 </a:t>
                          </a:r>
                          <a:r>
                            <a:rPr lang="uk-UA" sz="1600" b="0" dirty="0">
                              <a:effectLst/>
                            </a:rPr>
                            <a:t>= (123)</a:t>
                          </a:r>
                          <a:endParaRPr lang="ru-RU" sz="16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(</a:t>
                          </a:r>
                          <a:r>
                            <a:rPr lang="en-US" sz="1600">
                              <a:effectLst/>
                            </a:rPr>
                            <a:t>r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en-US" sz="1600">
                              <a:effectLst/>
                            </a:rPr>
                            <a:t> + b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uk-UA" sz="1600">
                              <a:effectLst/>
                            </a:rPr>
                            <a:t>)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0">
                              <a:effectLst/>
                            </a:rPr>
                            <a:t>p</a:t>
                          </a:r>
                          <a:r>
                            <a:rPr lang="uk-UA" sz="1600" b="0" baseline="-25000">
                              <a:effectLst/>
                            </a:rPr>
                            <a:t>2 </a:t>
                          </a:r>
                          <a:r>
                            <a:rPr lang="uk-UA" sz="1600" b="0">
                              <a:effectLst/>
                            </a:rPr>
                            <a:t>= (132)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(</a:t>
                          </a:r>
                          <a:r>
                            <a:rPr lang="en-US" sz="1600">
                              <a:effectLst/>
                            </a:rPr>
                            <a:t>r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en-US" sz="1600">
                              <a:effectLst/>
                            </a:rPr>
                            <a:t> + b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uk-UA" sz="1600">
                              <a:effectLst/>
                            </a:rPr>
                            <a:t>)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δ</a:t>
                          </a:r>
                          <a:r>
                            <a:rPr lang="uk-UA" sz="1600" b="0" baseline="-25000">
                              <a:effectLst/>
                            </a:rPr>
                            <a:t>1</a:t>
                          </a:r>
                          <a:r>
                            <a:rPr lang="uk-UA" sz="1600" b="0">
                              <a:effectLst/>
                            </a:rPr>
                            <a:t> = (1)(23)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1</a:t>
                          </a: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2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(r + b)(r</a:t>
                          </a:r>
                          <a:r>
                            <a:rPr lang="en-US" sz="1600" baseline="30000">
                              <a:effectLst/>
                            </a:rPr>
                            <a:t>2</a:t>
                          </a:r>
                          <a:r>
                            <a:rPr lang="en-US" sz="1600">
                              <a:effectLst/>
                            </a:rPr>
                            <a:t> + b</a:t>
                          </a:r>
                          <a:r>
                            <a:rPr lang="en-US" sz="1600" baseline="30000">
                              <a:effectLst/>
                            </a:rPr>
                            <a:t>2</a:t>
                          </a:r>
                          <a:r>
                            <a:rPr lang="en-US" sz="1600">
                              <a:effectLst/>
                            </a:rPr>
                            <a:t>)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δ</a:t>
                          </a:r>
                          <a:r>
                            <a:rPr lang="uk-UA" sz="1600" b="0" baseline="-25000">
                              <a:effectLst/>
                            </a:rPr>
                            <a:t>2</a:t>
                          </a:r>
                          <a:r>
                            <a:rPr lang="uk-UA" sz="1600" b="0">
                              <a:effectLst/>
                            </a:rPr>
                            <a:t> = (13)(2)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1</a:t>
                          </a: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2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(r + b)(r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b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δ</a:t>
                          </a:r>
                          <a:r>
                            <a:rPr lang="uk-UA" sz="1600" b="0" baseline="-25000">
                              <a:effectLst/>
                            </a:rPr>
                            <a:t>3</a:t>
                          </a:r>
                          <a:r>
                            <a:rPr lang="uk-UA" sz="1600" b="0">
                              <a:effectLst/>
                            </a:rPr>
                            <a:t> = (12)(3)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1</a:t>
                          </a: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2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(r + b)(r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b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І = (1)(2)(3)(4)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с</m:t>
                                    </m:r>
                                  </m:e>
                                  <m:sub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(r + b)</a:t>
                          </a:r>
                          <a:r>
                            <a:rPr lang="en-US" sz="1600" baseline="30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1" dirty="0">
                              <a:effectLst/>
                            </a:rPr>
                            <a:t>Всього</a:t>
                          </a:r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ru-RU" sz="1600" i="1">
                                      <a:effectLst/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1600">
                                      <a:effectLst/>
                                      <a:latin typeface="Cambria Math"/>
                                    </a:rPr>
                                    <m:t>с</m:t>
                                  </m:r>
                                </m:e>
                                <m:sub>
                                  <m:r>
                                    <a:rPr lang="ru-RU" sz="16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ru-RU" sz="1600"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 + 3 </a:t>
                          </a: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1</a:t>
                          </a: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+ 2 </a:t>
                          </a: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6r</a:t>
                          </a:r>
                          <a:r>
                            <a:rPr lang="en-US" sz="1600" baseline="30000" dirty="0">
                              <a:effectLst/>
                            </a:rPr>
                            <a:t>3</a:t>
                          </a:r>
                          <a:r>
                            <a:rPr lang="en-US" sz="1600" dirty="0">
                              <a:effectLst/>
                            </a:rPr>
                            <a:t> + 6r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b + rb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+ 6b</a:t>
                          </a:r>
                          <a:r>
                            <a:rPr lang="en-US" sz="1600" baseline="30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493254"/>
                  </p:ext>
                </p:extLst>
              </p:nvPr>
            </p:nvGraphicFramePr>
            <p:xfrm>
              <a:off x="467544" y="2276872"/>
              <a:ext cx="7992887" cy="2431736"/>
            </p:xfrm>
            <a:graphic>
              <a:graphicData uri="http://schemas.openxmlformats.org/drawingml/2006/table">
                <a:tbl>
                  <a:tblPr firstRow="1" firstCol="1" bandRow="1">
                    <a:tableStyleId>{8A107856-5554-42FB-B03E-39F5DBC370BA}</a:tableStyleId>
                  </a:tblPr>
                  <a:tblGrid>
                    <a:gridCol w="2245193"/>
                    <a:gridCol w="2694231"/>
                    <a:gridCol w="3053463"/>
                  </a:tblGrid>
                  <a:tr h="5427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Перестановки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Циклова структура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Перелік інваріантних розфарбувань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623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0" dirty="0">
                              <a:effectLst/>
                            </a:rPr>
                            <a:t>p</a:t>
                          </a:r>
                          <a:r>
                            <a:rPr lang="ru-RU" sz="1600" b="0" baseline="-25000" dirty="0">
                              <a:effectLst/>
                            </a:rPr>
                            <a:t>1 </a:t>
                          </a:r>
                          <a:r>
                            <a:rPr lang="uk-UA" sz="1600" b="0" dirty="0">
                              <a:effectLst/>
                            </a:rPr>
                            <a:t>= (123)</a:t>
                          </a:r>
                          <a:endParaRPr lang="ru-RU" sz="16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(</a:t>
                          </a:r>
                          <a:r>
                            <a:rPr lang="en-US" sz="1600">
                              <a:effectLst/>
                            </a:rPr>
                            <a:t>r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en-US" sz="1600">
                              <a:effectLst/>
                            </a:rPr>
                            <a:t> + b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uk-UA" sz="1600">
                              <a:effectLst/>
                            </a:rPr>
                            <a:t>)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623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b="0">
                              <a:effectLst/>
                            </a:rPr>
                            <a:t>p</a:t>
                          </a:r>
                          <a:r>
                            <a:rPr lang="uk-UA" sz="1600" b="0" baseline="-25000">
                              <a:effectLst/>
                            </a:rPr>
                            <a:t>2 </a:t>
                          </a:r>
                          <a:r>
                            <a:rPr lang="uk-UA" sz="1600" b="0">
                              <a:effectLst/>
                            </a:rPr>
                            <a:t>= (132)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(</a:t>
                          </a:r>
                          <a:r>
                            <a:rPr lang="en-US" sz="1600">
                              <a:effectLst/>
                            </a:rPr>
                            <a:t>r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en-US" sz="1600">
                              <a:effectLst/>
                            </a:rPr>
                            <a:t> + b</a:t>
                          </a:r>
                          <a:r>
                            <a:rPr lang="en-US" sz="1600" baseline="30000">
                              <a:effectLst/>
                            </a:rPr>
                            <a:t>3</a:t>
                          </a:r>
                          <a:r>
                            <a:rPr lang="uk-UA" sz="1600">
                              <a:effectLst/>
                            </a:rPr>
                            <a:t>)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623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δ</a:t>
                          </a:r>
                          <a:r>
                            <a:rPr lang="uk-UA" sz="1600" b="0" baseline="-25000">
                              <a:effectLst/>
                            </a:rPr>
                            <a:t>1</a:t>
                          </a:r>
                          <a:r>
                            <a:rPr lang="uk-UA" sz="1600" b="0">
                              <a:effectLst/>
                            </a:rPr>
                            <a:t> = (1)(23)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1</a:t>
                          </a:r>
                          <a:r>
                            <a:rPr lang="uk-UA" sz="1600" dirty="0">
                              <a:effectLst/>
                            </a:rPr>
                            <a:t>с</a:t>
                          </a:r>
                          <a:r>
                            <a:rPr lang="uk-UA" sz="1600" baseline="-25000" dirty="0">
                              <a:effectLst/>
                            </a:rPr>
                            <a:t>2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(r + b)(r</a:t>
                          </a:r>
                          <a:r>
                            <a:rPr lang="en-US" sz="1600" baseline="30000">
                              <a:effectLst/>
                            </a:rPr>
                            <a:t>2</a:t>
                          </a:r>
                          <a:r>
                            <a:rPr lang="en-US" sz="1600">
                              <a:effectLst/>
                            </a:rPr>
                            <a:t> + b</a:t>
                          </a:r>
                          <a:r>
                            <a:rPr lang="en-US" sz="1600" baseline="30000">
                              <a:effectLst/>
                            </a:rPr>
                            <a:t>2</a:t>
                          </a:r>
                          <a:r>
                            <a:rPr lang="en-US" sz="1600">
                              <a:effectLst/>
                            </a:rPr>
                            <a:t>)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623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δ</a:t>
                          </a:r>
                          <a:r>
                            <a:rPr lang="uk-UA" sz="1600" b="0" baseline="-25000">
                              <a:effectLst/>
                            </a:rPr>
                            <a:t>2</a:t>
                          </a:r>
                          <a:r>
                            <a:rPr lang="uk-UA" sz="1600" b="0">
                              <a:effectLst/>
                            </a:rPr>
                            <a:t> = (13)(2)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1</a:t>
                          </a: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2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(r + b)(r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b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623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δ</a:t>
                          </a:r>
                          <a:r>
                            <a:rPr lang="uk-UA" sz="1600" b="0" baseline="-25000">
                              <a:effectLst/>
                            </a:rPr>
                            <a:t>3</a:t>
                          </a:r>
                          <a:r>
                            <a:rPr lang="uk-UA" sz="1600" b="0">
                              <a:effectLst/>
                            </a:rPr>
                            <a:t> = (12)(3)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1</a:t>
                          </a:r>
                          <a:r>
                            <a:rPr lang="uk-UA" sz="1600">
                              <a:effectLst/>
                            </a:rPr>
                            <a:t>с</a:t>
                          </a:r>
                          <a:r>
                            <a:rPr lang="uk-UA" sz="1600" baseline="-25000">
                              <a:effectLst/>
                            </a:rPr>
                            <a:t>2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(r + b)(r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b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9984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0">
                              <a:effectLst/>
                            </a:rPr>
                            <a:t>І = (1)(2)(3)(4)</a:t>
                          </a:r>
                          <a:endParaRPr lang="ru-RU" sz="1600" b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83484" t="-622000" r="-113348" b="-1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(r + b)</a:t>
                          </a:r>
                          <a:r>
                            <a:rPr lang="en-US" sz="1600" baseline="30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775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b="1" dirty="0">
                              <a:effectLst/>
                            </a:rPr>
                            <a:t>Всього</a:t>
                          </a:r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83484" t="-802222" r="-113348" b="-4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6r</a:t>
                          </a:r>
                          <a:r>
                            <a:rPr lang="en-US" sz="1600" baseline="30000" dirty="0">
                              <a:effectLst/>
                            </a:rPr>
                            <a:t>3</a:t>
                          </a:r>
                          <a:r>
                            <a:rPr lang="en-US" sz="1600" dirty="0">
                              <a:effectLst/>
                            </a:rPr>
                            <a:t> + 6r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b + rb</a:t>
                          </a:r>
                          <a:r>
                            <a:rPr lang="en-US" sz="1600" baseline="30000" dirty="0">
                              <a:effectLst/>
                            </a:rPr>
                            <a:t>2</a:t>
                          </a:r>
                          <a:r>
                            <a:rPr lang="en-US" sz="1600" dirty="0">
                              <a:effectLst/>
                            </a:rPr>
                            <a:t> + 6b</a:t>
                          </a:r>
                          <a:r>
                            <a:rPr lang="en-US" sz="1600" baseline="30000" dirty="0">
                              <a:effectLst/>
                            </a:rPr>
                            <a:t>3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112694" y="6446439"/>
            <a:ext cx="48865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10 з 12</a:t>
            </a:r>
            <a:endParaRPr lang="ru-RU" sz="1600" dirty="0"/>
          </a:p>
        </p:txBody>
      </p:sp>
      <p:grpSp>
        <p:nvGrpSpPr>
          <p:cNvPr id="8" name="Group 7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9" name="Action Button: Back or Previous 8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Beginning 9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Forward or Next 10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End 11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Custom 12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8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</a:t>
            </a:r>
            <a:r>
              <a:rPr lang="uk-UA" dirty="0"/>
              <a:t>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Дискретная математика и комбинаторика: Пер. с англ.. – М.: Изд. дом «Вильямс», 2003. – 960 с.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6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140968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86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2" action="ppaction://hlinksldjump"/>
              </a:rPr>
              <a:t>Теорема </a:t>
            </a:r>
            <a:r>
              <a:rPr lang="uk-UA" dirty="0" err="1" smtClean="0">
                <a:hlinkClick r:id="rId2" action="ppaction://hlinksldjump"/>
              </a:rPr>
              <a:t>Бернсайда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Теорема </a:t>
            </a:r>
            <a:r>
              <a:rPr lang="uk-UA" dirty="0" err="1" smtClean="0">
                <a:hlinkClick r:id="rId3" action="ppaction://hlinksldjump"/>
              </a:rPr>
              <a:t>Пойа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38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5219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Теорема </a:t>
            </a:r>
            <a:r>
              <a:rPr lang="uk-UA" dirty="0" err="1" smtClean="0"/>
              <a:t>Бернсайда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Розглянемо кількість способів розфарбування вершин правильного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кутника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коль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орів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Розфарбування еквівалентні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Дані розфарбування також еквівалентні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618" y="2708920"/>
            <a:ext cx="4990803" cy="137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618" y="4748559"/>
            <a:ext cx="4990803" cy="1451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2694" y="6446439"/>
            <a:ext cx="4772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4 з 12</a:t>
            </a:r>
            <a:endParaRPr lang="ru-RU" sz="1600" dirty="0"/>
          </a:p>
        </p:txBody>
      </p:sp>
      <p:grpSp>
        <p:nvGrpSpPr>
          <p:cNvPr id="7" name="Group 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8" name="Action Button: Back or Previous 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Beginning 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Forward or Next 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End 1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Custom 11">
              <a:hlinkClick r:id="rId5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2182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5511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Дані розфарбування еквівалентні тільки самим собі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Розфарбування еквівалентні, оскільки одна отримана з іншої шляхом обертання на 90°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052736"/>
            <a:ext cx="3338115" cy="146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503" y="3411757"/>
            <a:ext cx="2600772" cy="1510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4772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5 з 12</a:t>
            </a:r>
            <a:endParaRPr lang="ru-RU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603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15.1.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К – множина розфарбувань на множині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група перестановок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Нехай відношення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К визначено наступним чином: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RC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існує перестановка σ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така що σ(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Відношення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відношенням еквівалентності.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Ціллю є знайти кількість «різних» розфарбовувань, де розфарбовування, що належать одному класу еквівалентності, вважаються «однаковими». Отже, фактично необхідно знайти кількість класів еквівалентності, оскільки воно співпадає з кількістю «різних» розфарбувань.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772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6 з 12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20457" y="5486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059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85948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фіксованого розфарбування С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множина всіх перестановок в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які не замінюють С. Множина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називається стабілізатором, або стаціонарною підгрупою С.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15.2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фіксованого розфарбування С стабілізатор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є підгрупа групи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групи перестановок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ТЕОРЕМА. </a:t>
                </a: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Лема </a:t>
                </a:r>
                <a:r>
                  <a:rPr lang="uk-UA" sz="2400" b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Бренсайда</a:t>
                </a: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про підрахунок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Якщо К – число розфарбувань над множиною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група перестановок на множині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число класів еквівалентності (тобто різних розфарбувань), то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𝑁</m:t>
                    </m:r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|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|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𝐶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∈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𝐾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</m:sub>
                            </m:sSub>
                          </m:e>
                        </m:d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|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|</m:t>
                            </m:r>
                          </m:den>
                        </m:f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𝜎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∈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</m:sub>
                          <m:sup/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𝜑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𝜎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859487"/>
              </a:xfrm>
              <a:blipFill rotWithShape="1">
                <a:blip r:embed="rId2"/>
                <a:stretch>
                  <a:fillRect l="-1111" t="-832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4772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7 з 12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0" y="162880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51550" y="2824301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788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Теорема </a:t>
            </a:r>
            <a:r>
              <a:rPr lang="uk-UA" dirty="0" err="1" smtClean="0"/>
              <a:t>Пойа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340768"/>
                <a:ext cx="8229600" cy="5137150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8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</a:t>
                </a:r>
                <a:r>
                  <a:rPr lang="uk-UA" sz="28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Пойа про </a:t>
                </a:r>
                <a:r>
                  <a:rPr lang="uk-UA" sz="28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підрахунок</a:t>
                </a:r>
                <a:r>
                  <a:rPr lang="uk-UA" sz="28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Якщо задана множина 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цикловий індекс 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8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uk-UA" sz="28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uk-UA" sz="28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…, </a:t>
                </a:r>
                <a:r>
                  <a:rPr lang="en-US" sz="28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28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і кольори 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8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8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…, </a:t>
                </a:r>
                <a:r>
                  <a:rPr lang="en-US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en-US" sz="28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uk-UA" sz="28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перелік нееквівалентних структур розфарбувань має вигляд</a:t>
                </a:r>
                <a:endParaRPr lang="ru-RU" sz="28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uk-UA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ru-RU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ru-RU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, 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ru-RU" sz="2800" i="1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uk-UA" sz="2800" i="1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uk-UA" sz="2800" i="1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uk-UA" sz="2800" i="1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nary>
                          <m:r>
                            <a:rPr lang="uk-UA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,…,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uk-UA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ru-RU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uk-UA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𝑚</m:t>
                                  </m:r>
                                </m:sup>
                              </m:sSubSup>
                            </m:e>
                          </m:nary>
                        </m:e>
                      </m:d>
                    </m:oMath>
                  </m:oMathPara>
                </a14:m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340768"/>
                <a:ext cx="8229600" cy="5137150"/>
              </a:xfrm>
              <a:blipFill rotWithShape="1">
                <a:blip r:embed="rId2"/>
                <a:stretch>
                  <a:fillRect l="-1556" t="-1186" r="-1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4772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8 з 12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108520" y="119675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452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6147519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Розглянемо двухкольорові розфарбування квадрата з використанням тільки обернень.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{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}.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В такому випадку отримуємо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таблицю</a:t>
                </a:r>
                <a:endParaRPr lang="en-US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(Тут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кількість циклів,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кількість інваріантних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розфарбувань)</a:t>
                </a:r>
                <a:r>
                  <a:rPr lang="en-US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Тоді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|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|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𝜎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∈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</m:sub>
                      <m:sup/>
                      <m:e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𝜑</m:t>
                        </m:r>
                        <m:d>
                          <m:d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𝜎</m:t>
                            </m:r>
                          </m:e>
                        </m:d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24</m:t>
                            </m:r>
                          </m:num>
                          <m:den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=6</m:t>
                        </m:r>
                      </m:e>
                    </m:nary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отримуємо 6 різних розфарбувань. Якщо присвоїти циклу значення 2 у виразі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e>
                    </m:d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(</m:t>
                    </m:r>
                    <m:sSubSup>
                      <m:sSubSup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sup>
                    </m:sSubSup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+2</m:t>
                    </m:r>
                    <m:sSub>
                      <m:sSub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отримаємо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+2∙2</m:t>
                        </m:r>
                      </m:e>
                    </m:d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=6</m:t>
                    </m:r>
                  </m:oMath>
                </a14:m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6147519"/>
              </a:xfrm>
              <a:blipFill rotWithShape="1">
                <a:blip r:embed="rId2"/>
                <a:stretch>
                  <a:fillRect l="-1111" t="-794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2754998"/>
                  </p:ext>
                </p:extLst>
              </p:nvPr>
            </p:nvGraphicFramePr>
            <p:xfrm>
              <a:off x="611560" y="1556792"/>
              <a:ext cx="7776864" cy="2270809"/>
            </p:xfrm>
            <a:graphic>
              <a:graphicData uri="http://schemas.openxmlformats.org/drawingml/2006/table">
                <a:tbl>
                  <a:tblPr firstRow="1" firstCol="1" bandRow="1">
                    <a:tableStyleId>{16D9F66E-5EB9-4882-86FB-DCBF35E3C3E4}</a:tableStyleId>
                  </a:tblPr>
                  <a:tblGrid>
                    <a:gridCol w="2016224"/>
                    <a:gridCol w="1512168"/>
                    <a:gridCol w="432048"/>
                    <a:gridCol w="3240360"/>
                    <a:gridCol w="576064"/>
                  </a:tblGrid>
                  <a:tr h="5760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</a:rPr>
                            <a:t>Перестановки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</a:rPr>
                            <a:t>Циклова структура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N</a:t>
                          </a:r>
                          <a:r>
                            <a:rPr lang="en-US" sz="1800" baseline="-25000" dirty="0">
                              <a:effectLst/>
                            </a:rPr>
                            <a:t>1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</a:rPr>
                            <a:t>Перелік інваріантних розфарбувань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N</a:t>
                          </a:r>
                          <a:r>
                            <a:rPr lang="en-US" sz="1800" baseline="-25000">
                              <a:effectLst/>
                            </a:rPr>
                            <a:t>2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033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p</a:t>
                          </a:r>
                          <a:r>
                            <a:rPr lang="ru-RU" sz="1800" b="0" baseline="-25000" dirty="0">
                              <a:effectLst/>
                            </a:rPr>
                            <a:t>1 </a:t>
                          </a:r>
                          <a:r>
                            <a:rPr lang="uk-UA" sz="1800" b="0" dirty="0">
                              <a:effectLst/>
                            </a:rPr>
                            <a:t>= (1234)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</a:rPr>
                            <a:t>с</a:t>
                          </a:r>
                          <a:r>
                            <a:rPr lang="uk-UA" sz="1800" baseline="-25000">
                              <a:effectLst/>
                            </a:rPr>
                            <a:t>4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1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2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450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p</a:t>
                          </a:r>
                          <a:r>
                            <a:rPr lang="uk-UA" sz="1800" b="0" baseline="-25000" dirty="0">
                              <a:effectLst/>
                            </a:rPr>
                            <a:t>2 </a:t>
                          </a:r>
                          <a:r>
                            <a:rPr lang="uk-UA" sz="1800" b="0" dirty="0">
                              <a:effectLst/>
                            </a:rPr>
                            <a:t>= (13)(24)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18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uk-UA" sz="1800">
                                        <a:effectLst/>
                                        <a:latin typeface="Cambria Math"/>
                                      </a:rPr>
                                      <m:t>с</m:t>
                                    </m:r>
                                  </m:e>
                                  <m:sub>
                                    <m:r>
                                      <a:rPr lang="uk-UA" sz="18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uk-UA" sz="18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11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12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4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0334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p</a:t>
                          </a:r>
                          <a:r>
                            <a:rPr lang="uk-UA" sz="1800" b="0" baseline="-25000" dirty="0">
                              <a:effectLst/>
                            </a:rPr>
                            <a:t>3 </a:t>
                          </a:r>
                          <a:r>
                            <a:rPr lang="uk-UA" sz="1800" b="0" dirty="0">
                              <a:effectLst/>
                            </a:rPr>
                            <a:t>= (1432)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</a:rPr>
                            <a:t>с</a:t>
                          </a:r>
                          <a:r>
                            <a:rPr lang="uk-UA" sz="1800" baseline="-25000">
                              <a:effectLst/>
                            </a:rPr>
                            <a:t>4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1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4412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b="0" dirty="0">
                              <a:effectLst/>
                            </a:rPr>
                            <a:t>І = (1)(2)(3)(4)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ru-RU" sz="18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uk-UA" sz="1800">
                                        <a:effectLst/>
                                        <a:latin typeface="Cambria Math"/>
                                      </a:rPr>
                                      <m:t>с</m:t>
                                    </m:r>
                                  </m:e>
                                  <m:sub>
                                    <m:r>
                                      <a:rPr lang="uk-UA" sz="18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uk-UA" sz="18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4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...,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16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16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195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b="1" dirty="0">
                              <a:effectLst/>
                            </a:rPr>
                            <a:t>Всього</a:t>
                          </a:r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ru-RU" sz="1800" i="1" smtClean="0">
                                      <a:effectLst/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с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bSup>
                            </m:oMath>
                          </a14:m>
                          <a:r>
                            <a:rPr lang="uk-UA" sz="1800" dirty="0">
                              <a:effectLst/>
                            </a:rPr>
                            <a:t> +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ru-RU" sz="1800" i="1">
                                      <a:effectLst/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с</m:t>
                                  </m:r>
                                </m:e>
                                <m:sub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uk-UA" sz="18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oMath>
                          </a14:m>
                          <a:r>
                            <a:rPr lang="uk-UA" sz="1800" dirty="0">
                              <a:effectLst/>
                            </a:rPr>
                            <a:t> + 2с</a:t>
                          </a:r>
                          <a:r>
                            <a:rPr lang="uk-UA" sz="1800" baseline="-25000" dirty="0">
                              <a:effectLst/>
                            </a:rPr>
                            <a:t>4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24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2754998"/>
                  </p:ext>
                </p:extLst>
              </p:nvPr>
            </p:nvGraphicFramePr>
            <p:xfrm>
              <a:off x="611560" y="1556792"/>
              <a:ext cx="7776864" cy="2270809"/>
            </p:xfrm>
            <a:graphic>
              <a:graphicData uri="http://schemas.openxmlformats.org/drawingml/2006/table">
                <a:tbl>
                  <a:tblPr firstRow="1" firstCol="1" bandRow="1">
                    <a:tableStyleId>{16D9F66E-5EB9-4882-86FB-DCBF35E3C3E4}</a:tableStyleId>
                  </a:tblPr>
                  <a:tblGrid>
                    <a:gridCol w="2016224"/>
                    <a:gridCol w="1512168"/>
                    <a:gridCol w="432048"/>
                    <a:gridCol w="3240360"/>
                    <a:gridCol w="576064"/>
                  </a:tblGrid>
                  <a:tr h="63093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</a:rPr>
                            <a:t>Перестановки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</a:rPr>
                            <a:t>Циклова структура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N</a:t>
                          </a:r>
                          <a:r>
                            <a:rPr lang="en-US" sz="1800" baseline="-25000" dirty="0">
                              <a:effectLst/>
                            </a:rPr>
                            <a:t>1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dirty="0">
                              <a:effectLst/>
                            </a:rPr>
                            <a:t>Перелік інваріантних розфарбувань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N</a:t>
                          </a:r>
                          <a:r>
                            <a:rPr lang="en-US" sz="1800" baseline="-25000">
                              <a:effectLst/>
                            </a:rPr>
                            <a:t>2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p</a:t>
                          </a:r>
                          <a:r>
                            <a:rPr lang="ru-RU" sz="1800" b="0" baseline="-25000" dirty="0">
                              <a:effectLst/>
                            </a:rPr>
                            <a:t>1 </a:t>
                          </a:r>
                          <a:r>
                            <a:rPr lang="uk-UA" sz="1800" b="0" dirty="0">
                              <a:effectLst/>
                            </a:rPr>
                            <a:t>= (1234)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</a:rPr>
                            <a:t>с</a:t>
                          </a:r>
                          <a:r>
                            <a:rPr lang="uk-UA" sz="1800" baseline="-25000">
                              <a:effectLst/>
                            </a:rPr>
                            <a:t>4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1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2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450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p</a:t>
                          </a:r>
                          <a:r>
                            <a:rPr lang="uk-UA" sz="1800" b="0" baseline="-25000" dirty="0">
                              <a:effectLst/>
                            </a:rPr>
                            <a:t>2 </a:t>
                          </a:r>
                          <a:r>
                            <a:rPr lang="uk-UA" sz="1800" b="0" dirty="0">
                              <a:effectLst/>
                            </a:rPr>
                            <a:t>= (13)(24)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133468" t="-287719" r="-281452" b="-3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11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12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4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p</a:t>
                          </a:r>
                          <a:r>
                            <a:rPr lang="uk-UA" sz="1800" b="0" baseline="-25000" dirty="0">
                              <a:effectLst/>
                            </a:rPr>
                            <a:t>3 </a:t>
                          </a:r>
                          <a:r>
                            <a:rPr lang="uk-UA" sz="1800" b="0" dirty="0">
                              <a:effectLst/>
                            </a:rPr>
                            <a:t>= (1432)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>
                              <a:effectLst/>
                            </a:rPr>
                            <a:t>с</a:t>
                          </a:r>
                          <a:r>
                            <a:rPr lang="uk-UA" sz="1800" baseline="-25000">
                              <a:effectLst/>
                            </a:rPr>
                            <a:t>4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1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9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4412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b="0" dirty="0">
                              <a:effectLst/>
                            </a:rPr>
                            <a:t>І = (1)(2)(3)(4)</a:t>
                          </a:r>
                          <a:endParaRPr lang="ru-RU" sz="1800" b="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133468" t="-487500" r="-281452" b="-1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4</a:t>
                          </a:r>
                          <a:endParaRPr lang="ru-R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lang="uk-UA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, ..., С</a:t>
                          </a:r>
                          <a:r>
                            <a:rPr lang="uk-UA" sz="18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16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16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197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800" b="1" dirty="0">
                              <a:effectLst/>
                            </a:rPr>
                            <a:t>Всього</a:t>
                          </a:r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133468" t="-620755" r="-281452" b="-358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24</a:t>
                          </a: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4772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</a:t>
            </a:r>
            <a:r>
              <a:rPr lang="uk-UA" sz="1600" dirty="0"/>
              <a:t>6</a:t>
            </a:r>
            <a:r>
              <a:rPr lang="uk-UA" sz="1600" dirty="0" smtClean="0"/>
              <a:t>.</a:t>
            </a:r>
            <a:r>
              <a:rPr lang="en-US" sz="1600" dirty="0" smtClean="0"/>
              <a:t> </a:t>
            </a:r>
            <a:r>
              <a:rPr lang="ru-RU" sz="1600" dirty="0" smtClean="0"/>
              <a:t>П</a:t>
            </a:r>
            <a:r>
              <a:rPr lang="uk-UA" sz="1600" dirty="0" smtClean="0"/>
              <a:t>ерерахування кольорів. Слайд 9 з 12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70" y="33457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46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1987</TotalTime>
  <Words>1043</Words>
  <Application>Microsoft Office PowerPoint</Application>
  <PresentationFormat>Экран (4:3)</PresentationFormat>
  <Paragraphs>129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cdb2004138l</vt:lpstr>
      <vt:lpstr>Перерахування кольорів</vt:lpstr>
      <vt:lpstr>План</vt:lpstr>
      <vt:lpstr>Умовні позначення</vt:lpstr>
      <vt:lpstr>Теорема Бернсайда</vt:lpstr>
      <vt:lpstr>Презентация PowerPoint</vt:lpstr>
      <vt:lpstr>Презентация PowerPoint</vt:lpstr>
      <vt:lpstr>Презентация PowerPoint</vt:lpstr>
      <vt:lpstr>Теорема Пойа</vt:lpstr>
      <vt:lpstr>Презентация PowerPoint</vt:lpstr>
      <vt:lpstr>Презентация PowerPoint</vt:lpstr>
      <vt:lpstr>Література до лекції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Перерахування кольорів</dc:title>
  <dc:creator>Эллина</dc:creator>
  <cp:lastModifiedBy>Irina</cp:lastModifiedBy>
  <cp:revision>35</cp:revision>
  <dcterms:created xsi:type="dcterms:W3CDTF">2011-08-27T17:24:33Z</dcterms:created>
  <dcterms:modified xsi:type="dcterms:W3CDTF">2012-04-24T23:23:57Z</dcterms:modified>
</cp:coreProperties>
</file>