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272808" cy="129614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готельно-ресторанному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господарстві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5301208"/>
            <a:ext cx="6400800" cy="769640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Компетентності: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застосовувати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 у </a:t>
            </a:r>
            <a:r>
              <a:rPr lang="ru-RU" dirty="0" err="1" smtClean="0"/>
              <a:t>практичних</a:t>
            </a:r>
            <a:r>
              <a:rPr lang="ru-RU" dirty="0" smtClean="0"/>
              <a:t> </a:t>
            </a:r>
            <a:r>
              <a:rPr lang="ru-RU" dirty="0" err="1" smtClean="0"/>
              <a:t>ситуаціях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на </a:t>
            </a:r>
            <a:r>
              <a:rPr lang="ru-RU" dirty="0" err="1" smtClean="0"/>
              <a:t>практиці</a:t>
            </a:r>
            <a:r>
              <a:rPr lang="ru-RU" dirty="0" smtClean="0"/>
              <a:t>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діючого</a:t>
            </a:r>
            <a:r>
              <a:rPr lang="ru-RU" dirty="0" smtClean="0"/>
              <a:t> </a:t>
            </a:r>
            <a:r>
              <a:rPr lang="ru-RU" dirty="0" err="1" smtClean="0"/>
              <a:t>законодавства</a:t>
            </a:r>
            <a:r>
              <a:rPr lang="ru-RU" dirty="0" smtClean="0"/>
              <a:t> в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готельного</a:t>
            </a:r>
            <a:r>
              <a:rPr lang="ru-RU" dirty="0" smtClean="0"/>
              <a:t> та ресторанного </a:t>
            </a:r>
            <a:r>
              <a:rPr lang="ru-RU" dirty="0" err="1" smtClean="0"/>
              <a:t>бізнесу</a:t>
            </a:r>
            <a:r>
              <a:rPr lang="ru-RU" dirty="0" smtClean="0"/>
              <a:t> та </a:t>
            </a:r>
            <a:r>
              <a:rPr lang="ru-RU" dirty="0" err="1" smtClean="0"/>
              <a:t>відстежувати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управляти</a:t>
            </a:r>
            <a:r>
              <a:rPr lang="ru-RU" dirty="0" smtClean="0"/>
              <a:t> </a:t>
            </a:r>
            <a:r>
              <a:rPr lang="ru-RU" dirty="0" err="1" smtClean="0"/>
              <a:t>підприємством</a:t>
            </a:r>
            <a:r>
              <a:rPr lang="ru-RU" dirty="0" smtClean="0"/>
              <a:t>, </a:t>
            </a:r>
            <a:r>
              <a:rPr lang="ru-RU" dirty="0" err="1" smtClean="0"/>
              <a:t>приймати</a:t>
            </a:r>
            <a:r>
              <a:rPr lang="ru-RU" smtClean="0"/>
              <a:t> рішення</a:t>
            </a:r>
            <a:r>
              <a:rPr lang="ru-RU" dirty="0" smtClean="0"/>
              <a:t> у </a:t>
            </a:r>
            <a:r>
              <a:rPr lang="ru-RU" dirty="0" err="1" smtClean="0"/>
              <a:t>господарській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суб’єктів</a:t>
            </a:r>
            <a:r>
              <a:rPr lang="ru-RU" dirty="0" smtClean="0"/>
              <a:t> </a:t>
            </a:r>
            <a:r>
              <a:rPr lang="ru-RU" dirty="0" err="1" smtClean="0"/>
              <a:t>готельного</a:t>
            </a:r>
            <a:r>
              <a:rPr lang="ru-RU" dirty="0" smtClean="0"/>
              <a:t> та ресторанного </a:t>
            </a:r>
            <a:r>
              <a:rPr lang="ru-RU" dirty="0" err="1" smtClean="0"/>
              <a:t>бізнесу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692696"/>
            <a:ext cx="7916416" cy="572412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err="1" smtClean="0"/>
              <a:t>Готельне</a:t>
            </a:r>
            <a:r>
              <a:rPr lang="ru-RU" dirty="0" smtClean="0"/>
              <a:t> </a:t>
            </a:r>
            <a:r>
              <a:rPr lang="ru-RU" dirty="0" err="1" smtClean="0"/>
              <a:t>господарство</a:t>
            </a:r>
            <a:r>
              <a:rPr lang="ru-RU" dirty="0" smtClean="0"/>
              <a:t> </a:t>
            </a:r>
            <a:r>
              <a:rPr lang="ru-RU" dirty="0" err="1" smtClean="0"/>
              <a:t>динамічно</a:t>
            </a:r>
            <a:r>
              <a:rPr lang="ru-RU" dirty="0" smtClean="0"/>
              <a:t> </a:t>
            </a:r>
            <a:r>
              <a:rPr lang="ru-RU" dirty="0" err="1" smtClean="0"/>
              <a:t>розвивається</a:t>
            </a:r>
            <a:r>
              <a:rPr lang="ru-RU" dirty="0" smtClean="0"/>
              <a:t> та </a:t>
            </a:r>
            <a:r>
              <a:rPr lang="ru-RU" dirty="0" err="1" smtClean="0"/>
              <a:t>інвестується</a:t>
            </a:r>
            <a:r>
              <a:rPr lang="ru-RU" dirty="0" smtClean="0"/>
              <a:t> як </a:t>
            </a:r>
            <a:r>
              <a:rPr lang="ru-RU" dirty="0" err="1" smtClean="0"/>
              <a:t>важлива</a:t>
            </a:r>
            <a:r>
              <a:rPr lang="ru-RU" dirty="0" smtClean="0"/>
              <a:t> </a:t>
            </a:r>
            <a:r>
              <a:rPr lang="ru-RU" dirty="0" err="1" smtClean="0"/>
              <a:t>галузь</a:t>
            </a:r>
            <a:r>
              <a:rPr lang="ru-RU" dirty="0" smtClean="0"/>
              <a:t> </a:t>
            </a:r>
            <a:r>
              <a:rPr lang="ru-RU" dirty="0" err="1" smtClean="0"/>
              <a:t>індустрії</a:t>
            </a:r>
            <a:r>
              <a:rPr lang="ru-RU" dirty="0" smtClean="0"/>
              <a:t> туризму та </a:t>
            </a:r>
            <a:r>
              <a:rPr lang="ru-RU" dirty="0" err="1" smtClean="0"/>
              <a:t>національного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, яка </a:t>
            </a:r>
            <a:r>
              <a:rPr lang="ru-RU" dirty="0" err="1" smtClean="0"/>
              <a:t>здатна</a:t>
            </a:r>
            <a:r>
              <a:rPr lang="ru-RU" dirty="0" smtClean="0"/>
              <a:t> </a:t>
            </a:r>
            <a:r>
              <a:rPr lang="ru-RU" dirty="0" err="1" smtClean="0"/>
              <a:t>приносити</a:t>
            </a:r>
            <a:r>
              <a:rPr lang="ru-RU" dirty="0" smtClean="0"/>
              <a:t> </a:t>
            </a:r>
            <a:r>
              <a:rPr lang="ru-RU" dirty="0" err="1" smtClean="0"/>
              <a:t>високий</a:t>
            </a:r>
            <a:r>
              <a:rPr lang="ru-RU" dirty="0" smtClean="0"/>
              <a:t> </a:t>
            </a:r>
            <a:r>
              <a:rPr lang="ru-RU" dirty="0" err="1" smtClean="0"/>
              <a:t>прибуток</a:t>
            </a:r>
            <a:r>
              <a:rPr lang="ru-RU" dirty="0" smtClean="0"/>
              <a:t> та активно </a:t>
            </a:r>
            <a:r>
              <a:rPr lang="ru-RU" dirty="0" err="1" smtClean="0"/>
              <a:t>сприяти</a:t>
            </a:r>
            <a:r>
              <a:rPr lang="ru-RU" dirty="0" smtClean="0"/>
              <a:t> </a:t>
            </a:r>
            <a:r>
              <a:rPr lang="ru-RU" dirty="0" err="1" smtClean="0"/>
              <a:t>еконо</a:t>
            </a:r>
            <a:r>
              <a:rPr lang="ru-RU" dirty="0" smtClean="0"/>
              <a:t> </a:t>
            </a:r>
            <a:r>
              <a:rPr lang="ru-RU" dirty="0" err="1" smtClean="0"/>
              <a:t>мічному</a:t>
            </a:r>
            <a:r>
              <a:rPr lang="ru-RU" dirty="0" smtClean="0"/>
              <a:t> </a:t>
            </a:r>
            <a:r>
              <a:rPr lang="ru-RU" dirty="0" err="1" smtClean="0"/>
              <a:t>розвиткові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. У час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чисельності</a:t>
            </a:r>
            <a:r>
              <a:rPr lang="ru-RU" dirty="0" smtClean="0"/>
              <a:t> ту </a:t>
            </a:r>
            <a:r>
              <a:rPr lang="ru-RU" dirty="0" err="1" smtClean="0"/>
              <a:t>ристів</a:t>
            </a:r>
            <a:r>
              <a:rPr lang="ru-RU" dirty="0" smtClean="0"/>
              <a:t> та </a:t>
            </a:r>
            <a:r>
              <a:rPr lang="ru-RU" dirty="0" err="1" smtClean="0"/>
              <a:t>посилення</a:t>
            </a:r>
            <a:r>
              <a:rPr lang="ru-RU" dirty="0" smtClean="0"/>
              <a:t> </a:t>
            </a:r>
            <a:r>
              <a:rPr lang="ru-RU" dirty="0" err="1" smtClean="0"/>
              <a:t>конкурентної</a:t>
            </a:r>
            <a:r>
              <a:rPr lang="ru-RU" dirty="0" smtClean="0"/>
              <a:t> </a:t>
            </a:r>
            <a:r>
              <a:rPr lang="ru-RU" dirty="0" err="1" smtClean="0"/>
              <a:t>боротьби</a:t>
            </a:r>
            <a:r>
              <a:rPr lang="ru-RU" dirty="0" smtClean="0"/>
              <a:t> на ринку </a:t>
            </a:r>
            <a:r>
              <a:rPr lang="ru-RU" dirty="0" err="1" smtClean="0"/>
              <a:t>туристичних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проблемою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err="1" smtClean="0"/>
              <a:t>зіткнулись</a:t>
            </a:r>
            <a:r>
              <a:rPr lang="ru-RU" dirty="0" smtClean="0"/>
              <a:t>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вітчизняні</a:t>
            </a:r>
            <a:r>
              <a:rPr lang="ru-RU" dirty="0" smtClean="0"/>
              <a:t> </a:t>
            </a:r>
            <a:r>
              <a:rPr lang="ru-RU" dirty="0" err="1" smtClean="0"/>
              <a:t>вироб</a:t>
            </a:r>
            <a:r>
              <a:rPr lang="ru-RU" dirty="0" smtClean="0"/>
              <a:t> </a:t>
            </a:r>
            <a:r>
              <a:rPr lang="ru-RU" dirty="0" err="1" smtClean="0"/>
              <a:t>ники</a:t>
            </a:r>
            <a:r>
              <a:rPr lang="ru-RU" dirty="0" smtClean="0"/>
              <a:t> </a:t>
            </a:r>
            <a:r>
              <a:rPr lang="ru-RU" dirty="0" err="1" smtClean="0"/>
              <a:t>готельних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. </a:t>
            </a:r>
            <a:r>
              <a:rPr lang="ru-RU" dirty="0" err="1" smtClean="0"/>
              <a:t>Ефективне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якістю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пріоритет</a:t>
            </a:r>
            <a:r>
              <a:rPr lang="ru-RU" dirty="0" smtClean="0"/>
              <a:t> </a:t>
            </a:r>
            <a:r>
              <a:rPr lang="ru-RU" dirty="0" err="1" smtClean="0"/>
              <a:t>споживачам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спонукає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готельного</a:t>
            </a:r>
            <a:r>
              <a:rPr lang="ru-RU" dirty="0" smtClean="0"/>
              <a:t> </a:t>
            </a:r>
            <a:r>
              <a:rPr lang="ru-RU" dirty="0" err="1" smtClean="0"/>
              <a:t>госпо</a:t>
            </a:r>
            <a:r>
              <a:rPr lang="ru-RU" dirty="0" smtClean="0"/>
              <a:t> </a:t>
            </a:r>
            <a:r>
              <a:rPr lang="ru-RU" dirty="0" err="1" smtClean="0"/>
              <a:t>дарства</a:t>
            </a:r>
            <a:r>
              <a:rPr lang="ru-RU" dirty="0" smtClean="0"/>
              <a:t> </a:t>
            </a:r>
            <a:r>
              <a:rPr lang="ru-RU" dirty="0" err="1" smtClean="0"/>
              <a:t>розробляти</a:t>
            </a:r>
            <a:r>
              <a:rPr lang="ru-RU" dirty="0" smtClean="0"/>
              <a:t> </a:t>
            </a:r>
            <a:r>
              <a:rPr lang="ru-RU" dirty="0" err="1" smtClean="0"/>
              <a:t>комплексну</a:t>
            </a:r>
            <a:r>
              <a:rPr lang="ru-RU" dirty="0" smtClean="0"/>
              <a:t> </a:t>
            </a:r>
            <a:r>
              <a:rPr lang="ru-RU" dirty="0" err="1" smtClean="0"/>
              <a:t>політику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, яка </a:t>
            </a:r>
            <a:r>
              <a:rPr lang="ru-RU" dirty="0" err="1" smtClean="0"/>
              <a:t>охоплює</a:t>
            </a:r>
            <a:r>
              <a:rPr lang="ru-RU" dirty="0" smtClean="0"/>
              <a:t> </a:t>
            </a:r>
            <a:r>
              <a:rPr lang="ru-RU" dirty="0" err="1" smtClean="0"/>
              <a:t>соці</a:t>
            </a:r>
            <a:r>
              <a:rPr lang="ru-RU" dirty="0" smtClean="0"/>
              <a:t> </a:t>
            </a:r>
            <a:r>
              <a:rPr lang="ru-RU" dirty="0" err="1" smtClean="0"/>
              <a:t>альні</a:t>
            </a:r>
            <a:r>
              <a:rPr lang="ru-RU" dirty="0" smtClean="0"/>
              <a:t>, </a:t>
            </a:r>
            <a:r>
              <a:rPr lang="ru-RU" dirty="0" err="1" smtClean="0"/>
              <a:t>економічні</a:t>
            </a:r>
            <a:r>
              <a:rPr lang="ru-RU" dirty="0" smtClean="0"/>
              <a:t>, </a:t>
            </a:r>
            <a:r>
              <a:rPr lang="ru-RU" dirty="0" err="1" smtClean="0"/>
              <a:t>технічні</a:t>
            </a:r>
            <a:r>
              <a:rPr lang="ru-RU" dirty="0" smtClean="0"/>
              <a:t>, </a:t>
            </a:r>
            <a:r>
              <a:rPr lang="ru-RU" dirty="0" err="1" smtClean="0"/>
              <a:t>правові</a:t>
            </a:r>
            <a:r>
              <a:rPr lang="ru-RU" dirty="0" smtClean="0"/>
              <a:t> </a:t>
            </a:r>
            <a:r>
              <a:rPr lang="ru-RU" dirty="0" err="1" smtClean="0"/>
              <a:t>аспекти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48680"/>
            <a:ext cx="8060432" cy="608416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важливе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для </a:t>
            </a:r>
            <a:r>
              <a:rPr lang="ru-RU" dirty="0" err="1" smtClean="0"/>
              <a:t>готельного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, </a:t>
            </a:r>
            <a:r>
              <a:rPr lang="ru-RU" dirty="0" err="1" smtClean="0"/>
              <a:t>споживача</a:t>
            </a:r>
            <a:r>
              <a:rPr lang="ru-RU" dirty="0" smtClean="0"/>
              <a:t> та </a:t>
            </a:r>
            <a:r>
              <a:rPr lang="ru-RU" dirty="0" err="1" smtClean="0"/>
              <a:t>національної</a:t>
            </a:r>
            <a:r>
              <a:rPr lang="ru-RU" dirty="0" smtClean="0"/>
              <a:t> </a:t>
            </a:r>
            <a:r>
              <a:rPr lang="ru-RU" dirty="0" err="1" smtClean="0"/>
              <a:t>економіки</a:t>
            </a:r>
            <a:r>
              <a:rPr lang="ru-RU" dirty="0" smtClean="0"/>
              <a:t> в </a:t>
            </a:r>
            <a:r>
              <a:rPr lang="ru-RU" dirty="0" err="1" smtClean="0"/>
              <a:t>цілому</a:t>
            </a:r>
            <a:r>
              <a:rPr lang="ru-RU" dirty="0" smtClean="0"/>
              <a:t>. На </a:t>
            </a:r>
            <a:r>
              <a:rPr lang="ru-RU" dirty="0" err="1" smtClean="0"/>
              <a:t>дання</a:t>
            </a:r>
            <a:r>
              <a:rPr lang="ru-RU" dirty="0" smtClean="0"/>
              <a:t> </a:t>
            </a:r>
            <a:r>
              <a:rPr lang="ru-RU" dirty="0" err="1" smtClean="0"/>
              <a:t>якісних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err="1" smtClean="0"/>
              <a:t>відвідувачам</a:t>
            </a:r>
            <a:r>
              <a:rPr lang="ru-RU" dirty="0" smtClean="0"/>
              <a:t>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збільшенню</a:t>
            </a:r>
            <a:r>
              <a:rPr lang="ru-RU" dirty="0" smtClean="0"/>
              <a:t> </a:t>
            </a:r>
            <a:r>
              <a:rPr lang="ru-RU" dirty="0" err="1" smtClean="0"/>
              <a:t>обсягу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ре </a:t>
            </a:r>
            <a:r>
              <a:rPr lang="ru-RU" dirty="0" err="1" smtClean="0"/>
              <a:t>алізації</a:t>
            </a:r>
            <a:r>
              <a:rPr lang="ru-RU" dirty="0" smtClean="0"/>
              <a:t>, </a:t>
            </a:r>
            <a:r>
              <a:rPr lang="ru-RU" dirty="0" err="1" smtClean="0"/>
              <a:t>рентабельності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, </a:t>
            </a:r>
            <a:r>
              <a:rPr lang="ru-RU" dirty="0" err="1" smtClean="0"/>
              <a:t>зростанню</a:t>
            </a:r>
            <a:r>
              <a:rPr lang="ru-RU" dirty="0" smtClean="0"/>
              <a:t> престижу </a:t>
            </a:r>
            <a:r>
              <a:rPr lang="ru-RU" dirty="0" err="1" smtClean="0"/>
              <a:t>готелю</a:t>
            </a:r>
            <a:r>
              <a:rPr lang="ru-RU" dirty="0" smtClean="0"/>
              <a:t>. </a:t>
            </a:r>
            <a:r>
              <a:rPr lang="ru-RU" dirty="0" err="1" smtClean="0"/>
              <a:t>Споживання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err="1" smtClean="0"/>
              <a:t>поліпшеної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та </a:t>
            </a:r>
            <a:r>
              <a:rPr lang="ru-RU" dirty="0" err="1" smtClean="0"/>
              <a:t>більшої</a:t>
            </a:r>
            <a:r>
              <a:rPr lang="ru-RU" dirty="0" smtClean="0"/>
              <a:t> </a:t>
            </a:r>
            <a:r>
              <a:rPr lang="ru-RU" dirty="0" err="1" smtClean="0"/>
              <a:t>споживчої</a:t>
            </a:r>
            <a:r>
              <a:rPr lang="ru-RU" dirty="0" smtClean="0"/>
              <a:t> вар </a:t>
            </a:r>
            <a:r>
              <a:rPr lang="ru-RU" dirty="0" err="1" smtClean="0"/>
              <a:t>тості</a:t>
            </a:r>
            <a:r>
              <a:rPr lang="ru-RU" dirty="0" smtClean="0"/>
              <a:t> </a:t>
            </a:r>
            <a:r>
              <a:rPr lang="ru-RU" dirty="0" err="1" smtClean="0"/>
              <a:t>зменшує</a:t>
            </a:r>
            <a:r>
              <a:rPr lang="ru-RU" dirty="0" smtClean="0"/>
              <a:t> </a:t>
            </a:r>
            <a:r>
              <a:rPr lang="ru-RU" dirty="0" err="1" smtClean="0"/>
              <a:t>поточні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 та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пов</a:t>
            </a:r>
            <a:r>
              <a:rPr lang="ru-RU" dirty="0" smtClean="0"/>
              <a:t> не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організаційної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методик,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якістю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якістю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загаль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визначають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політику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мету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повідальність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здійснюють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керування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якістю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поліп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межах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Керування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якістю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оперативного характеру,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систематично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виконува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межах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підтверджуються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потреби,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достатньої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впевненості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об’єкт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Поліпшення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заходи,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одержання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користі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комплексне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охоплює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готелю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маркетингову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політику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готельного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неправомірно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ототожнювати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задовольняють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конкретні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потреби, а не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абстрактні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специфічні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u="sng" dirty="0" err="1" smtClean="0">
                <a:latin typeface="Times New Roman" pitchFamily="18" charset="0"/>
                <a:cs typeface="Times New Roman" pitchFamily="18" charset="0"/>
              </a:rPr>
              <a:t>Специфічними</a:t>
            </a:r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 smtClean="0">
                <a:latin typeface="Times New Roman" pitchFamily="18" charset="0"/>
                <a:cs typeface="Times New Roman" pitchFamily="18" charset="0"/>
              </a:rPr>
              <a:t>особливостями</a:t>
            </a:r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 smtClean="0">
                <a:latin typeface="Times New Roman" pitchFamily="18" charset="0"/>
                <a:cs typeface="Times New Roman" pitchFamily="18" charset="0"/>
              </a:rPr>
              <a:t>готельних</a:t>
            </a:r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 є: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готельних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збігається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виробництвом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оцінити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готельної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спожи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готельні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підлягають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збереженню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накопиченню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надаючи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готельні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працівник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готельного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вступає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безпосередній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контакт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споживачем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відміну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товарного ринку, де товар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до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покупця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в го тельному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господарстві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навпаки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споживач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до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готель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готельна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послуга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підлягає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транспорту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ванню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попит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готельні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коливається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циклів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життєдіяльності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людей; так,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готельного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харак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терні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добові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тижневі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місячні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річні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коливання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 smtClean="0"/>
              <a:t>Харчова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переробна</a:t>
            </a:r>
            <a:r>
              <a:rPr lang="ru-RU" dirty="0" smtClean="0"/>
              <a:t> </a:t>
            </a:r>
            <a:r>
              <a:rPr lang="ru-RU" dirty="0" err="1" smtClean="0"/>
              <a:t>промисловість</a:t>
            </a:r>
            <a:r>
              <a:rPr lang="ru-RU" dirty="0" smtClean="0"/>
              <a:t>. – 2010. – № 2 (366). 42. </a:t>
            </a:r>
            <a:r>
              <a:rPr lang="ru-RU" dirty="0" err="1" smtClean="0"/>
              <a:t>Харчова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переробна</a:t>
            </a:r>
            <a:r>
              <a:rPr lang="ru-RU" dirty="0" smtClean="0"/>
              <a:t> </a:t>
            </a:r>
            <a:r>
              <a:rPr lang="ru-RU" dirty="0" err="1" smtClean="0"/>
              <a:t>промисловість</a:t>
            </a:r>
            <a:r>
              <a:rPr lang="ru-RU" dirty="0" smtClean="0"/>
              <a:t>. – 2009. – № 6 (358).</a:t>
            </a:r>
          </a:p>
          <a:p>
            <a:r>
              <a:rPr lang="ru-RU" dirty="0" smtClean="0"/>
              <a:t>Шаповал </a:t>
            </a:r>
            <a:r>
              <a:rPr lang="en-US" dirty="0" smtClean="0"/>
              <a:t>M.I. </a:t>
            </a:r>
            <a:r>
              <a:rPr lang="ru-RU" dirty="0" smtClean="0"/>
              <a:t>Менеджмент </a:t>
            </a:r>
            <a:r>
              <a:rPr lang="ru-RU" dirty="0" err="1" smtClean="0"/>
              <a:t>якості</a:t>
            </a:r>
            <a:r>
              <a:rPr lang="ru-RU" dirty="0" smtClean="0"/>
              <a:t> / </a:t>
            </a:r>
            <a:r>
              <a:rPr lang="en-US" dirty="0" smtClean="0"/>
              <a:t>M.I. </a:t>
            </a:r>
            <a:r>
              <a:rPr lang="ru-RU" dirty="0" smtClean="0"/>
              <a:t>Шаповал. – К.: </a:t>
            </a:r>
            <a:r>
              <a:rPr lang="ru-RU" dirty="0" err="1" smtClean="0"/>
              <a:t>Т-во</a:t>
            </a:r>
            <a:r>
              <a:rPr lang="ru-RU" dirty="0" smtClean="0"/>
              <a:t> «</a:t>
            </a:r>
            <a:r>
              <a:rPr lang="ru-RU" dirty="0" err="1" smtClean="0"/>
              <a:t>Знання</a:t>
            </a:r>
            <a:r>
              <a:rPr lang="ru-RU" dirty="0" smtClean="0"/>
              <a:t>», 2008. – 475 с. </a:t>
            </a:r>
          </a:p>
          <a:p>
            <a:r>
              <a:rPr lang="ru-RU" dirty="0" smtClean="0"/>
              <a:t>Шаповал М.І.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стандартизації</a:t>
            </a:r>
            <a:r>
              <a:rPr lang="ru-RU" dirty="0" smtClean="0"/>
              <a:t>,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якістю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стандартизації</a:t>
            </a:r>
            <a:r>
              <a:rPr lang="ru-RU" dirty="0" smtClean="0"/>
              <a:t> / </a:t>
            </a:r>
            <a:r>
              <a:rPr lang="en-US" dirty="0" smtClean="0"/>
              <a:t>M.I. </a:t>
            </a:r>
            <a:r>
              <a:rPr lang="ru-RU" dirty="0" smtClean="0"/>
              <a:t>Шаповал. – К., 2000. </a:t>
            </a:r>
          </a:p>
          <a:p>
            <a:r>
              <a:rPr lang="ru-RU" dirty="0" err="1" smtClean="0"/>
              <a:t>Щедріна</a:t>
            </a:r>
            <a:r>
              <a:rPr lang="ru-RU" dirty="0" smtClean="0"/>
              <a:t> Т. </a:t>
            </a:r>
            <a:r>
              <a:rPr lang="ru-RU" dirty="0" err="1" smtClean="0"/>
              <a:t>Оптимальні</a:t>
            </a:r>
            <a:r>
              <a:rPr lang="ru-RU" dirty="0" smtClean="0"/>
              <a:t> 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dirty="0" err="1" smtClean="0"/>
              <a:t>стандартизації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сертифікації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ринкової</a:t>
            </a:r>
            <a:r>
              <a:rPr lang="ru-RU" dirty="0" smtClean="0"/>
              <a:t> </a:t>
            </a:r>
            <a:r>
              <a:rPr lang="ru-RU" dirty="0" err="1" smtClean="0"/>
              <a:t>економіки</a:t>
            </a:r>
            <a:r>
              <a:rPr lang="ru-RU" dirty="0" smtClean="0"/>
              <a:t> / Т. </a:t>
            </a:r>
            <a:r>
              <a:rPr lang="ru-RU" dirty="0" err="1" smtClean="0"/>
              <a:t>Щедріна</a:t>
            </a:r>
            <a:r>
              <a:rPr lang="ru-RU" dirty="0" smtClean="0"/>
              <a:t> // </a:t>
            </a:r>
            <a:r>
              <a:rPr lang="ru-RU" dirty="0" err="1" smtClean="0"/>
              <a:t>Розбудова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– 2003. – № 10. – С. 35–38.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502</Words>
  <Application>Microsoft Office PowerPoint</Application>
  <PresentationFormat>Экран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«Управління якістю продукції та послуг готельно-ресторанному господарстві»</vt:lpstr>
      <vt:lpstr>Компетентності:</vt:lpstr>
      <vt:lpstr>Слайд 3</vt:lpstr>
      <vt:lpstr>Слайд 4</vt:lpstr>
      <vt:lpstr>Слайд 5</vt:lpstr>
      <vt:lpstr>Слайд 6</vt:lpstr>
      <vt:lpstr>Слайд 7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«Управління якістю продукції та послуг готельно-ресторанному господарстві»</dc:title>
  <dc:creator>Юдін Ілля Дмитрович</dc:creator>
  <cp:lastModifiedBy>iyudin</cp:lastModifiedBy>
  <cp:revision>2</cp:revision>
  <dcterms:created xsi:type="dcterms:W3CDTF">2021-01-30T14:49:52Z</dcterms:created>
  <dcterms:modified xsi:type="dcterms:W3CDTF">2021-01-30T15:12:27Z</dcterms:modified>
</cp:coreProperties>
</file>