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66" r:id="rId4"/>
    <p:sldId id="257" r:id="rId5"/>
    <p:sldId id="267" r:id="rId6"/>
    <p:sldId id="259" r:id="rId7"/>
    <p:sldId id="260" r:id="rId8"/>
    <p:sldId id="261" r:id="rId9"/>
    <p:sldId id="262" r:id="rId10"/>
    <p:sldId id="264" r:id="rId11"/>
    <p:sldId id="263" r:id="rId12"/>
    <p:sldId id="265" r:id="rId13"/>
  </p:sldIdLst>
  <p:sldSz cx="9144000" cy="6858000" type="screen4x3"/>
  <p:notesSz cx="6640513" cy="99044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700" autoAdjust="0"/>
  </p:normalViewPr>
  <p:slideViewPr>
    <p:cSldViewPr>
      <p:cViewPr varScale="1">
        <p:scale>
          <a:sx n="76" d="100"/>
          <a:sy n="76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7556" cy="4952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61421" y="0"/>
            <a:ext cx="2877556" cy="49522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541BF0-0810-4075-A9C2-769047CE8F19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44550" y="742950"/>
            <a:ext cx="4951413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4052" y="4704596"/>
            <a:ext cx="5312410" cy="4456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07473"/>
            <a:ext cx="2877556" cy="4952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61421" y="9407473"/>
            <a:ext cx="2877556" cy="49522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8425D1-FB96-4679-91C5-FD942B40C8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149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 smtClean="0"/>
              <a:t>Актуальним</a:t>
            </a:r>
            <a:r>
              <a:rPr lang="ru-RU" dirty="0" smtClean="0"/>
              <a:t> </a:t>
            </a:r>
            <a:r>
              <a:rPr lang="ru-RU" dirty="0" err="1" smtClean="0"/>
              <a:t>питанням</a:t>
            </a:r>
            <a:r>
              <a:rPr lang="ru-RU" dirty="0" smtClean="0"/>
              <a:t> є </a:t>
            </a:r>
            <a:r>
              <a:rPr lang="ru-RU" dirty="0" err="1" smtClean="0"/>
              <a:t>модернізація</a:t>
            </a:r>
            <a:r>
              <a:rPr lang="ru-RU" dirty="0" smtClean="0"/>
              <a:t> </a:t>
            </a:r>
            <a:r>
              <a:rPr lang="ru-RU" dirty="0" err="1" smtClean="0"/>
              <a:t>вищої</a:t>
            </a:r>
            <a:r>
              <a:rPr lang="ru-RU" dirty="0" smtClean="0"/>
              <a:t> </a:t>
            </a:r>
            <a:r>
              <a:rPr lang="ru-RU" dirty="0" err="1" smtClean="0"/>
              <a:t>освіти</a:t>
            </a:r>
            <a:r>
              <a:rPr lang="ru-RU" dirty="0" smtClean="0"/>
              <a:t> в </a:t>
            </a:r>
            <a:r>
              <a:rPr lang="ru-RU" dirty="0" err="1" smtClean="0"/>
              <a:t>Україні</a:t>
            </a:r>
            <a:r>
              <a:rPr lang="ru-RU" dirty="0" smtClean="0"/>
              <a:t> з метою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конкурентоспроможності</a:t>
            </a:r>
            <a:r>
              <a:rPr lang="ru-RU" dirty="0" smtClean="0"/>
              <a:t> та </a:t>
            </a:r>
            <a:r>
              <a:rPr lang="ru-RU" dirty="0" err="1" smtClean="0"/>
              <a:t>інтеграції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в </a:t>
            </a:r>
            <a:r>
              <a:rPr lang="ru-RU" dirty="0" err="1" smtClean="0"/>
              <a:t>єдиний</a:t>
            </a:r>
            <a:r>
              <a:rPr lang="ru-RU" dirty="0" smtClean="0"/>
              <a:t> </a:t>
            </a:r>
            <a:r>
              <a:rPr lang="ru-RU" dirty="0" err="1" smtClean="0"/>
              <a:t>світовий</a:t>
            </a:r>
            <a:r>
              <a:rPr lang="ru-RU" dirty="0" smtClean="0"/>
              <a:t> </a:t>
            </a:r>
            <a:r>
              <a:rPr lang="ru-RU" dirty="0" err="1" smtClean="0"/>
              <a:t>освітній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425D1-FB96-4679-91C5-FD942B40C84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39217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05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Можливості:</a:t>
            </a:r>
            <a:endParaRPr lang="ru-RU" sz="105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Підвищення рівня якості наукових публікацій у фахових виданнях ХДУ та у </a:t>
            </a:r>
            <a:r>
              <a:rPr lang="uk-UA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наукометричних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базах даних.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Відкриття спеціальностей, що відповідають структурним змінам в економіці.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Додаткове залучення позабюджетних коштів за рахунок розвитку системи реалізації додаткових освітніх послуг.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Побудова широкого спектру зв'язків з ринком праці.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Розширення співробітництва з навчальними закладами країни та за кордоном.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Адаптація освітніх послуг ХДУ до іноземних абітурієнтів.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Адекватність реагування ХДУ на зміни запитів зовнішнього середовища.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Використання власних технологій та сервісів.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Розвиток системи комунікацій та електронного документообігу.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Уніфікація і стандартизація вимог до дипломів європейського зразка.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Замкнутий ланцюг: профробота (школи, ліцеї, гімназії) – навчання (ХДУ) – працевлаштування (ринок праці).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Інтернет-просування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освітніх послуг ХДУ.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Перехід на міжнародні мови викладання зі збереженням всіх навчальних курсів на українській мові (за вибором студентів, враховуючи іноземних).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Диверсифікація бюджету ХДУ.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05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Загрози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Перерозподіл ситуації між регіональними та національними </a:t>
            </a:r>
            <a:r>
              <a:rPr lang="uk-UA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вузами.Демографічна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криза.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Зниження у абітурієнтів рівня якості знань природничих наук на фоні масштабного зсуву інтересів у бік гуманітарних та соціальних дисциплін.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Недостатній рівень загальноосвітньої підготовки та ступеня сформованості умінь і навичок самостійної роботи.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Конкуренція на ринку освітніх послуг.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Загроза злиття з іншими вузами і поглинання в рамках оптимізації.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Відтік кваліфікованих кадрів в недержавні вузи та установи.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05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425D1-FB96-4679-91C5-FD942B40C84D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2717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Світовий досвід показує, якими ключовими характеристиками повинен володіти елітний вуз - це висока концентрація талантів, достаток ресурсів і гнучке, прозоре управління основними активами (людські, фінансові, матеріальні, нематеріальні, управління взаємовідносинами, ІКТ-ресурси) як фундаменту конкурентоспроможності університету.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Критерії </a:t>
            </a:r>
            <a:r>
              <a:rPr lang="uk-U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ранжування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національного і міжнародного рівня виступають інструментами підвищення рейтингу університету.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 новітніх умовах ринку освітніх послуг основними задачами Херсонського державного університету є просування його в інформаційному просторі, підвищення рівня престижності ХДУ та інтеграція з світовою наукою, розвиток ефективного технологічного коридору школа – університет – ринок праці, збільшення контингенту студентів, підвищення рейтингу науково-педагогічних працівників у </a:t>
            </a:r>
            <a:r>
              <a:rPr lang="uk-U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наукометричних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базах даних, міжнародне визнання.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425D1-FB96-4679-91C5-FD942B40C84D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7116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425D1-FB96-4679-91C5-FD942B40C84D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011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Одним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статусу </a:t>
            </a:r>
            <a:r>
              <a:rPr lang="ru-RU" dirty="0" err="1" smtClean="0"/>
              <a:t>елітного</a:t>
            </a:r>
            <a:r>
              <a:rPr lang="ru-RU" dirty="0" smtClean="0"/>
              <a:t> </a:t>
            </a:r>
            <a:r>
              <a:rPr lang="ru-RU" dirty="0" err="1" smtClean="0"/>
              <a:t>університету</a:t>
            </a:r>
            <a:r>
              <a:rPr lang="ru-RU" dirty="0" smtClean="0"/>
              <a:t> </a:t>
            </a:r>
            <a:r>
              <a:rPr lang="ru-RU" dirty="0" err="1" smtClean="0"/>
              <a:t>світового</a:t>
            </a:r>
            <a:r>
              <a:rPr lang="ru-RU" dirty="0" smtClean="0"/>
              <a:t> </a:t>
            </a:r>
            <a:r>
              <a:rPr lang="ru-RU" dirty="0" err="1" smtClean="0"/>
              <a:t>класу</a:t>
            </a:r>
            <a:r>
              <a:rPr lang="ru-RU" dirty="0" smtClean="0"/>
              <a:t> є рейтинги </a:t>
            </a:r>
            <a:r>
              <a:rPr lang="ru-RU" dirty="0" err="1" smtClean="0"/>
              <a:t>вищих</a:t>
            </a:r>
            <a:r>
              <a:rPr lang="ru-RU" dirty="0" smtClean="0"/>
              <a:t> </a:t>
            </a:r>
            <a:r>
              <a:rPr lang="ru-RU" dirty="0" err="1" smtClean="0"/>
              <a:t>навчальних</a:t>
            </a:r>
            <a:r>
              <a:rPr lang="ru-RU" dirty="0" smtClean="0"/>
              <a:t> </a:t>
            </a:r>
            <a:r>
              <a:rPr lang="ru-RU" dirty="0" err="1" smtClean="0"/>
              <a:t>закладів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 </a:t>
            </a:r>
            <a:r>
              <a:rPr lang="ru-RU" dirty="0" err="1" smtClean="0"/>
              <a:t>спрямовані</a:t>
            </a:r>
            <a:r>
              <a:rPr lang="ru-RU" dirty="0" smtClean="0"/>
              <a:t> на </a:t>
            </a:r>
            <a:r>
              <a:rPr lang="ru-RU" dirty="0" err="1" smtClean="0"/>
              <a:t>аналіз</a:t>
            </a:r>
            <a:r>
              <a:rPr lang="ru-RU" dirty="0" smtClean="0"/>
              <a:t> та </a:t>
            </a:r>
            <a:r>
              <a:rPr lang="ru-RU" dirty="0" err="1" smtClean="0"/>
              <a:t>оцінювання</a:t>
            </a:r>
            <a:r>
              <a:rPr lang="ru-RU" dirty="0" smtClean="0"/>
              <a:t> </a:t>
            </a:r>
            <a:r>
              <a:rPr lang="ru-RU" dirty="0" err="1" smtClean="0"/>
              <a:t>якісних</a:t>
            </a:r>
            <a:r>
              <a:rPr lang="ru-RU" dirty="0" smtClean="0"/>
              <a:t> і </a:t>
            </a:r>
            <a:r>
              <a:rPr lang="ru-RU" dirty="0" err="1" smtClean="0"/>
              <a:t>кількісних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потенціалу</a:t>
            </a:r>
            <a:r>
              <a:rPr lang="ru-RU" dirty="0" smtClean="0"/>
              <a:t> та </a:t>
            </a:r>
            <a:r>
              <a:rPr lang="ru-RU" dirty="0" err="1" smtClean="0"/>
              <a:t>результативності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вишів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Кожний</a:t>
            </a:r>
            <a:r>
              <a:rPr lang="ru-RU" dirty="0" smtClean="0"/>
              <a:t> рейтинг </a:t>
            </a:r>
            <a:r>
              <a:rPr lang="ru-RU" dirty="0" err="1" smtClean="0"/>
              <a:t>орієнтований</a:t>
            </a:r>
            <a:r>
              <a:rPr lang="ru-RU" dirty="0" smtClean="0"/>
              <a:t> на </a:t>
            </a:r>
            <a:r>
              <a:rPr lang="ru-RU" dirty="0" err="1" smtClean="0"/>
              <a:t>конкретні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, </a:t>
            </a:r>
            <a:r>
              <a:rPr lang="ru-RU" dirty="0" err="1" smtClean="0"/>
              <a:t>цільові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користувачів</a:t>
            </a:r>
            <a:r>
              <a:rPr lang="ru-RU" dirty="0" smtClean="0"/>
              <a:t>,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власні</a:t>
            </a:r>
            <a:r>
              <a:rPr lang="ru-RU" dirty="0" smtClean="0"/>
              <a:t> </a:t>
            </a:r>
            <a:r>
              <a:rPr lang="ru-RU" dirty="0" err="1" smtClean="0"/>
              <a:t>критерії</a:t>
            </a:r>
            <a:r>
              <a:rPr lang="ru-RU" dirty="0" smtClean="0"/>
              <a:t>, </a:t>
            </a:r>
            <a:r>
              <a:rPr lang="ru-RU" dirty="0" err="1" smtClean="0"/>
              <a:t>методології</a:t>
            </a:r>
            <a:r>
              <a:rPr lang="ru-RU" dirty="0" smtClean="0"/>
              <a:t> та методики </a:t>
            </a:r>
            <a:r>
              <a:rPr lang="ru-RU" dirty="0" err="1" smtClean="0"/>
              <a:t>визначення</a:t>
            </a:r>
            <a:r>
              <a:rPr lang="ru-RU" dirty="0" smtClean="0"/>
              <a:t> рейтингу. Рейтинги </a:t>
            </a:r>
            <a:r>
              <a:rPr lang="ru-RU" dirty="0" err="1" smtClean="0"/>
              <a:t>забезпечують</a:t>
            </a:r>
            <a:r>
              <a:rPr lang="ru-RU" dirty="0" smtClean="0"/>
              <a:t> баланс </a:t>
            </a:r>
            <a:r>
              <a:rPr lang="ru-RU" dirty="0" err="1" smtClean="0"/>
              <a:t>якості</a:t>
            </a:r>
            <a:r>
              <a:rPr lang="ru-RU" dirty="0" smtClean="0"/>
              <a:t> у </a:t>
            </a:r>
            <a:r>
              <a:rPr lang="ru-RU" dirty="0" err="1" smtClean="0"/>
              <a:t>вищих</a:t>
            </a:r>
            <a:r>
              <a:rPr lang="ru-RU" dirty="0" smtClean="0"/>
              <a:t> </a:t>
            </a:r>
            <a:r>
              <a:rPr lang="ru-RU" dirty="0" err="1" smtClean="0"/>
              <a:t>навчальних</a:t>
            </a:r>
            <a:r>
              <a:rPr lang="ru-RU" dirty="0" smtClean="0"/>
              <a:t> закладах.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425D1-FB96-4679-91C5-FD942B40C84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126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повними</a:t>
            </a:r>
            <a:r>
              <a:rPr lang="ru-RU" dirty="0" smtClean="0"/>
              <a:t> і </a:t>
            </a:r>
            <a:r>
              <a:rPr lang="ru-RU" dirty="0" err="1" smtClean="0"/>
              <a:t>всебічними</a:t>
            </a:r>
            <a:r>
              <a:rPr lang="ru-RU" dirty="0" smtClean="0"/>
              <a:t> </a:t>
            </a:r>
            <a:r>
              <a:rPr lang="ru-RU" dirty="0" err="1" smtClean="0"/>
              <a:t>міжнародними</a:t>
            </a:r>
            <a:r>
              <a:rPr lang="ru-RU" dirty="0" smtClean="0"/>
              <a:t> рейтингами є:</a:t>
            </a:r>
          </a:p>
          <a:p>
            <a:r>
              <a:rPr lang="ru-RU" dirty="0" smtClean="0"/>
              <a:t>•</a:t>
            </a:r>
            <a:r>
              <a:rPr lang="en-US" dirty="0" smtClean="0"/>
              <a:t>Times Higher Education World University Rankings</a:t>
            </a:r>
          </a:p>
          <a:p>
            <a:r>
              <a:rPr lang="en-US" dirty="0" smtClean="0"/>
              <a:t>•Academic Ranking of World Universities</a:t>
            </a:r>
          </a:p>
          <a:p>
            <a:r>
              <a:rPr lang="en-US" dirty="0" smtClean="0"/>
              <a:t>•</a:t>
            </a:r>
            <a:r>
              <a:rPr lang="en-US" dirty="0" err="1" smtClean="0"/>
              <a:t>Quacquarelli</a:t>
            </a:r>
            <a:r>
              <a:rPr lang="en-US" dirty="0" smtClean="0"/>
              <a:t> Symonds World University Rankings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425D1-FB96-4679-91C5-FD942B40C84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3133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QS World University Rankings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Співвідношення «викладач-студент»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10%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Академічна репутація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40%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Цитування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20%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Репутація у роботодавців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20%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Іноземні студенти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5%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Іноземні викладачі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5%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Times Higher Education World University Rankings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Освітня діяльність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30%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Дослідження та репутація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30%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Цитування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32.5%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Інноваційна діяльність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2.5%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Іноземні студенти та співробітники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5%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Academic Ranking of World Universities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Якість освіти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10%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Якість професорсько-викладацького складу 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40%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Результати наукової діяльності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40%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Якість академічної складової університету на одного викладача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10%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425D1-FB96-4679-91C5-FD942B40C84D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4064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Проаналізувавши данні таблиці 1 можна виділити основні агреговані показники, що враховуються при </a:t>
            </a:r>
            <a:r>
              <a:rPr lang="uk-U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ранжуванні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 вищій освіті: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Освітня діяльність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(співвідношення чисельності викладачів і студентів;  чисельність випускників, які мають докторську ступінь; чисельність випускників, які отримали нобелівську або </a:t>
            </a:r>
            <a:r>
              <a:rPr lang="uk-U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Філдсівську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премії; репутація у роботодавця).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Наукова діяльність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(число публікацій науково-педагогічних працівників ВНЗ в наукових журналах, в т.ч. </a:t>
            </a:r>
            <a:r>
              <a:rPr lang="uk-U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Scienceі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Nature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число публікацій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rjy</a:t>
            </a:r>
            <a:r>
              <a:rPr lang="uk-U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ічних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працівників ВНЗ, включених до бази індексів цитування в галузі природничих та соціальних наук (ScienceCitationIndex-expanded і </a:t>
            </a:r>
            <a:r>
              <a:rPr lang="uk-U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SocialScienceCitationIndex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); цитування статей науково-педагогічних працівників ВНЗ).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Професорсько-викладацький склад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(чисельність викладачів, які отримали нобелівську або </a:t>
            </a:r>
            <a:r>
              <a:rPr lang="uk-U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Філдсівську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премії; чисельність викладачів, які входять до 200 найбільш цитованих академічних працівників світу; чисельність іноземних викладачів).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Фінансування ВНЗ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прибуток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</a:t>
            </a:r>
            <a:r>
              <a:rPr lang="uk-U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ніверситету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фінансування наукових досліджень).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425D1-FB96-4679-91C5-FD942B40C84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495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основі результатів </a:t>
            </a:r>
            <a:r>
              <a:rPr lang="uk-UA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ранжування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цих вузів лежать три фактори, що взаємно доповнюють один одного: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Джамил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Салми - Марокканский экономист образование, служил в качестве координатора программы высшего образования Всемирного банка.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endParaRPr lang="en-US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висока концентрація талантів 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(викладачів і студентів);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1" dirty="0" smtClean="0"/>
              <a:t>C</a:t>
            </a:r>
            <a:r>
              <a:rPr lang="ru-RU" sz="1200" b="1" dirty="0" err="1" smtClean="0"/>
              <a:t>туденти</a:t>
            </a:r>
            <a:r>
              <a:rPr lang="en-US" sz="1200" b="1" dirty="0" smtClean="0"/>
              <a:t> </a:t>
            </a:r>
            <a:r>
              <a:rPr lang="uk-UA" sz="1200" b="1" dirty="0" smtClean="0"/>
              <a:t>2. В</a:t>
            </a:r>
            <a:r>
              <a:rPr lang="ru-RU" sz="1200" b="1" dirty="0" err="1" smtClean="0"/>
              <a:t>икладачі</a:t>
            </a:r>
            <a:r>
              <a:rPr lang="ru-RU" sz="1200" b="1" dirty="0" smtClean="0"/>
              <a:t>,</a:t>
            </a:r>
            <a:r>
              <a:rPr lang="en-US" sz="1200" b="1" dirty="0" smtClean="0"/>
              <a:t> </a:t>
            </a:r>
            <a:r>
              <a:rPr lang="ru-RU" sz="1200" b="1" dirty="0" smtClean="0"/>
              <a:t>3. </a:t>
            </a:r>
            <a:r>
              <a:rPr lang="ru-RU" sz="1200" b="1" dirty="0" err="1" smtClean="0"/>
              <a:t>Дослідники</a:t>
            </a:r>
            <a:r>
              <a:rPr lang="ru-RU" sz="1200" b="1" dirty="0" smtClean="0"/>
              <a:t>,</a:t>
            </a:r>
            <a:r>
              <a:rPr lang="en-US" sz="1200" b="1" dirty="0" smtClean="0"/>
              <a:t> </a:t>
            </a:r>
            <a:r>
              <a:rPr lang="ru-RU" sz="1200" b="1" dirty="0" smtClean="0"/>
              <a:t>4. </a:t>
            </a:r>
            <a:r>
              <a:rPr lang="ru-RU" sz="1200" b="1" dirty="0" err="1" smtClean="0"/>
              <a:t>Міжнародне</a:t>
            </a:r>
            <a:r>
              <a:rPr lang="ru-RU" sz="1200" b="1" dirty="0" smtClean="0"/>
              <a:t> </a:t>
            </a:r>
            <a:r>
              <a:rPr lang="ru-RU" sz="1200" b="1" dirty="0" err="1" smtClean="0"/>
              <a:t>співробітництво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uk-UA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достаток ресурсів</a:t>
            </a:r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для створення сприятливих умов навчання та проведення наукових досліджень;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u-RU" sz="1200" b="1" dirty="0" err="1" smtClean="0"/>
              <a:t>Державне</a:t>
            </a:r>
            <a:r>
              <a:rPr lang="ru-RU" sz="1200" b="1" dirty="0" smtClean="0"/>
              <a:t> </a:t>
            </a:r>
            <a:r>
              <a:rPr lang="en-US" sz="1200" b="1" dirty="0" smtClean="0"/>
              <a:t> </a:t>
            </a:r>
            <a:r>
              <a:rPr lang="ru-RU" sz="1200" b="1" dirty="0" err="1" smtClean="0"/>
              <a:t>фінансування</a:t>
            </a:r>
            <a:r>
              <a:rPr lang="ru-RU" sz="1200" b="1" dirty="0" smtClean="0"/>
              <a:t>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b="1" dirty="0" smtClean="0"/>
              <a:t>2. </a:t>
            </a:r>
            <a:r>
              <a:rPr lang="ru-RU" sz="1200" b="1" dirty="0" err="1" smtClean="0"/>
              <a:t>Залучення</a:t>
            </a:r>
            <a:r>
              <a:rPr lang="ru-RU" sz="1200" b="1" dirty="0" smtClean="0"/>
              <a:t> приватного </a:t>
            </a:r>
            <a:r>
              <a:rPr lang="ru-RU" sz="1200" b="1" dirty="0" err="1" smtClean="0"/>
              <a:t>капіталу</a:t>
            </a:r>
            <a:r>
              <a:rPr lang="ru-RU" sz="1200" b="1" dirty="0" smtClean="0"/>
              <a:t> 3. Плата за </a:t>
            </a:r>
            <a:r>
              <a:rPr lang="ru-RU" sz="1200" b="1" dirty="0" err="1" smtClean="0"/>
              <a:t>навчання</a:t>
            </a:r>
            <a:r>
              <a:rPr lang="ru-RU" sz="1200" b="1" dirty="0" smtClean="0"/>
              <a:t> 4. </a:t>
            </a:r>
            <a:r>
              <a:rPr lang="ru-RU" sz="1200" b="1" dirty="0" err="1" smtClean="0"/>
              <a:t>Гранти</a:t>
            </a:r>
            <a:r>
              <a:rPr lang="ru-RU" sz="1200" b="1" dirty="0" smtClean="0"/>
              <a:t> на </a:t>
            </a:r>
            <a:r>
              <a:rPr lang="ru-RU" sz="1200" b="1" dirty="0" err="1" smtClean="0"/>
              <a:t>проведення</a:t>
            </a:r>
            <a:r>
              <a:rPr lang="ru-RU" sz="1200" b="1" dirty="0" smtClean="0"/>
              <a:t>   </a:t>
            </a:r>
            <a:r>
              <a:rPr lang="ru-RU" sz="1200" b="1" dirty="0" err="1" smtClean="0"/>
              <a:t>наукових</a:t>
            </a:r>
            <a:r>
              <a:rPr lang="ru-RU" sz="1200" b="1" dirty="0" smtClean="0"/>
              <a:t> </a:t>
            </a:r>
            <a:r>
              <a:rPr lang="ru-RU" sz="1200" b="1" dirty="0" err="1" smtClean="0"/>
              <a:t>досліджень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 algn="l"/>
            <a:r>
              <a:rPr lang="uk-UA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структура управління вузом, яка сприяє розвитку стратегічного бачення, інновацій і гнучкості, що дозволяє вузу приймати рішення для прозорого та ефективного управління основними активами (людські, фінансові, матеріальні, нематеріальні, управління взаємовідносинами, ІКТ-ресурси)</a:t>
            </a:r>
            <a:r>
              <a:rPr lang="ru-RU" sz="1200" b="1" dirty="0" smtClean="0"/>
              <a:t> . </a:t>
            </a:r>
            <a:r>
              <a:rPr lang="ru-RU" sz="1200" b="1" dirty="0" err="1" smtClean="0"/>
              <a:t>Законодавство</a:t>
            </a:r>
            <a:r>
              <a:rPr lang="ru-RU" sz="1200" b="1" dirty="0" smtClean="0"/>
              <a:t> </a:t>
            </a:r>
            <a:r>
              <a:rPr lang="en-US" sz="1200" b="1" dirty="0" smtClean="0"/>
              <a:t> </a:t>
            </a:r>
            <a:r>
              <a:rPr lang="ru-RU" sz="1200" b="1" dirty="0" err="1" smtClean="0"/>
              <a:t>сприяє</a:t>
            </a:r>
            <a:r>
              <a:rPr lang="ru-RU" sz="1200" b="1" dirty="0" smtClean="0"/>
              <a:t>  </a:t>
            </a:r>
            <a:r>
              <a:rPr lang="ru-RU" sz="1200" b="1" dirty="0" err="1" smtClean="0"/>
              <a:t>інституційній</a:t>
            </a:r>
            <a:r>
              <a:rPr lang="ru-RU" sz="1200" b="1" dirty="0" smtClean="0"/>
              <a:t>  </a:t>
            </a:r>
            <a:r>
              <a:rPr lang="ru-RU" sz="1200" b="1" dirty="0" err="1" smtClean="0"/>
              <a:t>самостійності</a:t>
            </a:r>
            <a:r>
              <a:rPr lang="ru-RU" sz="1200" b="1" dirty="0" smtClean="0"/>
              <a:t> 2. </a:t>
            </a:r>
            <a:r>
              <a:rPr lang="ru-RU" sz="1200" b="1" dirty="0" err="1" smtClean="0"/>
              <a:t>Автономія</a:t>
            </a:r>
            <a:r>
              <a:rPr lang="ru-RU" sz="1200" b="1" dirty="0" smtClean="0"/>
              <a:t> 3. </a:t>
            </a:r>
            <a:r>
              <a:rPr lang="ru-RU" sz="1200" b="1" dirty="0" err="1" smtClean="0"/>
              <a:t>Академічна</a:t>
            </a:r>
            <a:r>
              <a:rPr lang="ru-RU" sz="1200" b="1" dirty="0" smtClean="0"/>
              <a:t> свобода 4. </a:t>
            </a:r>
            <a:r>
              <a:rPr lang="ru-RU" sz="1200" b="1" dirty="0" err="1" smtClean="0"/>
              <a:t>Наявність</a:t>
            </a:r>
            <a:r>
              <a:rPr lang="ru-RU" sz="1200" b="1" dirty="0" smtClean="0"/>
              <a:t> </a:t>
            </a:r>
            <a:r>
              <a:rPr lang="ru-RU" sz="1200" b="1" dirty="0" err="1" smtClean="0"/>
              <a:t>сильної</a:t>
            </a:r>
            <a:r>
              <a:rPr lang="ru-RU" sz="1200" b="1" dirty="0" smtClean="0"/>
              <a:t> </a:t>
            </a:r>
            <a:r>
              <a:rPr lang="ru-RU" sz="1200" b="1" dirty="0" err="1" smtClean="0"/>
              <a:t>команди</a:t>
            </a:r>
            <a:r>
              <a:rPr lang="ru-RU" sz="1200" b="1" dirty="0" smtClean="0"/>
              <a:t> </a:t>
            </a:r>
            <a:r>
              <a:rPr lang="ru-RU" sz="1200" b="1" dirty="0" err="1" smtClean="0"/>
              <a:t>менеджерів</a:t>
            </a:r>
            <a:r>
              <a:rPr lang="ru-RU" sz="1200" b="1" dirty="0" smtClean="0"/>
              <a:t> </a:t>
            </a:r>
          </a:p>
          <a:p>
            <a:pPr lvl="0" algn="l"/>
            <a:r>
              <a:rPr lang="ru-RU" sz="1200" b="1" dirty="0" smtClean="0"/>
              <a:t>5. </a:t>
            </a:r>
            <a:r>
              <a:rPr lang="ru-RU" sz="1200" b="1" dirty="0" err="1" smtClean="0"/>
              <a:t>Стратегічне</a:t>
            </a:r>
            <a:r>
              <a:rPr lang="ru-RU" sz="1200" b="1" dirty="0" smtClean="0"/>
              <a:t> </a:t>
            </a:r>
            <a:r>
              <a:rPr lang="ru-RU" sz="1200" b="1" dirty="0" err="1" smtClean="0"/>
              <a:t>мислення</a:t>
            </a:r>
            <a:r>
              <a:rPr lang="ru-RU" sz="1200" b="1" dirty="0" smtClean="0"/>
              <a:t> 6. Культура </a:t>
            </a:r>
            <a:r>
              <a:rPr lang="ru-RU" sz="1200" b="1" dirty="0" err="1" smtClean="0"/>
              <a:t>вищості</a:t>
            </a:r>
            <a:r>
              <a:rPr lang="ru-RU" sz="1200" b="1" dirty="0" smtClean="0"/>
              <a:t>    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425D1-FB96-4679-91C5-FD942B40C84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373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«Топ 200 Україна» (кафедра ЮНЕСКО «Вища технічна освіта, прикладний системний аналіз та інформатика» / газета «Дзеркало тижня») – оцінка діяльності університету за академічними показниками;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uk-UA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ru-RU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цінка</a:t>
            </a:r>
            <a:r>
              <a:rPr lang="ru-RU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якості</a:t>
            </a:r>
            <a:r>
              <a:rPr lang="ru-RU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науково-педагогічного</a:t>
            </a:r>
            <a:r>
              <a:rPr lang="ru-RU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потенціалу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,</a:t>
            </a:r>
            <a:r>
              <a:rPr lang="en-US" sz="105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цінка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якості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навчання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цінка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міжнародного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визнання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нтегральний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показник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діяльності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ВНЗ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05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«Рейтинг ВНЗ України «КОМПАС» (компанія «Систем </a:t>
            </a:r>
            <a:r>
              <a:rPr lang="uk-UA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Кепітал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Менеджмент» / Київський міжнародний інститут соціології) – визначення відповідності знань і навичок випускників вітчизняних ВНЗ запитам ринку праці;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Загальна оцінка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Оцінка випускників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Оцінка роботодавців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Оцінка експертів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Співробітництво ВНЗ і роботодавців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050" dirty="0" smtClean="0"/>
          </a:p>
          <a:p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«Рейтинг університетів України» (Міністерство освіти і науки України) – моніторинг якості освіти та результативності діяльності навчальних закладів і системи освіти в цілому.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Міжнародна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активність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Якість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контингенту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студентів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Якість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науково-педагогічного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персоналу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Якість</a:t>
            </a:r>
            <a:r>
              <a:rPr lang="ru-RU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наукової</a:t>
            </a:r>
            <a:r>
              <a:rPr lang="ru-RU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 </a:t>
            </a:r>
            <a:r>
              <a:rPr lang="ru-RU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науково-технічної</a:t>
            </a:r>
            <a:r>
              <a:rPr lang="ru-RU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діяльності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Ресурсне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забезпечення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навчального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процесу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,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Глобальний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критерій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рейтингу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(ІРІ)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05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Інструментом для відстеження </a:t>
            </a:r>
            <a:r>
              <a:rPr lang="uk-UA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цитованості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наукових статей, які публікуються навчальним закладом або його працівниками у наукових виданнях є результати рейтингу вищих навчальних закладів, що базуються на показниках бази даних </a:t>
            </a:r>
            <a:r>
              <a:rPr lang="uk-UA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Scopus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Кількість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публікацій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 Scopus,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Кількість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цитувань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у Scopus,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Індекс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Гірша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(h-</a:t>
            </a:r>
            <a:r>
              <a:rPr lang="en-US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індекс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05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 процесі складання рейтингу </a:t>
            </a:r>
            <a:r>
              <a:rPr lang="uk-UA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Webometrics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розробниками враховується кількість проіндексованих пошуковими системами сторінок сайту вищого навчального закладу, зовнішні посилання на нього, </a:t>
            </a:r>
            <a:r>
              <a:rPr lang="uk-UA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цитованість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ресурсу, а також кількість завантажених на сайт файлів, іншими словами, оцінюється змістовна й інформаційна складова web-сайту навчального закладу.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Число сторінок сайту ВНЗ за допомогою пошукової системи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Число унікальних зовнішніх посилань на сторінки сайту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Кількість файлів розміщених на сайті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u-RU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Число </a:t>
            </a:r>
            <a:r>
              <a:rPr lang="ru-RU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сторінок</a:t>
            </a:r>
            <a:r>
              <a:rPr lang="ru-RU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і </a:t>
            </a:r>
            <a:r>
              <a:rPr lang="ru-RU" sz="105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посилань</a:t>
            </a:r>
            <a:r>
              <a:rPr lang="ru-RU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сайт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ВНЗ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05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425D1-FB96-4679-91C5-FD942B40C84D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2193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425D1-FB96-4679-91C5-FD942B40C84D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0726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Сильні сторони: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Широкий спектр напрямів і спеціальностей підготовки.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Розвинутий потенціал університету для забезпечення самодостатності в підготовці наукових кадрів по всім напрямкам навчання спеціалістів високої кваліфікації 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Наявність багаторічного досвіду міжнародного співробітництва.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Використання різноманітних варіантів інтеграції освітнього, виробничого і наукових процесів (трансфер знань).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Різноманітні академічні сервіси для забезпечення високого рівня  освітнього, виробничого і наукових процесів, широке використання інформаційних технологій.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Кваліфікований  і компетентний кадровий склад.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Позитивний імідж ХДУ в місті, області, країні.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Досвід роботи на ринку освітніх послуг – 96 років.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uk-UA" sz="105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Слабкі сторони:</a:t>
            </a:r>
            <a:endParaRPr lang="ru-RU" sz="105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Роздроблення відділів, служб, факультетів, кафедр.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Незбалансованість бюджету (дохід, витрата).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Диспропорція між середньою вартістю, що фінансує держава та контрактними студентами.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Відсутність диверсифікації джерел фінансування.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Низький  рівень комерціалізації.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Відсутність інтегрованої системи моніторингу університету.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Розрив в комунікаціях (іноземні мови, ІКТ-компетенції).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uk-UA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Великі витрати на утримання університету.</a:t>
            </a:r>
            <a:r>
              <a:rPr lang="en-US" sz="105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sz="105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425D1-FB96-4679-91C5-FD942B40C84D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768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2DA0-60C5-4B49-BF3E-EE387BCB6414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E204-23E3-44D0-9B71-DACE7C89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690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2DA0-60C5-4B49-BF3E-EE387BCB6414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E204-23E3-44D0-9B71-DACE7C89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17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2DA0-60C5-4B49-BF3E-EE387BCB6414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E204-23E3-44D0-9B71-DACE7C89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358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9488"/>
            <a:ext cx="9144000" cy="817224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61662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669360"/>
            <a:ext cx="2133600" cy="216024"/>
          </a:xfrm>
        </p:spPr>
        <p:txBody>
          <a:bodyPr/>
          <a:lstStyle/>
          <a:p>
            <a:fld id="{B5252DA0-60C5-4B49-BF3E-EE387BCB6414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669360"/>
            <a:ext cx="2895600" cy="216024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669360"/>
            <a:ext cx="2133600" cy="216024"/>
          </a:xfrm>
        </p:spPr>
        <p:txBody>
          <a:bodyPr/>
          <a:lstStyle/>
          <a:p>
            <a:fld id="{CEC6E204-23E3-44D0-9B71-DACE7C89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2DA0-60C5-4B49-BF3E-EE387BCB6414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E204-23E3-44D0-9B71-DACE7C89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156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2DA0-60C5-4B49-BF3E-EE387BCB6414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E204-23E3-44D0-9B71-DACE7C89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24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2DA0-60C5-4B49-BF3E-EE387BCB6414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E204-23E3-44D0-9B71-DACE7C89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3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2DA0-60C5-4B49-BF3E-EE387BCB6414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E204-23E3-44D0-9B71-DACE7C89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8341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2DA0-60C5-4B49-BF3E-EE387BCB6414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E204-23E3-44D0-9B71-DACE7C89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903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2DA0-60C5-4B49-BF3E-EE387BCB6414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E204-23E3-44D0-9B71-DACE7C89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948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2DA0-60C5-4B49-BF3E-EE387BCB6414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6E204-23E3-44D0-9B71-DACE7C89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5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52DA0-60C5-4B49-BF3E-EE387BCB6414}" type="datetimeFigureOut">
              <a:rPr lang="ru-RU" smtClean="0"/>
              <a:t>10.06.2014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6E204-23E3-44D0-9B71-DACE7C89DF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09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University ranking improving tools in modern information educational environment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M.B. Maksimovich </a:t>
            </a:r>
          </a:p>
          <a:p>
            <a:r>
              <a:rPr lang="en-US" dirty="0" smtClean="0"/>
              <a:t>Kherson </a:t>
            </a:r>
            <a:r>
              <a:rPr lang="en-US" dirty="0"/>
              <a:t>State University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4016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SWOT-analysis of Kherson State University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0410633"/>
              </p:ext>
            </p:extLst>
          </p:nvPr>
        </p:nvGraphicFramePr>
        <p:xfrm>
          <a:off x="107503" y="764705"/>
          <a:ext cx="8829197" cy="603577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5832649"/>
                <a:gridCol w="2996548"/>
              </a:tblGrid>
              <a:tr h="3360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Opportunities</a:t>
                      </a:r>
                      <a:endParaRPr lang="ru-RU" sz="1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Threats</a:t>
                      </a:r>
                      <a:endParaRPr lang="ru-RU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640649"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Enhancing the quality of scientific publications in professional journals of KSU and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scientometric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databases.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Introducing specialties that meet the structural changes in the economy.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Additional attraction of </a:t>
                      </a:r>
                      <a:r>
                        <a:rPr lang="en-US" sz="15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extrabudgetary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resources through the implementation of system development of additional education services.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Close cooperation with the labor market.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Enhancing co-operation with educational institutions in Ukraine and abroad.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Adaptation of KSU educational services for foreign students.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Adequacy of KSU response to changes in the external environment requests.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of own technologies and services.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Development of communications and electronic documentation workflow.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Unification and standardization of requirements for the Diploma of the European standard.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Ring chain: professional work (schools, lyceums, gymnasiums) - education (KSU) - employment (labor market).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Online promotion of KSU educational services.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Transition to international languages for teaching, preserving all courses in Ukrainian (optional, including foreign students).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KSU budget diversification.</a:t>
                      </a:r>
                      <a:endParaRPr lang="ru-RU" sz="16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Redistribution of the situation between regional and national universities.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demographic crisis.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Reduction of the quality of students’ knowledge in the field of natural sciences because of the massive shift of interests towards the humanities and social sciences.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Lack of comprehensive training levels and levels of learning skills for independent work.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Competition in the education market.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threat of mergers with other universities and acquisition.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outflow of skilled workers to  private universities and institutions.</a:t>
                      </a:r>
                      <a:endParaRPr lang="ru-RU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304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world experience shows which </a:t>
            </a:r>
            <a:r>
              <a:rPr lang="en-US" b="1" dirty="0" smtClean="0">
                <a:solidFill>
                  <a:srgbClr val="002060"/>
                </a:solidFill>
              </a:rPr>
              <a:t>key features </a:t>
            </a:r>
            <a:r>
              <a:rPr lang="en-US" dirty="0" smtClean="0"/>
              <a:t>should the elite university have – a high concentration of talent, an abundance of resources, and a flexible, transparent management of underlying assets (human, financial, tangible and intangible, relationship management, ICT resources) as the basis for competitiveness of the university.</a:t>
            </a:r>
          </a:p>
          <a:p>
            <a:r>
              <a:rPr lang="en-US" b="1" dirty="0">
                <a:solidFill>
                  <a:srgbClr val="002060"/>
                </a:solidFill>
              </a:rPr>
              <a:t>Ranking criteria </a:t>
            </a:r>
            <a:r>
              <a:rPr lang="en-US" dirty="0"/>
              <a:t>of national and international levels are the instruments of university ranking increasing.</a:t>
            </a:r>
            <a:endParaRPr lang="ru-RU" dirty="0" smtClean="0"/>
          </a:p>
          <a:p>
            <a:r>
              <a:rPr lang="en-US" dirty="0" smtClean="0"/>
              <a:t>In </a:t>
            </a:r>
            <a:r>
              <a:rPr lang="en-US" dirty="0" smtClean="0"/>
              <a:t>terms of the advanced education market, </a:t>
            </a:r>
            <a:r>
              <a:rPr lang="en-US" b="1" dirty="0" smtClean="0">
                <a:solidFill>
                  <a:srgbClr val="002060"/>
                </a:solidFill>
              </a:rPr>
              <a:t>the main goals of Kherson State University </a:t>
            </a:r>
            <a:r>
              <a:rPr lang="en-US" dirty="0" smtClean="0"/>
              <a:t>are self promotion in the media space, raising the prestige of KSU and integration with the world science community, development of an effective technological corridor: School - University - Labor market, increasing the number of students, improving the ranking of academic staff in </a:t>
            </a:r>
            <a:r>
              <a:rPr lang="en-US" dirty="0" err="1" smtClean="0"/>
              <a:t>scientometric</a:t>
            </a:r>
            <a:r>
              <a:rPr lang="en-US" dirty="0" smtClean="0"/>
              <a:t> databases, and gaining international recognition.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5807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8928992" cy="50405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 smtClean="0"/>
              <a:t>Thank</a:t>
            </a:r>
            <a:r>
              <a:rPr lang="ru-RU" sz="7200" dirty="0" smtClean="0"/>
              <a:t> </a:t>
            </a:r>
            <a:r>
              <a:rPr lang="en-US" sz="7200" dirty="0" smtClean="0"/>
              <a:t>you </a:t>
            </a:r>
            <a:br>
              <a:rPr lang="en-US" sz="7200" dirty="0" smtClean="0"/>
            </a:br>
            <a:r>
              <a:rPr lang="en-US" sz="7200" dirty="0" smtClean="0"/>
              <a:t>for </a:t>
            </a:r>
            <a:r>
              <a:rPr lang="en-US" sz="7200" dirty="0" smtClean="0"/>
              <a:t>attention!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953362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Ranking in Higher Education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of the methods to determine the status of the world's elite universities is </a:t>
            </a:r>
            <a:r>
              <a:rPr lang="en-US" b="1" dirty="0" smtClean="0">
                <a:solidFill>
                  <a:srgbClr val="002060"/>
                </a:solidFill>
              </a:rPr>
              <a:t>the ranking of higher education institutions</a:t>
            </a:r>
            <a:r>
              <a:rPr lang="en-US" dirty="0" smtClean="0"/>
              <a:t>, aimed at analyzing and evaluating the qualitative and quantitative indicators of the potential and effectiveness of the activities of higher education institutions.</a:t>
            </a:r>
          </a:p>
          <a:p>
            <a:r>
              <a:rPr lang="en-US" b="1" dirty="0" smtClean="0">
                <a:solidFill>
                  <a:srgbClr val="002060"/>
                </a:solidFill>
              </a:rPr>
              <a:t>Each rating is focused </a:t>
            </a:r>
            <a:r>
              <a:rPr lang="en-US" dirty="0" smtClean="0"/>
              <a:t>on specific goals and has its own criteria, methodologies and techniques for ranking. </a:t>
            </a:r>
          </a:p>
          <a:p>
            <a:r>
              <a:rPr lang="en-US" dirty="0" smtClean="0"/>
              <a:t>Ratings provide </a:t>
            </a:r>
            <a:r>
              <a:rPr lang="en-US" b="1" dirty="0" smtClean="0">
                <a:solidFill>
                  <a:srgbClr val="002060"/>
                </a:solidFill>
              </a:rPr>
              <a:t>a balanced measure of quality </a:t>
            </a:r>
            <a:r>
              <a:rPr lang="en-US" dirty="0" smtClean="0"/>
              <a:t>in higher educational institutions.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0922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International university ratings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9712" y="1268760"/>
            <a:ext cx="7114365" cy="7200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Times Higher Education World University Rankings, </a:t>
            </a:r>
            <a:r>
              <a:rPr lang="en-US" b="1" dirty="0" smtClean="0">
                <a:solidFill>
                  <a:srgbClr val="002060"/>
                </a:solidFill>
              </a:rPr>
              <a:t>UK</a:t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en-US" dirty="0" smtClean="0"/>
              <a:t>(</a:t>
            </a:r>
            <a:r>
              <a:rPr lang="en-US" sz="2000" dirty="0" smtClean="0"/>
              <a:t>published </a:t>
            </a:r>
            <a:r>
              <a:rPr lang="en-US" sz="2000" dirty="0"/>
              <a:t>by the British magazine Times Higher Education </a:t>
            </a:r>
            <a:r>
              <a:rPr lang="en-US" sz="2000" dirty="0" smtClean="0"/>
              <a:t>with </a:t>
            </a:r>
            <a:r>
              <a:rPr lang="en-US" sz="2000" dirty="0"/>
              <a:t>data supplied by Thomson </a:t>
            </a:r>
            <a:r>
              <a:rPr lang="en-US" sz="2000" dirty="0" smtClean="0"/>
              <a:t>Reuters)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2652555" y="2898520"/>
            <a:ext cx="631193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US" sz="2400" b="1" dirty="0">
                <a:solidFill>
                  <a:srgbClr val="002060"/>
                </a:solidFill>
              </a:rPr>
              <a:t>Academic Ranking of World </a:t>
            </a:r>
            <a:r>
              <a:rPr lang="en-US" sz="2400" b="1" dirty="0" smtClean="0">
                <a:solidFill>
                  <a:srgbClr val="002060"/>
                </a:solidFill>
              </a:rPr>
              <a:t>Universities</a:t>
            </a:r>
            <a:r>
              <a:rPr lang="en-US" sz="2400" b="1" dirty="0">
                <a:solidFill>
                  <a:srgbClr val="002060"/>
                </a:solidFill>
              </a:rPr>
              <a:t>, </a:t>
            </a:r>
            <a:r>
              <a:rPr lang="en-US" sz="2400" b="1" dirty="0" smtClean="0">
                <a:solidFill>
                  <a:srgbClr val="002060"/>
                </a:solidFill>
              </a:rPr>
              <a:t>China</a:t>
            </a:r>
            <a:br>
              <a:rPr lang="en-US" sz="2400" b="1" dirty="0" smtClean="0">
                <a:solidFill>
                  <a:srgbClr val="002060"/>
                </a:solidFill>
              </a:rPr>
            </a:br>
            <a:r>
              <a:rPr lang="en-US" sz="2000" dirty="0">
                <a:solidFill>
                  <a:prstClr val="black"/>
                </a:solidFill>
              </a:rPr>
              <a:t>(published by Shanghai Jiao Tong University; since 2009 published by the Shanghai Ranking </a:t>
            </a:r>
            <a:r>
              <a:rPr lang="en-US" sz="2000" dirty="0" smtClean="0">
                <a:solidFill>
                  <a:prstClr val="black"/>
                </a:solidFill>
              </a:rPr>
              <a:t>Consultancy)</a:t>
            </a: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43999" y="4725144"/>
            <a:ext cx="5620489" cy="164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b="1" dirty="0" err="1">
                <a:solidFill>
                  <a:srgbClr val="002060"/>
                </a:solidFill>
              </a:rPr>
              <a:t>Quacquarelli</a:t>
            </a:r>
            <a:r>
              <a:rPr lang="en-US" sz="2400" b="1" dirty="0">
                <a:solidFill>
                  <a:srgbClr val="002060"/>
                </a:solidFill>
              </a:rPr>
              <a:t> Symonds World University Rankings, United Kingdom</a:t>
            </a:r>
          </a:p>
          <a:p>
            <a:pPr lvl="0">
              <a:spcBef>
                <a:spcPct val="20000"/>
              </a:spcBef>
            </a:pPr>
            <a:r>
              <a:rPr lang="en-US" sz="2000" dirty="0">
                <a:solidFill>
                  <a:prstClr val="black"/>
                </a:solidFill>
              </a:rPr>
              <a:t>(published by British </a:t>
            </a:r>
            <a:r>
              <a:rPr lang="en-US" sz="2000" dirty="0" err="1">
                <a:solidFill>
                  <a:prstClr val="black"/>
                </a:solidFill>
              </a:rPr>
              <a:t>Quacquarelli</a:t>
            </a:r>
            <a:r>
              <a:rPr lang="en-US" sz="2000" dirty="0">
                <a:solidFill>
                  <a:prstClr val="black"/>
                </a:solidFill>
              </a:rPr>
              <a:t> Symonds)</a:t>
            </a:r>
          </a:p>
          <a:p>
            <a:pPr lvl="0">
              <a:spcBef>
                <a:spcPct val="20000"/>
              </a:spcBef>
            </a:pPr>
            <a:endParaRPr lang="en-US" sz="2400" dirty="0">
              <a:solidFill>
                <a:prstClr val="black"/>
              </a:solidFill>
            </a:endParaRPr>
          </a:p>
        </p:txBody>
      </p:sp>
      <p:pic>
        <p:nvPicPr>
          <p:cNvPr id="1026" name="Picture 2" descr="WUR logo lar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340768"/>
            <a:ext cx="1800200" cy="856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QS World University Rankings logo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268" y="5055608"/>
            <a:ext cx="2444407" cy="755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cademic Ranking of World Universities 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054309"/>
            <a:ext cx="2257019" cy="759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018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university ratings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752601"/>
              </p:ext>
            </p:extLst>
          </p:nvPr>
        </p:nvGraphicFramePr>
        <p:xfrm>
          <a:off x="179512" y="908717"/>
          <a:ext cx="8856984" cy="5760642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612070"/>
                <a:gridCol w="1476162"/>
                <a:gridCol w="720080"/>
                <a:gridCol w="2376264"/>
                <a:gridCol w="648072"/>
                <a:gridCol w="2376264"/>
                <a:gridCol w="648072"/>
              </a:tblGrid>
              <a:tr h="871234">
                <a:tc>
                  <a:txBody>
                    <a:bodyPr/>
                    <a:lstStyle/>
                    <a:p>
                      <a:pPr marR="71755" indent="9017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Rating</a:t>
                      </a:r>
                      <a:endParaRPr lang="ru-RU" sz="16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vert="vert270" anchor="ctr" anchorCtr="1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QS World University Rankings</a:t>
                      </a:r>
                      <a:endParaRPr lang="ru-RU" sz="18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Times Higher Education World University Rankings</a:t>
                      </a:r>
                      <a:endParaRPr lang="ru-RU" sz="18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Academic Ranking of World Universities</a:t>
                      </a:r>
                      <a:endParaRPr lang="ru-RU" sz="18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46998">
                <a:tc rowSpan="6">
                  <a:txBody>
                    <a:bodyPr/>
                    <a:lstStyle/>
                    <a:p>
                      <a:pPr marR="71755" indent="9017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Criteria</a:t>
                      </a:r>
                      <a:endParaRPr lang="en-US" sz="1600" b="1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vert="vert27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Ratio of lecturers  and students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10%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Educational activities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30%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Quality of education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10%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347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Academic reputation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40%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Research and Reputation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30%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Quality of academic staff 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40%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076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Citation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20%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Citation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32.5%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Results of scientific activities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40%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24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Reputation in employers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20%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Innovation </a:t>
                      </a:r>
                      <a:br>
                        <a:rPr lang="en-US" sz="1800" dirty="0">
                          <a:effectLst/>
                        </a:rPr>
                      </a:br>
                      <a:r>
                        <a:rPr lang="en-US" sz="1800" dirty="0">
                          <a:effectLst/>
                        </a:rPr>
                        <a:t>activities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2.5%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Quality of the academic part of the university (on one teacher)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10%</a:t>
                      </a:r>
                      <a:endParaRPr lang="ru-RU" sz="180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347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Foreign students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5%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Foreign students and employees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5%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930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Foreign lecturers 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5%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9836">
                <a:tc>
                  <a:txBody>
                    <a:bodyPr/>
                    <a:lstStyle/>
                    <a:p>
                      <a:pPr marR="71755" indent="9017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total</a:t>
                      </a:r>
                      <a:endParaRPr lang="ru-RU" sz="16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vert="vert27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90170"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100%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100%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dirty="0" smtClean="0">
                          <a:effectLst/>
                        </a:rPr>
                        <a:t>100%</a:t>
                      </a:r>
                      <a:endParaRPr lang="ru-RU" sz="18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5061" marR="25061" marT="8950" marB="0" anchor="ctr" anchorCtr="1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45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</a:t>
            </a:r>
            <a:r>
              <a:rPr lang="en-US" dirty="0"/>
              <a:t>aggregate indexes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Educational activity </a:t>
            </a:r>
            <a:r>
              <a:rPr lang="en-US" dirty="0"/>
              <a:t>(quantity/ratio of teachers and students; quantity of graduates who have doctoral degrees; quantity of graduates who were awarded Nobel Prizes or are Fields Medalists; reputation of employers).</a:t>
            </a:r>
          </a:p>
          <a:p>
            <a:r>
              <a:rPr lang="en-US" b="1" dirty="0"/>
              <a:t> </a:t>
            </a:r>
            <a:r>
              <a:rPr lang="en-US" b="1" dirty="0">
                <a:solidFill>
                  <a:srgbClr val="002060"/>
                </a:solidFill>
              </a:rPr>
              <a:t>Scientific activity </a:t>
            </a:r>
            <a:r>
              <a:rPr lang="en-US" dirty="0"/>
              <a:t>(number of publications by academic staff of higher educational establishments in scientific journals, including Science Nature; number of publications by academic staff of higher educational establishments included in the database indexes of citations in the sphere of natural and social sciences (</a:t>
            </a:r>
            <a:r>
              <a:rPr lang="en-US" dirty="0" err="1"/>
              <a:t>ScienceCitationIndex</a:t>
            </a:r>
            <a:r>
              <a:rPr lang="en-US" dirty="0"/>
              <a:t>-expanded and </a:t>
            </a:r>
            <a:r>
              <a:rPr lang="en-US" dirty="0" err="1"/>
              <a:t>SocialScienceCitationIndex</a:t>
            </a:r>
            <a:r>
              <a:rPr lang="en-US" dirty="0"/>
              <a:t>); articles citing academic staff of higher educational establishments) .</a:t>
            </a:r>
          </a:p>
          <a:p>
            <a:r>
              <a:rPr lang="en-US" dirty="0"/>
              <a:t> </a:t>
            </a:r>
            <a:r>
              <a:rPr lang="en-US" b="1" dirty="0">
                <a:solidFill>
                  <a:srgbClr val="002060"/>
                </a:solidFill>
              </a:rPr>
              <a:t>Academic staff </a:t>
            </a:r>
            <a:r>
              <a:rPr lang="en-US" dirty="0"/>
              <a:t>(quantity of teachers who received Nobel Prizes or are Fields Medalists; quantity of teachers who are members of the 200-most- cited academic staff in the world; quantity of foreign teachers).</a:t>
            </a:r>
          </a:p>
          <a:p>
            <a:r>
              <a:rPr lang="en-US" dirty="0"/>
              <a:t> </a:t>
            </a:r>
            <a:r>
              <a:rPr lang="en-US" b="1" dirty="0">
                <a:solidFill>
                  <a:srgbClr val="002060"/>
                </a:solidFill>
              </a:rPr>
              <a:t>Financing of higher educational estab</a:t>
            </a:r>
            <a:r>
              <a:rPr lang="en-US" b="1" dirty="0"/>
              <a:t>lishments </a:t>
            </a:r>
            <a:r>
              <a:rPr lang="en-US" dirty="0"/>
              <a:t>(</a:t>
            </a:r>
            <a:r>
              <a:rPr lang="en-US" dirty="0" err="1"/>
              <a:t>universitys</a:t>
            </a:r>
            <a:r>
              <a:rPr lang="en-US" dirty="0"/>
              <a:t>' profits; research funding).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640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Features of world-class university: a combination of key factors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52736"/>
            <a:ext cx="8424936" cy="56886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3290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Ranking </a:t>
            </a:r>
            <a:r>
              <a:rPr lang="en-US" dirty="0" smtClean="0"/>
              <a:t>of national level universities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414"/>
              </p:ext>
            </p:extLst>
          </p:nvPr>
        </p:nvGraphicFramePr>
        <p:xfrm>
          <a:off x="179512" y="692697"/>
          <a:ext cx="8856984" cy="6048671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576064"/>
                <a:gridCol w="1656184"/>
                <a:gridCol w="1800200"/>
                <a:gridCol w="1584176"/>
                <a:gridCol w="1512168"/>
                <a:gridCol w="1728192"/>
              </a:tblGrid>
              <a:tr h="919051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Rankings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 200 Ukraine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Compass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University Ranking of Ukraine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Scopus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Webometrics</a:t>
                      </a:r>
                      <a:endParaRPr lang="ru-RU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2276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</a:t>
                      </a:r>
                      <a:r>
                        <a:rPr lang="en-US" sz="1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riteria</a:t>
                      </a:r>
                      <a:endParaRPr lang="ru-RU" sz="12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Assessment of academic staff</a:t>
                      </a:r>
                    </a:p>
                    <a:p>
                      <a:pPr marL="90488" indent="-90488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Assessment of quality of education</a:t>
                      </a:r>
                    </a:p>
                    <a:p>
                      <a:pPr marL="90488" indent="-90488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Assessment of international recognition</a:t>
                      </a:r>
                    </a:p>
                    <a:p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Assessment of graduate </a:t>
                      </a:r>
                    </a:p>
                    <a:p>
                      <a:pPr marL="90488" indent="-90488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Assessment of employer</a:t>
                      </a:r>
                    </a:p>
                    <a:p>
                      <a:pPr marL="90488" indent="-90488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Assessment of expert</a:t>
                      </a:r>
                    </a:p>
                    <a:p>
                      <a:pPr marL="90488" indent="-90488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Cooperation between universities and employers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International activity</a:t>
                      </a:r>
                    </a:p>
                    <a:p>
                      <a:pPr marL="90488" indent="-90488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Quality of number of students</a:t>
                      </a:r>
                    </a:p>
                    <a:p>
                      <a:pPr marL="90488" indent="-90488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Quality of academic staff</a:t>
                      </a:r>
                    </a:p>
                    <a:p>
                      <a:pPr marL="90488" indent="-90488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Quality of scientific and technical activities</a:t>
                      </a:r>
                    </a:p>
                    <a:p>
                      <a:pPr marL="90488" indent="-90488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Resource provision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Publications in Scopus</a:t>
                      </a:r>
                    </a:p>
                    <a:p>
                      <a:pPr marL="90488" indent="-90488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Citations in Scopus</a:t>
                      </a:r>
                    </a:p>
                    <a:p>
                      <a:pPr marL="90488" indent="-90488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h-index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 university website pages indexed by the search engines</a:t>
                      </a:r>
                    </a:p>
                    <a:p>
                      <a:pPr marL="90488" indent="-90488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 external links</a:t>
                      </a:r>
                    </a:p>
                    <a:p>
                      <a:pPr marL="90488" indent="-90488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 uploaded files to the website</a:t>
                      </a:r>
                    </a:p>
                    <a:p>
                      <a:pPr marL="90488" indent="-90488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Resource citations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901984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Place of KSU in the ranking</a:t>
                      </a:r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vert="vert270" anchor="ctr" anchorCtr="1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 / 200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/ 10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/</a:t>
                      </a:r>
                      <a:r>
                        <a:rPr lang="en-US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29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83 / 115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127 / 306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anchorCtr="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075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interaction between Kherson State University and the environment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42469"/>
            <a:ext cx="8604448" cy="51845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1862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SWOT-analysis of Kherson State University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1487919"/>
              </p:ext>
            </p:extLst>
          </p:nvPr>
        </p:nvGraphicFramePr>
        <p:xfrm>
          <a:off x="107504" y="883668"/>
          <a:ext cx="8928100" cy="594360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4464050"/>
                <a:gridCol w="4464050"/>
              </a:tblGrid>
              <a:tr h="354607">
                <a:tc>
                  <a:txBody>
                    <a:bodyPr/>
                    <a:lstStyle/>
                    <a:p>
                      <a:r>
                        <a:rPr lang="en-US" dirty="0" smtClean="0"/>
                        <a:t>Strengths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Weaknesses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333678"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wide range of directions and specialties.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Advances university potential for self-sufficiency in the training of academic personnel in all areas and the training of highly-qualified specialists.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Long experience of international cooperation.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Usage of different strategies for integrating educational, industrial and academic processes (knowledge transfer).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variety of academic services to ensure a high level of educational, industrial and academic processes, wide use of information technology.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qualified and competent staff.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Positive image of KSU in the city, region, country.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Experience in the education market - 96 years.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Fragmentation of departments, services, faculties, chairs.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Budegt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imbalance (income, outlays).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Inequality between the average cost financed by the state and contract students.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Lack of funding-source diversification.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Low level of commercialization.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Lack of a university integrated monitoring system.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gap in communications (foreign languages, ICT competence).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 university-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maintainence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costs.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6541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2142</Words>
  <Application>Microsoft Office PowerPoint</Application>
  <PresentationFormat>Экран (4:3)</PresentationFormat>
  <Paragraphs>233</Paragraphs>
  <Slides>12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University ranking improving tools in modern information educational environment </vt:lpstr>
      <vt:lpstr>Ranking in Higher Education</vt:lpstr>
      <vt:lpstr>International university ratings</vt:lpstr>
      <vt:lpstr>International university ratings</vt:lpstr>
      <vt:lpstr>Main aggregate indexes</vt:lpstr>
      <vt:lpstr>Features of world-class university: a combination of key factors</vt:lpstr>
      <vt:lpstr>Ranking of national level universities</vt:lpstr>
      <vt:lpstr>The interaction between Kherson State University and the environment</vt:lpstr>
      <vt:lpstr>SWOT-analysis of Kherson State University</vt:lpstr>
      <vt:lpstr>SWOT-analysis of Kherson State University</vt:lpstr>
      <vt:lpstr>Conclusions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ranking improving tools in modern information educational environment</dc:title>
  <dc:creator>Максимович Марина Богдановна</dc:creator>
  <cp:lastModifiedBy>Максимович Марина Богдановна</cp:lastModifiedBy>
  <cp:revision>20</cp:revision>
  <cp:lastPrinted>2014-06-10T08:45:17Z</cp:lastPrinted>
  <dcterms:created xsi:type="dcterms:W3CDTF">2014-06-04T12:25:28Z</dcterms:created>
  <dcterms:modified xsi:type="dcterms:W3CDTF">2014-06-10T08:52:37Z</dcterms:modified>
</cp:coreProperties>
</file>