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F32C23A-6165-4EF2-AD85-90BA06FF611F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5DB4B1F-1C6C-48D2-A306-6010E8942B9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2C23A-6165-4EF2-AD85-90BA06FF611F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B4B1F-1C6C-48D2-A306-6010E8942B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2C23A-6165-4EF2-AD85-90BA06FF611F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5DB4B1F-1C6C-48D2-A306-6010E8942B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2C23A-6165-4EF2-AD85-90BA06FF611F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B4B1F-1C6C-48D2-A306-6010E8942B9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F32C23A-6165-4EF2-AD85-90BA06FF611F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5DB4B1F-1C6C-48D2-A306-6010E8942B9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2C23A-6165-4EF2-AD85-90BA06FF611F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B4B1F-1C6C-48D2-A306-6010E8942B9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2C23A-6165-4EF2-AD85-90BA06FF611F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B4B1F-1C6C-48D2-A306-6010E8942B9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2C23A-6165-4EF2-AD85-90BA06FF611F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B4B1F-1C6C-48D2-A306-6010E8942B92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2C23A-6165-4EF2-AD85-90BA06FF611F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B4B1F-1C6C-48D2-A306-6010E8942B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2C23A-6165-4EF2-AD85-90BA06FF611F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5DB4B1F-1C6C-48D2-A306-6010E8942B9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2C23A-6165-4EF2-AD85-90BA06FF611F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B4B1F-1C6C-48D2-A306-6010E8942B9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BF32C23A-6165-4EF2-AD85-90BA06FF611F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65DB4B1F-1C6C-48D2-A306-6010E8942B9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" lvl="0" indent="0" algn="ctr">
              <a:buClr>
                <a:srgbClr val="C66951"/>
              </a:buClr>
              <a:buNone/>
            </a:pPr>
            <a:endParaRPr lang="uk-UA" sz="2700" b="1" dirty="0" smtClean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lvl="0" indent="0" algn="ctr">
              <a:buClr>
                <a:srgbClr val="C66951"/>
              </a:buClr>
              <a:buNone/>
            </a:pPr>
            <a:r>
              <a:rPr lang="uk-UA" sz="2700" b="1" dirty="0" smtClean="0">
                <a:solidFill>
                  <a:srgbClr val="5349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2700" b="1" cap="all" dirty="0" smtClean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МІЖНАРОДНІ ОРГАНІЗАЦІЇ</a:t>
            </a:r>
            <a:r>
              <a:rPr lang="uk-UA" sz="2700" b="1" dirty="0" smtClean="0">
                <a:solidFill>
                  <a:srgbClr val="5349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uk-UA" sz="2700" b="1" dirty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lvl="0" indent="0" algn="ctr">
              <a:buClr>
                <a:srgbClr val="C66951"/>
              </a:buClr>
              <a:buNone/>
            </a:pPr>
            <a:endParaRPr lang="uk-UA" sz="2700" b="1" dirty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lvl="0" indent="0" algn="ctr">
              <a:buClr>
                <a:srgbClr val="C66951"/>
              </a:buClr>
              <a:buNone/>
            </a:pPr>
            <a:endParaRPr lang="uk-UA" sz="2700" b="1" dirty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lvl="0" indent="0" algn="ctr">
              <a:buClr>
                <a:srgbClr val="C66951"/>
              </a:buClr>
              <a:buNone/>
            </a:pPr>
            <a:endParaRPr lang="uk-UA" sz="2700" b="1" dirty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lvl="0" indent="0" algn="ctr">
              <a:buClr>
                <a:srgbClr val="C66951"/>
              </a:buClr>
              <a:buNone/>
            </a:pPr>
            <a:r>
              <a:rPr lang="uk-UA" sz="170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Галузь знань </a:t>
            </a:r>
            <a:r>
              <a:rPr lang="uk-UA" sz="1700" u="sng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29 Міжнародні відносини</a:t>
            </a:r>
            <a:r>
              <a:rPr lang="uk-UA" sz="170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70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70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Спеціальність 292 «Міжнародні економічні відносини»</a:t>
            </a:r>
            <a:br>
              <a:rPr lang="uk-UA" sz="170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70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Ступінь вищої освіти </a:t>
            </a:r>
            <a:r>
              <a:rPr lang="uk-UA" sz="1700" u="sng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бакалавр</a:t>
            </a:r>
            <a:r>
              <a:rPr lang="ru-RU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ХЕРСОН</a:t>
            </a:r>
            <a:r>
              <a:rPr lang="ru-RU" sz="1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sz="27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Міністерство освіти і науки України</a:t>
            </a:r>
            <a: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Херсонський державний університет</a:t>
            </a:r>
            <a: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Факультет економіки та менеджменту</a:t>
            </a:r>
            <a: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Кафедра економіки та міжнародних економічних відносин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6613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836712"/>
            <a:ext cx="61206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u="sng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Предметом</a:t>
            </a:r>
            <a:r>
              <a:rPr lang="uk-UA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навчальної дисципліни є </a:t>
            </a:r>
            <a:r>
              <a:rPr lang="uk-UA" sz="2000" dirty="0" smtClean="0">
                <a:solidFill>
                  <a:prstClr val="black"/>
                </a:solidFill>
                <a:latin typeface="Times New Roman"/>
              </a:rPr>
              <a:t> </a:t>
            </a:r>
            <a:r>
              <a:rPr lang="uk-UA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статутні засади та практична діяльність міжнародних організацій як суб’єктів міжнародних відносин.</a:t>
            </a:r>
          </a:p>
          <a:p>
            <a:pPr indent="450215" algn="just">
              <a:spcAft>
                <a:spcPts val="0"/>
              </a:spcAft>
            </a:pP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000" b="1" u="sng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Метою</a:t>
            </a:r>
            <a:r>
              <a:rPr lang="uk-UA" sz="20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викладання навчальної дисципліни 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є </a:t>
            </a:r>
            <a:r>
              <a:rPr lang="uk-UA" sz="2000" b="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ознайомлення студентів з основними поняттями та ключовими проблемами теорії та практики міжнародних організацій. </a:t>
            </a:r>
            <a:endParaRPr lang="ru-RU" sz="2000" b="1" dirty="0" smtClean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000" b="1" u="sng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Основними завданнями</a:t>
            </a:r>
            <a:r>
              <a:rPr lang="uk-UA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вивчення дисципліни є: </a:t>
            </a:r>
            <a:r>
              <a:rPr lang="uk-UA" sz="2000" b="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надання студентам початкових знань, вмінь та навичок роботи в державних органах в сфері реалізації такого напрямку зовнішньої політики, як участь в діяльності міжнародних організацій.</a:t>
            </a:r>
            <a:endParaRPr lang="ru-RU" sz="2000" b="1" dirty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7768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548680"/>
            <a:ext cx="6048672" cy="554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Компетентності </a:t>
            </a:r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здобувачів ступеня вищої освіти бакалавр з навчальної дисципліни: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endParaRPr lang="uk-UA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uk-UA" b="0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Здатність брати участь у ділових міжнародних організаційно-правових відносинах, обґрунтовувати власну думку щодо конкретних умов реалізації форм МЕВ на </a:t>
            </a:r>
            <a:r>
              <a:rPr lang="uk-UA" b="0" dirty="0" err="1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мега-</a:t>
            </a:r>
            <a:r>
              <a:rPr lang="uk-UA" b="0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, </a:t>
            </a:r>
            <a:r>
              <a:rPr lang="uk-UA" b="0" dirty="0" err="1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макро-</a:t>
            </a:r>
            <a:r>
              <a:rPr lang="uk-UA" b="0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, </a:t>
            </a:r>
            <a:r>
              <a:rPr lang="uk-UA" b="0" dirty="0" err="1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мезо-</a:t>
            </a:r>
            <a:r>
              <a:rPr lang="uk-UA" b="0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  і  </a:t>
            </a:r>
            <a:r>
              <a:rPr lang="uk-UA" b="0" dirty="0" err="1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мікрорівнях</a:t>
            </a:r>
            <a:r>
              <a:rPr lang="uk-UA" b="0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.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uk-UA" sz="2000" b="0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Досліджувати економічні явища та процеси у міжнародній сфері на основі розуміння історичних передумов їх розвитку, виділяючи й узагальнюючи тенденції.</a:t>
            </a:r>
            <a:endParaRPr lang="ru-RU" sz="2400" b="1" dirty="0" smtClean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ru-RU" sz="2000" b="1" dirty="0" smtClean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573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spcAft>
                <a:spcPts val="0"/>
              </a:spcAft>
            </a:pPr>
            <a:r>
              <a:rPr lang="ru-RU" sz="1800" dirty="0">
                <a:latin typeface="Times New Roman"/>
                <a:ea typeface="Times New Roman"/>
              </a:rPr>
              <a:t>Тема 1. </a:t>
            </a:r>
            <a:r>
              <a:rPr lang="ru-RU" sz="1800" dirty="0" err="1">
                <a:latin typeface="Times New Roman"/>
                <a:ea typeface="Times New Roman"/>
              </a:rPr>
              <a:t>Поняття</a:t>
            </a:r>
            <a:r>
              <a:rPr lang="ru-RU" sz="1800" dirty="0">
                <a:latin typeface="Times New Roman"/>
                <a:ea typeface="Times New Roman"/>
              </a:rPr>
              <a:t> "</a:t>
            </a:r>
            <a:r>
              <a:rPr lang="ru-RU" sz="1800" dirty="0" err="1">
                <a:latin typeface="Times New Roman"/>
                <a:ea typeface="Times New Roman"/>
              </a:rPr>
              <a:t>міжнародна</a:t>
            </a:r>
            <a:r>
              <a:rPr lang="ru-RU" sz="1800" dirty="0">
                <a:latin typeface="Times New Roman"/>
                <a:ea typeface="Times New Roman"/>
              </a:rPr>
              <a:t> </a:t>
            </a:r>
            <a:r>
              <a:rPr lang="ru-RU" sz="1800" dirty="0" err="1">
                <a:latin typeface="Times New Roman"/>
                <a:ea typeface="Times New Roman"/>
              </a:rPr>
              <a:t>організація</a:t>
            </a:r>
            <a:r>
              <a:rPr lang="ru-RU" sz="1800" dirty="0">
                <a:latin typeface="Times New Roman"/>
                <a:ea typeface="Times New Roman"/>
              </a:rPr>
              <a:t>". </a:t>
            </a:r>
            <a:r>
              <a:rPr lang="ru-RU" sz="1800" dirty="0" err="1">
                <a:latin typeface="Times New Roman"/>
                <a:ea typeface="Times New Roman"/>
              </a:rPr>
              <a:t>Механізм</a:t>
            </a:r>
            <a:r>
              <a:rPr lang="ru-RU" sz="1800" dirty="0">
                <a:latin typeface="Times New Roman"/>
                <a:ea typeface="Times New Roman"/>
              </a:rPr>
              <a:t> </a:t>
            </a:r>
            <a:r>
              <a:rPr lang="ru-RU" sz="1800" dirty="0" err="1">
                <a:latin typeface="Times New Roman"/>
                <a:ea typeface="Times New Roman"/>
              </a:rPr>
              <a:t>функціонування</a:t>
            </a:r>
            <a:r>
              <a:rPr lang="ru-RU" sz="1800" dirty="0">
                <a:latin typeface="Times New Roman"/>
                <a:ea typeface="Times New Roman"/>
              </a:rPr>
              <a:t> </a:t>
            </a:r>
            <a:r>
              <a:rPr lang="ru-RU" sz="1800" dirty="0" err="1">
                <a:latin typeface="Times New Roman"/>
                <a:ea typeface="Times New Roman"/>
              </a:rPr>
              <a:t>міжнародних</a:t>
            </a:r>
            <a:r>
              <a:rPr lang="ru-RU" sz="1800" dirty="0">
                <a:latin typeface="Times New Roman"/>
                <a:ea typeface="Times New Roman"/>
              </a:rPr>
              <a:t> </a:t>
            </a:r>
            <a:r>
              <a:rPr lang="ru-RU" sz="1800" dirty="0" err="1">
                <a:latin typeface="Times New Roman"/>
                <a:ea typeface="Times New Roman"/>
              </a:rPr>
              <a:t>організацій</a:t>
            </a:r>
            <a:r>
              <a:rPr lang="uk-UA" sz="1800" dirty="0">
                <a:latin typeface="Times New Roman"/>
                <a:ea typeface="Times New Roman"/>
              </a:rPr>
              <a:t>.  </a:t>
            </a:r>
            <a:endParaRPr lang="ru-RU" sz="1800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800" dirty="0">
                <a:latin typeface="Times New Roman"/>
                <a:ea typeface="Times New Roman"/>
              </a:rPr>
              <a:t>Тема 2. </a:t>
            </a:r>
            <a:r>
              <a:rPr lang="ru-RU" sz="1800" dirty="0" err="1">
                <a:latin typeface="Times New Roman"/>
                <a:ea typeface="Times New Roman"/>
              </a:rPr>
              <a:t>Міжнародні</a:t>
            </a:r>
            <a:r>
              <a:rPr lang="ru-RU" sz="1800" dirty="0">
                <a:latin typeface="Times New Roman"/>
                <a:ea typeface="Times New Roman"/>
              </a:rPr>
              <a:t> </a:t>
            </a:r>
            <a:r>
              <a:rPr lang="ru-RU" sz="1800" dirty="0" err="1">
                <a:latin typeface="Times New Roman"/>
                <a:ea typeface="Times New Roman"/>
              </a:rPr>
              <a:t>організації</a:t>
            </a:r>
            <a:r>
              <a:rPr lang="ru-RU" sz="1800" dirty="0">
                <a:latin typeface="Times New Roman"/>
                <a:ea typeface="Times New Roman"/>
              </a:rPr>
              <a:t> в </a:t>
            </a:r>
            <a:r>
              <a:rPr lang="ru-RU" sz="1800" dirty="0" err="1">
                <a:latin typeface="Times New Roman"/>
                <a:ea typeface="Times New Roman"/>
              </a:rPr>
              <a:t>системі</a:t>
            </a:r>
            <a:r>
              <a:rPr lang="ru-RU" sz="1800" dirty="0">
                <a:latin typeface="Times New Roman"/>
                <a:ea typeface="Times New Roman"/>
              </a:rPr>
              <a:t> </a:t>
            </a:r>
            <a:r>
              <a:rPr lang="ru-RU" sz="1800" dirty="0" err="1">
                <a:latin typeface="Times New Roman"/>
                <a:ea typeface="Times New Roman"/>
              </a:rPr>
              <a:t>міжнародних</a:t>
            </a:r>
            <a:r>
              <a:rPr lang="ru-RU" sz="1800" dirty="0">
                <a:latin typeface="Times New Roman"/>
                <a:ea typeface="Times New Roman"/>
              </a:rPr>
              <a:t> </a:t>
            </a:r>
            <a:r>
              <a:rPr lang="ru-RU" sz="1800" dirty="0" err="1">
                <a:latin typeface="Times New Roman"/>
                <a:ea typeface="Times New Roman"/>
              </a:rPr>
              <a:t>відносин</a:t>
            </a:r>
            <a:r>
              <a:rPr lang="uk-UA" sz="1800" dirty="0">
                <a:latin typeface="Times New Roman"/>
                <a:ea typeface="Times New Roman"/>
              </a:rPr>
              <a:t>.</a:t>
            </a:r>
            <a:endParaRPr lang="ru-RU" sz="1800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800" dirty="0">
                <a:latin typeface="Times New Roman"/>
                <a:ea typeface="Times New Roman"/>
              </a:rPr>
              <a:t>Тема 3. ООН і </a:t>
            </a:r>
            <a:r>
              <a:rPr lang="ru-RU" sz="1800" dirty="0" err="1">
                <a:latin typeface="Times New Roman"/>
                <a:ea typeface="Times New Roman"/>
              </a:rPr>
              <a:t>основи</a:t>
            </a:r>
            <a:r>
              <a:rPr lang="ru-RU" sz="1800" dirty="0">
                <a:latin typeface="Times New Roman"/>
                <a:ea typeface="Times New Roman"/>
              </a:rPr>
              <a:t> </a:t>
            </a:r>
            <a:r>
              <a:rPr lang="ru-RU" sz="1800" dirty="0" err="1">
                <a:latin typeface="Times New Roman"/>
                <a:ea typeface="Times New Roman"/>
              </a:rPr>
              <a:t>її</a:t>
            </a:r>
            <a:r>
              <a:rPr lang="ru-RU" sz="1800" dirty="0">
                <a:latin typeface="Times New Roman"/>
                <a:ea typeface="Times New Roman"/>
              </a:rPr>
              <a:t> </a:t>
            </a:r>
            <a:r>
              <a:rPr lang="ru-RU" sz="1800" dirty="0" err="1">
                <a:latin typeface="Times New Roman"/>
                <a:ea typeface="Times New Roman"/>
              </a:rPr>
              <a:t>функціонування</a:t>
            </a:r>
            <a:r>
              <a:rPr lang="uk-UA" sz="1800" dirty="0">
                <a:latin typeface="Times New Roman"/>
                <a:ea typeface="Times New Roman"/>
              </a:rPr>
              <a:t>. </a:t>
            </a:r>
            <a:endParaRPr lang="ru-RU" sz="1800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800" dirty="0">
                <a:latin typeface="Times New Roman"/>
                <a:ea typeface="Times New Roman"/>
              </a:rPr>
              <a:t>Тема 4. Роль ООН в </a:t>
            </a:r>
            <a:r>
              <a:rPr lang="ru-RU" sz="1800" dirty="0" err="1">
                <a:latin typeface="Times New Roman"/>
                <a:ea typeface="Times New Roman"/>
              </a:rPr>
              <a:t>сучасному</a:t>
            </a:r>
            <a:r>
              <a:rPr lang="ru-RU" sz="1800" dirty="0">
                <a:latin typeface="Times New Roman"/>
                <a:ea typeface="Times New Roman"/>
              </a:rPr>
              <a:t> </a:t>
            </a:r>
            <a:r>
              <a:rPr lang="ru-RU" sz="1800" dirty="0" err="1">
                <a:latin typeface="Times New Roman"/>
                <a:ea typeface="Times New Roman"/>
              </a:rPr>
              <a:t>світі</a:t>
            </a:r>
            <a:r>
              <a:rPr lang="uk-UA" sz="1800" dirty="0">
                <a:latin typeface="Times New Roman"/>
                <a:ea typeface="Times New Roman"/>
              </a:rPr>
              <a:t>. </a:t>
            </a:r>
            <a:endParaRPr lang="ru-RU" sz="1800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800" dirty="0">
                <a:latin typeface="Times New Roman"/>
                <a:ea typeface="Times New Roman"/>
              </a:rPr>
              <a:t>Тема 5. </a:t>
            </a:r>
            <a:r>
              <a:rPr lang="ru-RU" sz="1800" dirty="0" err="1">
                <a:latin typeface="Times New Roman"/>
                <a:ea typeface="Times New Roman"/>
              </a:rPr>
              <a:t>Миротворча</a:t>
            </a:r>
            <a:r>
              <a:rPr lang="ru-RU" sz="1800" dirty="0">
                <a:latin typeface="Times New Roman"/>
                <a:ea typeface="Times New Roman"/>
              </a:rPr>
              <a:t> </a:t>
            </a:r>
            <a:r>
              <a:rPr lang="ru-RU" sz="1800" dirty="0" err="1">
                <a:latin typeface="Times New Roman"/>
                <a:ea typeface="Times New Roman"/>
              </a:rPr>
              <a:t>діяльність</a:t>
            </a:r>
            <a:r>
              <a:rPr lang="ru-RU" sz="1800" dirty="0">
                <a:latin typeface="Times New Roman"/>
                <a:ea typeface="Times New Roman"/>
              </a:rPr>
              <a:t> ООН</a:t>
            </a:r>
            <a:r>
              <a:rPr lang="uk-UA" sz="1800" dirty="0">
                <a:latin typeface="Times New Roman"/>
                <a:ea typeface="Times New Roman"/>
              </a:rPr>
              <a:t>.</a:t>
            </a:r>
            <a:endParaRPr lang="ru-RU" sz="1800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800" dirty="0">
                <a:latin typeface="Times New Roman"/>
                <a:ea typeface="Times New Roman"/>
              </a:rPr>
              <a:t>Тема 6. </a:t>
            </a:r>
            <a:r>
              <a:rPr lang="ru-RU" sz="1800" dirty="0" err="1">
                <a:latin typeface="Times New Roman"/>
                <a:ea typeface="Times New Roman"/>
              </a:rPr>
              <a:t>Спеціалізовані</a:t>
            </a:r>
            <a:r>
              <a:rPr lang="ru-RU" sz="1800" dirty="0">
                <a:latin typeface="Times New Roman"/>
                <a:ea typeface="Times New Roman"/>
              </a:rPr>
              <a:t> установи ООН: </a:t>
            </a:r>
            <a:r>
              <a:rPr lang="ru-RU" sz="1800" dirty="0" err="1">
                <a:latin typeface="Times New Roman"/>
                <a:ea typeface="Times New Roman"/>
              </a:rPr>
              <a:t>загальна</a:t>
            </a:r>
            <a:r>
              <a:rPr lang="ru-RU" sz="1800" dirty="0">
                <a:latin typeface="Times New Roman"/>
                <a:ea typeface="Times New Roman"/>
              </a:rPr>
              <a:t> характеристика</a:t>
            </a:r>
            <a:r>
              <a:rPr lang="uk-UA" sz="1800" dirty="0">
                <a:latin typeface="Times New Roman"/>
                <a:ea typeface="Times New Roman"/>
              </a:rPr>
              <a:t>.</a:t>
            </a:r>
            <a:endParaRPr lang="ru-RU" sz="1800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sz="1800" dirty="0">
                <a:latin typeface="Times New Roman"/>
                <a:ea typeface="Times New Roman"/>
              </a:rPr>
              <a:t>Тема 7. Міжурядові регіональні організації. АСЕАН. </a:t>
            </a:r>
            <a:endParaRPr lang="ru-RU" sz="1800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800" dirty="0">
                <a:latin typeface="Times New Roman"/>
                <a:ea typeface="Times New Roman"/>
              </a:rPr>
              <a:t>Тема 8. </a:t>
            </a:r>
            <a:r>
              <a:rPr lang="ru-RU" sz="1800" dirty="0" err="1">
                <a:latin typeface="Times New Roman"/>
                <a:ea typeface="Times New Roman"/>
              </a:rPr>
              <a:t>Міжнародні</a:t>
            </a:r>
            <a:r>
              <a:rPr lang="ru-RU" sz="1800" dirty="0">
                <a:latin typeface="Times New Roman"/>
                <a:ea typeface="Times New Roman"/>
              </a:rPr>
              <a:t> </a:t>
            </a:r>
            <a:r>
              <a:rPr lang="ru-RU" sz="1800" dirty="0" err="1">
                <a:latin typeface="Times New Roman"/>
                <a:ea typeface="Times New Roman"/>
              </a:rPr>
              <a:t>організації</a:t>
            </a:r>
            <a:r>
              <a:rPr lang="ru-RU" sz="1800" dirty="0">
                <a:latin typeface="Times New Roman"/>
                <a:ea typeface="Times New Roman"/>
              </a:rPr>
              <a:t> у </a:t>
            </a:r>
            <a:r>
              <a:rPr lang="ru-RU" sz="1800" dirty="0" err="1">
                <a:latin typeface="Times New Roman"/>
                <a:ea typeface="Times New Roman"/>
              </a:rPr>
              <a:t>сфері</a:t>
            </a:r>
            <a:r>
              <a:rPr lang="ru-RU" sz="1800" dirty="0">
                <a:latin typeface="Times New Roman"/>
                <a:ea typeface="Times New Roman"/>
              </a:rPr>
              <a:t> </a:t>
            </a:r>
            <a:r>
              <a:rPr lang="ru-RU" sz="1800" dirty="0" err="1">
                <a:latin typeface="Times New Roman"/>
                <a:ea typeface="Times New Roman"/>
              </a:rPr>
              <a:t>безпеки</a:t>
            </a:r>
            <a:r>
              <a:rPr lang="uk-UA" sz="1800" dirty="0">
                <a:latin typeface="Times New Roman"/>
                <a:ea typeface="Times New Roman"/>
              </a:rPr>
              <a:t>. </a:t>
            </a:r>
            <a:endParaRPr lang="ru-RU" sz="1800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800" dirty="0">
                <a:latin typeface="Times New Roman"/>
                <a:ea typeface="Times New Roman"/>
              </a:rPr>
              <a:t>Тема 9. Рада </a:t>
            </a:r>
            <a:r>
              <a:rPr lang="ru-RU" sz="1800" dirty="0" err="1">
                <a:latin typeface="Times New Roman"/>
                <a:ea typeface="Times New Roman"/>
              </a:rPr>
              <a:t>Європи</a:t>
            </a:r>
            <a:r>
              <a:rPr lang="uk-UA" sz="1800" dirty="0">
                <a:latin typeface="Times New Roman"/>
                <a:ea typeface="Times New Roman"/>
              </a:rPr>
              <a:t>. </a:t>
            </a:r>
            <a:endParaRPr lang="ru-RU" sz="1800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800" dirty="0">
                <a:latin typeface="Times New Roman"/>
                <a:ea typeface="Times New Roman"/>
              </a:rPr>
              <a:t>Тема 10. </a:t>
            </a:r>
            <a:r>
              <a:rPr lang="ru-RU" sz="1800" dirty="0" err="1">
                <a:latin typeface="Times New Roman"/>
                <a:ea typeface="Times New Roman"/>
              </a:rPr>
              <a:t>Європейський</a:t>
            </a:r>
            <a:r>
              <a:rPr lang="ru-RU" sz="1800" dirty="0">
                <a:latin typeface="Times New Roman"/>
                <a:ea typeface="Times New Roman"/>
              </a:rPr>
              <a:t> Союз</a:t>
            </a:r>
            <a:r>
              <a:rPr lang="uk-UA" sz="1800" dirty="0">
                <a:latin typeface="Times New Roman"/>
                <a:ea typeface="Times New Roman"/>
              </a:rPr>
              <a:t>. </a:t>
            </a:r>
            <a:endParaRPr lang="ru-RU" sz="1800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800" dirty="0">
                <a:latin typeface="Times New Roman"/>
                <a:ea typeface="Times New Roman"/>
              </a:rPr>
              <a:t>Тема 11. </a:t>
            </a:r>
            <a:r>
              <a:rPr lang="ru-RU" sz="1800" dirty="0" err="1">
                <a:latin typeface="Times New Roman"/>
                <a:ea typeface="Times New Roman"/>
              </a:rPr>
              <a:t>Міжнародні</a:t>
            </a:r>
            <a:r>
              <a:rPr lang="ru-RU" sz="1800" dirty="0">
                <a:latin typeface="Times New Roman"/>
                <a:ea typeface="Times New Roman"/>
              </a:rPr>
              <a:t> </a:t>
            </a:r>
            <a:r>
              <a:rPr lang="ru-RU" sz="1800" dirty="0" err="1">
                <a:latin typeface="Times New Roman"/>
                <a:ea typeface="Times New Roman"/>
              </a:rPr>
              <a:t>регіональні</a:t>
            </a:r>
            <a:r>
              <a:rPr lang="ru-RU" sz="1800" dirty="0">
                <a:latin typeface="Times New Roman"/>
                <a:ea typeface="Times New Roman"/>
              </a:rPr>
              <a:t> </a:t>
            </a:r>
            <a:r>
              <a:rPr lang="ru-RU" sz="1800" dirty="0" err="1">
                <a:latin typeface="Times New Roman"/>
                <a:ea typeface="Times New Roman"/>
              </a:rPr>
              <a:t>організації</a:t>
            </a:r>
            <a:r>
              <a:rPr lang="ru-RU" sz="1800" dirty="0">
                <a:latin typeface="Times New Roman"/>
                <a:ea typeface="Times New Roman"/>
              </a:rPr>
              <a:t> на </a:t>
            </a:r>
            <a:r>
              <a:rPr lang="ru-RU" sz="1800" dirty="0" err="1">
                <a:latin typeface="Times New Roman"/>
                <a:ea typeface="Times New Roman"/>
              </a:rPr>
              <a:t>пострадянському</a:t>
            </a:r>
            <a:r>
              <a:rPr lang="ru-RU" sz="1800" dirty="0">
                <a:latin typeface="Times New Roman"/>
                <a:ea typeface="Times New Roman"/>
              </a:rPr>
              <a:t> </a:t>
            </a:r>
            <a:r>
              <a:rPr lang="ru-RU" sz="1800" dirty="0" err="1">
                <a:latin typeface="Times New Roman"/>
                <a:ea typeface="Times New Roman"/>
              </a:rPr>
              <a:t>просторі</a:t>
            </a:r>
            <a:r>
              <a:rPr lang="uk-UA" sz="1800" dirty="0">
                <a:latin typeface="Times New Roman"/>
                <a:ea typeface="Times New Roman"/>
              </a:rPr>
              <a:t>.</a:t>
            </a:r>
            <a:endParaRPr lang="ru-RU" sz="1800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800" dirty="0">
                <a:latin typeface="Times New Roman"/>
                <a:ea typeface="Times New Roman"/>
              </a:rPr>
              <a:t>Тема 12. Роль </a:t>
            </a:r>
            <a:r>
              <a:rPr lang="ru-RU" sz="1800" dirty="0" err="1">
                <a:latin typeface="Times New Roman"/>
                <a:ea typeface="Times New Roman"/>
              </a:rPr>
              <a:t>міжнародних</a:t>
            </a:r>
            <a:r>
              <a:rPr lang="ru-RU" sz="1800" dirty="0">
                <a:latin typeface="Times New Roman"/>
                <a:ea typeface="Times New Roman"/>
              </a:rPr>
              <a:t> </a:t>
            </a:r>
            <a:r>
              <a:rPr lang="ru-RU" sz="1800" dirty="0" err="1">
                <a:latin typeface="Times New Roman"/>
                <a:ea typeface="Times New Roman"/>
              </a:rPr>
              <a:t>неурядових</a:t>
            </a:r>
            <a:r>
              <a:rPr lang="ru-RU" sz="1800" dirty="0">
                <a:latin typeface="Times New Roman"/>
                <a:ea typeface="Times New Roman"/>
              </a:rPr>
              <a:t> </a:t>
            </a:r>
            <a:r>
              <a:rPr lang="ru-RU" sz="1800" dirty="0" err="1">
                <a:latin typeface="Times New Roman"/>
                <a:ea typeface="Times New Roman"/>
              </a:rPr>
              <a:t>організацій</a:t>
            </a:r>
            <a:r>
              <a:rPr lang="ru-RU" sz="1800" dirty="0">
                <a:latin typeface="Times New Roman"/>
                <a:ea typeface="Times New Roman"/>
              </a:rPr>
              <a:t> в </a:t>
            </a:r>
            <a:r>
              <a:rPr lang="ru-RU" sz="1800" dirty="0" err="1">
                <a:latin typeface="Times New Roman"/>
                <a:ea typeface="Times New Roman"/>
              </a:rPr>
              <a:t>сучасному</a:t>
            </a:r>
            <a:r>
              <a:rPr lang="ru-RU" sz="1800" dirty="0">
                <a:latin typeface="Times New Roman"/>
                <a:ea typeface="Times New Roman"/>
              </a:rPr>
              <a:t> </a:t>
            </a:r>
            <a:r>
              <a:rPr lang="ru-RU" sz="1800" dirty="0" err="1">
                <a:latin typeface="Times New Roman"/>
                <a:ea typeface="Times New Roman"/>
              </a:rPr>
              <a:t>світі</a:t>
            </a:r>
            <a:r>
              <a:rPr lang="uk-UA" sz="1800" dirty="0">
                <a:latin typeface="Times New Roman"/>
                <a:ea typeface="Times New Roman"/>
              </a:rPr>
              <a:t>.</a:t>
            </a:r>
            <a:endParaRPr lang="ru-RU" sz="1800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endParaRPr lang="ru-RU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тем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3389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80999" y="1719070"/>
            <a:ext cx="8655497" cy="4950289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Міжнародні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навчальний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посібник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/ А. П.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Голіков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С.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Гасім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В.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Журавльов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Х.: ХНУ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імені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В.Н.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Каразіна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2014.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120с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Міжнародні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організації:навч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посіб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/ А. І.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Мокій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ТП.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Яхно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І.Г.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Бабець;М-во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науки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Вищ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навч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Укоопспілки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Львів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комерц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акад. – К.: Центр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учб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л-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2011. – 280 с.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Скрипник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О. М.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Історія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міжнародних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організацій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Навчальний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посібник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О. М.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Скрипник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Умань: ПП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Жовтий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О.О., 2011 – 226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c.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Україна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міжнародних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організаціях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підручник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/ О. С.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Кучик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Львівський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університет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імені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І. Франка, 2014.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РЕКОМЕНДОВАНА ЛІТЕРАТУРА</a:t>
            </a:r>
          </a:p>
        </p:txBody>
      </p:sp>
    </p:spTree>
    <p:extLst>
      <p:ext uri="{BB962C8B-B14F-4D97-AF65-F5344CB8AC3E}">
        <p14:creationId xmlns:p14="http://schemas.microsoft.com/office/powerpoint/2010/main" val="1658178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19</TotalTime>
  <Words>349</Words>
  <Application>Microsoft Office PowerPoint</Application>
  <PresentationFormat>Экран (4:3)</PresentationFormat>
  <Paragraphs>32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Сетка</vt:lpstr>
      <vt:lpstr>Міністерство освіти і науки України Херсонський державний університет Факультет економіки та менеджменту Кафедра економіки та міжнародних економічних відносин</vt:lpstr>
      <vt:lpstr>Презентация PowerPoint</vt:lpstr>
      <vt:lpstr>Презентация PowerPoint</vt:lpstr>
      <vt:lpstr>Перелік тем</vt:lpstr>
      <vt:lpstr>РЕКОМЕНДОВАНА ЛІТЕРАТУРА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Міністерство освіти і науки України Херсонський державний університет Факультет економіки та менеджменту Кафедра економіки та міжнародних економічних відносин</dc:title>
  <dc:creator>Owner</dc:creator>
  <cp:lastModifiedBy>Owner</cp:lastModifiedBy>
  <cp:revision>3</cp:revision>
  <dcterms:created xsi:type="dcterms:W3CDTF">2020-06-08T19:28:29Z</dcterms:created>
  <dcterms:modified xsi:type="dcterms:W3CDTF">2020-07-09T15:32:11Z</dcterms:modified>
</cp:coreProperties>
</file>