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8" r:id="rId3"/>
    <p:sldId id="263" r:id="rId4"/>
    <p:sldId id="260" r:id="rId5"/>
    <p:sldId id="262" r:id="rId6"/>
    <p:sldId id="261" r:id="rId7"/>
    <p:sldId id="25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5B106E36-FD25-4E2D-B0AA-010F637433A0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916832"/>
            <a:ext cx="8062912" cy="1470025"/>
          </a:xfrm>
        </p:spPr>
        <p:txBody>
          <a:bodyPr>
            <a:noAutofit/>
          </a:bodyPr>
          <a:lstStyle/>
          <a:p>
            <a:pPr algn="ctr"/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Етика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естетика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сфері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обслуговування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5301208"/>
            <a:ext cx="8062912" cy="117872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Спеціальність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241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Готельно-ресторанна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справа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галузі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знань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24 Сфера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обслуговування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000" dirty="0" smtClean="0">
                <a:latin typeface="Times New Roman" pitchFamily="18" charset="0"/>
                <a:cs typeface="Times New Roman" pitchFamily="18" charset="0"/>
              </a:rPr>
              <a:t>Компетенції:</a:t>
            </a:r>
            <a:endParaRPr lang="ru-RU" sz="6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Цінування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повага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різноманітності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та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мультикультурності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Здатність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формувати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реалізовувати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ефективні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зовнішні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та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внутрішні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комунікації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підприємствах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сфери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гостинності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навички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взаємодії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(робота в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команді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Здатність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управляти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підприємством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приймати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рішення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господарській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суб’єктів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готельного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та ресторанного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бізнесу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548680"/>
            <a:ext cx="8291264" cy="5906128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Етика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– наука про мораль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моральність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. Предмет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етики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. Структура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моралі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основні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елементи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. Природа та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сутність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моралі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Специфіка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основні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функції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моралі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. Мораль та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інші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форми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духовного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буття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людини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(право,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мистецтво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релігія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політика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економіка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Взаємодія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етики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іншими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науками.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Особливість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функціонування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моралі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суспільстві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Професійна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етика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норми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професійних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ділових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взаємин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традиційною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складовою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частиною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етичної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науки,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але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цьому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, як правило,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зосереджується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увага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професіях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лікаря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, педагога, юриста.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Постає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питання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будь-яка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професія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вимагає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специфічної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професійної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етики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професії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митця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відповідь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лише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позитивною..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age00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692696"/>
            <a:ext cx="9144000" cy="5450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культура 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3726582"/>
            <a:ext cx="5452351" cy="3131418"/>
          </a:xfrm>
        </p:spPr>
      </p:pic>
      <p:pic>
        <p:nvPicPr>
          <p:cNvPr id="5" name="Рисунок 4" descr="images (9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95936" y="404664"/>
            <a:ext cx="4824536" cy="304226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tomaly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4400" b="1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Список рекомендованих джерел:</a:t>
            </a:r>
            <a:endParaRPr lang="ru-RU" dirty="0"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556792"/>
            <a:ext cx="8363272" cy="4898016"/>
          </a:xfrm>
        </p:spPr>
        <p:txBody>
          <a:bodyPr>
            <a:normAutofit fontScale="40000" lnSpcReduction="20000"/>
          </a:bodyPr>
          <a:lstStyle/>
          <a:p>
            <a:r>
              <a:rPr lang="uk-UA" sz="5900" dirty="0" smtClean="0">
                <a:latin typeface="Times New Roman" pitchFamily="18" charset="0"/>
                <a:cs typeface="Times New Roman" pitchFamily="18" charset="0"/>
              </a:rPr>
              <a:t>Афанасьєв І. Діловий етикет. – К.: </a:t>
            </a:r>
            <a:r>
              <a:rPr lang="uk-UA" sz="5900" dirty="0" err="1" smtClean="0">
                <a:latin typeface="Times New Roman" pitchFamily="18" charset="0"/>
                <a:cs typeface="Times New Roman" pitchFamily="18" charset="0"/>
              </a:rPr>
              <a:t>Альтрес</a:t>
            </a:r>
            <a:r>
              <a:rPr lang="uk-UA" sz="5900" dirty="0" smtClean="0">
                <a:latin typeface="Times New Roman" pitchFamily="18" charset="0"/>
                <a:cs typeface="Times New Roman" pitchFamily="18" charset="0"/>
              </a:rPr>
              <a:t>, 2003.</a:t>
            </a:r>
            <a:endParaRPr lang="ru-RU" sz="59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5900" dirty="0" smtClean="0">
                <a:latin typeface="Times New Roman" pitchFamily="18" charset="0"/>
                <a:cs typeface="Times New Roman" pitchFamily="18" charset="0"/>
              </a:rPr>
              <a:t>2.Бартошук Л.А., </a:t>
            </a:r>
            <a:r>
              <a:rPr lang="uk-UA" sz="5900" dirty="0" err="1" smtClean="0">
                <a:latin typeface="Times New Roman" pitchFamily="18" charset="0"/>
                <a:cs typeface="Times New Roman" pitchFamily="18" charset="0"/>
              </a:rPr>
              <a:t>Бартошук</a:t>
            </a:r>
            <a:r>
              <a:rPr lang="uk-UA" sz="5900" dirty="0" smtClean="0">
                <a:latin typeface="Times New Roman" pitchFamily="18" charset="0"/>
                <a:cs typeface="Times New Roman" pitchFamily="18" charset="0"/>
              </a:rPr>
              <a:t> Л.В., Морозов А.М. Естетика та професійна етика у закладах ресторанного господарства. Курс лекцій.-К.: НМЦ «</a:t>
            </a:r>
            <a:r>
              <a:rPr lang="uk-UA" sz="5900" dirty="0" err="1" smtClean="0">
                <a:latin typeface="Times New Roman" pitchFamily="18" charset="0"/>
                <a:cs typeface="Times New Roman" pitchFamily="18" charset="0"/>
              </a:rPr>
              <a:t>Укоопосвіта</a:t>
            </a:r>
            <a:r>
              <a:rPr lang="uk-UA" sz="5900" dirty="0" smtClean="0">
                <a:latin typeface="Times New Roman" pitchFamily="18" charset="0"/>
                <a:cs typeface="Times New Roman" pitchFamily="18" charset="0"/>
              </a:rPr>
              <a:t>», 2005.</a:t>
            </a:r>
          </a:p>
          <a:p>
            <a:r>
              <a:rPr lang="uk-UA" sz="5900" dirty="0" smtClean="0">
                <a:latin typeface="Times New Roman" pitchFamily="18" charset="0"/>
                <a:cs typeface="Times New Roman" pitchFamily="18" charset="0"/>
              </a:rPr>
              <a:t>Організація роботи бармена. </a:t>
            </a:r>
            <a:r>
              <a:rPr lang="uk-UA" sz="5900" dirty="0" err="1" smtClean="0">
                <a:latin typeface="Times New Roman" pitchFamily="18" charset="0"/>
                <a:cs typeface="Times New Roman" pitchFamily="18" charset="0"/>
              </a:rPr>
              <a:t>Навч.посіб</a:t>
            </a:r>
            <a:r>
              <a:rPr lang="uk-UA" sz="5900" dirty="0" smtClean="0">
                <a:latin typeface="Times New Roman" pitchFamily="18" charset="0"/>
                <a:cs typeface="Times New Roman" pitchFamily="18" charset="0"/>
              </a:rPr>
              <a:t>./Л.П.Малюк, Т.П.Кононенко, Н.В.</a:t>
            </a:r>
            <a:r>
              <a:rPr lang="uk-UA" sz="5900" dirty="0" err="1" smtClean="0">
                <a:latin typeface="Times New Roman" pitchFamily="18" charset="0"/>
                <a:cs typeface="Times New Roman" pitchFamily="18" charset="0"/>
              </a:rPr>
              <a:t>Полстяна</a:t>
            </a:r>
            <a:r>
              <a:rPr lang="uk-UA" sz="5900" dirty="0" smtClean="0">
                <a:latin typeface="Times New Roman" pitchFamily="18" charset="0"/>
                <a:cs typeface="Times New Roman" pitchFamily="18" charset="0"/>
              </a:rPr>
              <a:t>, А.І.</a:t>
            </a:r>
            <a:r>
              <a:rPr lang="uk-UA" sz="5900" dirty="0" err="1" smtClean="0">
                <a:latin typeface="Times New Roman" pitchFamily="18" charset="0"/>
                <a:cs typeface="Times New Roman" pitchFamily="18" charset="0"/>
              </a:rPr>
              <a:t>Усіна.-</a:t>
            </a:r>
            <a:r>
              <a:rPr lang="uk-UA" sz="5900" dirty="0" smtClean="0">
                <a:latin typeface="Times New Roman" pitchFamily="18" charset="0"/>
                <a:cs typeface="Times New Roman" pitchFamily="18" charset="0"/>
              </a:rPr>
              <a:t> Харків: ХДАТОХ, 2002.</a:t>
            </a:r>
            <a:endParaRPr lang="ru-RU" sz="59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5900" dirty="0" err="1" smtClean="0">
                <a:latin typeface="Times New Roman" pitchFamily="18" charset="0"/>
                <a:cs typeface="Times New Roman" pitchFamily="18" charset="0"/>
              </a:rPr>
              <a:t>Мунін</a:t>
            </a:r>
            <a:r>
              <a:rPr lang="ru-RU" sz="5900" dirty="0" smtClean="0">
                <a:latin typeface="Times New Roman" pitchFamily="18" charset="0"/>
                <a:cs typeface="Times New Roman" pitchFamily="18" charset="0"/>
              </a:rPr>
              <a:t> Г.Б. та </a:t>
            </a:r>
            <a:r>
              <a:rPr lang="ru-RU" sz="5900" dirty="0" err="1" smtClean="0">
                <a:latin typeface="Times New Roman" pitchFamily="18" charset="0"/>
                <a:cs typeface="Times New Roman" pitchFamily="18" charset="0"/>
              </a:rPr>
              <a:t>ін</a:t>
            </a:r>
            <a:r>
              <a:rPr lang="ru-RU" sz="59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5900" dirty="0" err="1" smtClean="0">
                <a:latin typeface="Times New Roman" pitchFamily="18" charset="0"/>
                <a:cs typeface="Times New Roman" pitchFamily="18" charset="0"/>
              </a:rPr>
              <a:t>Організація</a:t>
            </a:r>
            <a:r>
              <a:rPr lang="ru-RU" sz="5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900" dirty="0" err="1" smtClean="0">
                <a:latin typeface="Times New Roman" pitchFamily="18" charset="0"/>
                <a:cs typeface="Times New Roman" pitchFamily="18" charset="0"/>
              </a:rPr>
              <a:t>обслуговування</a:t>
            </a:r>
            <a:r>
              <a:rPr lang="ru-RU" sz="59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5900" dirty="0" err="1" smtClean="0">
                <a:latin typeface="Times New Roman" pitchFamily="18" charset="0"/>
                <a:cs typeface="Times New Roman" pitchFamily="18" charset="0"/>
              </a:rPr>
              <a:t>малих</a:t>
            </a:r>
            <a:r>
              <a:rPr lang="ru-RU" sz="5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900" dirty="0" err="1" smtClean="0">
                <a:latin typeface="Times New Roman" pitchFamily="18" charset="0"/>
                <a:cs typeface="Times New Roman" pitchFamily="18" charset="0"/>
              </a:rPr>
              <a:t>готелях</a:t>
            </a:r>
            <a:r>
              <a:rPr lang="ru-RU" sz="5900" dirty="0" smtClean="0">
                <a:latin typeface="Times New Roman" pitchFamily="18" charset="0"/>
                <a:cs typeface="Times New Roman" pitchFamily="18" charset="0"/>
              </a:rPr>
              <a:t> / Г.Б. </a:t>
            </a:r>
            <a:r>
              <a:rPr lang="ru-RU" sz="5900" dirty="0" err="1" smtClean="0">
                <a:latin typeface="Times New Roman" pitchFamily="18" charset="0"/>
                <a:cs typeface="Times New Roman" pitchFamily="18" charset="0"/>
              </a:rPr>
              <a:t>Мунін</a:t>
            </a:r>
            <a:r>
              <a:rPr lang="ru-RU" sz="5900" dirty="0" smtClean="0">
                <a:latin typeface="Times New Roman" pitchFamily="18" charset="0"/>
                <a:cs typeface="Times New Roman" pitchFamily="18" charset="0"/>
              </a:rPr>
              <a:t>. - K. : </a:t>
            </a:r>
            <a:r>
              <a:rPr lang="ru-RU" sz="5900" dirty="0" err="1" smtClean="0">
                <a:latin typeface="Times New Roman" pitchFamily="18" charset="0"/>
                <a:cs typeface="Times New Roman" pitchFamily="18" charset="0"/>
              </a:rPr>
              <a:t>Європейський</a:t>
            </a:r>
            <a:r>
              <a:rPr lang="ru-RU" sz="5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900" dirty="0" err="1" smtClean="0">
                <a:latin typeface="Times New Roman" pitchFamily="18" charset="0"/>
                <a:cs typeface="Times New Roman" pitchFamily="18" charset="0"/>
              </a:rPr>
              <a:t>університет</a:t>
            </a:r>
            <a:r>
              <a:rPr lang="ru-RU" sz="5900" dirty="0" smtClean="0">
                <a:latin typeface="Times New Roman" pitchFamily="18" charset="0"/>
                <a:cs typeface="Times New Roman" pitchFamily="18" charset="0"/>
              </a:rPr>
              <a:t>, 2007. – 181 с. </a:t>
            </a:r>
          </a:p>
          <a:p>
            <a:r>
              <a:rPr lang="ru-RU" sz="5900" dirty="0" smtClean="0">
                <a:latin typeface="Times New Roman" pitchFamily="18" charset="0"/>
                <a:cs typeface="Times New Roman" pitchFamily="18" charset="0"/>
              </a:rPr>
              <a:t>Бойко М.Г. </a:t>
            </a:r>
            <a:r>
              <a:rPr lang="ru-RU" sz="5900" dirty="0" err="1" smtClean="0">
                <a:latin typeface="Times New Roman" pitchFamily="18" charset="0"/>
                <a:cs typeface="Times New Roman" pitchFamily="18" charset="0"/>
              </a:rPr>
              <a:t>Організація</a:t>
            </a:r>
            <a:r>
              <a:rPr lang="ru-RU" sz="5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900" dirty="0" err="1" smtClean="0">
                <a:latin typeface="Times New Roman" pitchFamily="18" charset="0"/>
                <a:cs typeface="Times New Roman" pitchFamily="18" charset="0"/>
              </a:rPr>
              <a:t>готельного</a:t>
            </a:r>
            <a:r>
              <a:rPr lang="ru-RU" sz="5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900" dirty="0" err="1" smtClean="0">
                <a:latin typeface="Times New Roman" pitchFamily="18" charset="0"/>
                <a:cs typeface="Times New Roman" pitchFamily="18" charset="0"/>
              </a:rPr>
              <a:t>господарства</a:t>
            </a:r>
            <a:r>
              <a:rPr lang="ru-RU" sz="5900" dirty="0" smtClean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ru-RU" sz="5900" dirty="0" err="1" smtClean="0">
                <a:latin typeface="Times New Roman" pitchFamily="18" charset="0"/>
                <a:cs typeface="Times New Roman" pitchFamily="18" charset="0"/>
              </a:rPr>
              <a:t>підручник</a:t>
            </a:r>
            <a:r>
              <a:rPr lang="ru-RU" sz="5900" dirty="0" smtClean="0">
                <a:latin typeface="Times New Roman" pitchFamily="18" charset="0"/>
                <a:cs typeface="Times New Roman" pitchFamily="18" charset="0"/>
              </a:rPr>
              <a:t> / М.Г. Бойко, Л.М. </a:t>
            </a:r>
            <a:r>
              <a:rPr lang="ru-RU" sz="5900" dirty="0" err="1" smtClean="0">
                <a:latin typeface="Times New Roman" pitchFamily="18" charset="0"/>
                <a:cs typeface="Times New Roman" pitchFamily="18" charset="0"/>
              </a:rPr>
              <a:t>Гопкало</a:t>
            </a:r>
            <a:r>
              <a:rPr lang="ru-RU" sz="5900" dirty="0" smtClean="0">
                <a:latin typeface="Times New Roman" pitchFamily="18" charset="0"/>
                <a:cs typeface="Times New Roman" pitchFamily="18" charset="0"/>
              </a:rPr>
              <a:t>. – К. : КНТЕУ, 2006. – 448 с.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13</TotalTime>
  <Words>288</Words>
  <Application>Microsoft Office PowerPoint</Application>
  <PresentationFormat>Экран (4:3)</PresentationFormat>
  <Paragraphs>14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Яркая</vt:lpstr>
      <vt:lpstr>Етика та естетика у сфері обслуговування</vt:lpstr>
      <vt:lpstr>Компетенції:</vt:lpstr>
      <vt:lpstr>Слайд 3</vt:lpstr>
      <vt:lpstr>Слайд 4</vt:lpstr>
      <vt:lpstr>Слайд 5</vt:lpstr>
      <vt:lpstr>Слайд 6</vt:lpstr>
      <vt:lpstr>Список рекомендованих джерел: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Етика та естетика у сфері обслуговування</dc:title>
  <dc:creator>Юдін Ілля Дмитрович</dc:creator>
  <cp:lastModifiedBy>iyudin</cp:lastModifiedBy>
  <cp:revision>4</cp:revision>
  <dcterms:created xsi:type="dcterms:W3CDTF">2021-01-20T14:10:12Z</dcterms:created>
  <dcterms:modified xsi:type="dcterms:W3CDTF">2021-01-21T14:55:24Z</dcterms:modified>
</cp:coreProperties>
</file>