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2"/>
  </p:notesMasterIdLst>
  <p:sldIdLst>
    <p:sldId id="256" r:id="rId2"/>
    <p:sldId id="257" r:id="rId3"/>
    <p:sldId id="267" r:id="rId4"/>
    <p:sldId id="259" r:id="rId5"/>
    <p:sldId id="260" r:id="rId6"/>
    <p:sldId id="258" r:id="rId7"/>
    <p:sldId id="270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FFE2"/>
    <a:srgbClr val="83F989"/>
    <a:srgbClr val="FFEA8F"/>
    <a:srgbClr val="402F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D32C1D-F013-48AD-B731-26719D04686A}" type="datetimeFigureOut">
              <a:rPr lang="ru-RU" smtClean="0"/>
              <a:t>14.06.2020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F89B3F-77D4-4F7F-9851-FAD929A177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352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89B3F-77D4-4F7F-9851-FAD929A1774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591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A0973-2598-4AF1-BD6E-96C5FA2855A9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4655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D0CD0-EF95-42E6-A1EC-C04899374F7B}" type="datetime1">
              <a:rPr lang="ru-RU" smtClean="0"/>
              <a:t>14.06.2020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91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537A-A121-481E-B8C4-9E5783A2A4E2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363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379BC-2774-4A50-BFEC-06B4780E4C25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5229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70D3-ACEE-4618-9AEC-E674734276F1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123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6339-994C-4C96-9CD0-F675EA65399D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67737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2384A-7D0E-4BF5-8C59-E5136C182BD0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3235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1C326-86DA-4E26-8ACE-CC2BE6C4330C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253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066CC-DB96-464A-95D9-8D78D9CFD86B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951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26BF-9D0B-41E1-BD3C-771EFC802EA7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272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7BF1-8EFE-4062-AA44-291E813E0E82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8245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0F88E-8BE9-4958-8666-F91510A04759}" type="datetime1">
              <a:rPr lang="ru-RU" smtClean="0"/>
              <a:t>14.06.2020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4496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8C02-FF3C-4EF6-BC8A-16CCDE2245F5}" type="datetime1">
              <a:rPr lang="ru-RU" smtClean="0"/>
              <a:t>14.06.2020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532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7896-15CD-40A4-ADAA-7F9EB7229A7A}" type="datetime1">
              <a:rPr lang="ru-RU" smtClean="0"/>
              <a:t>14.06.2020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925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C58ED-8C2F-4785-8B44-57F6E9872BBC}" type="datetime1">
              <a:rPr lang="ru-RU" smtClean="0"/>
              <a:t>14.06.2020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563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4BD41-E361-4E83-88AE-FF8459931C3E}" type="datetime1">
              <a:rPr lang="ru-RU" smtClean="0"/>
              <a:t>14.06.2020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6175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AF45A-4496-4E60-81F8-DFBB67CBC94F}" type="datetime1">
              <a:rPr lang="ru-RU" smtClean="0"/>
              <a:t>14.06.2020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621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E309064-67BF-4291-9CFB-39B0D5878240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9399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5637" y="581891"/>
            <a:ext cx="7744692" cy="2102186"/>
          </a:xfrm>
        </p:spPr>
        <p:txBody>
          <a:bodyPr>
            <a:noAutofit/>
          </a:bodyPr>
          <a:lstStyle/>
          <a:p>
            <a:r>
              <a:rPr lang="uk-UA" sz="4400" b="1" dirty="0">
                <a:solidFill>
                  <a:srgbClr val="FFEA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Варіабельність дихання в просторі і часі. Екологія </a:t>
            </a:r>
            <a:r>
              <a:rPr lang="uk-UA" sz="4400" b="1" dirty="0" smtClean="0">
                <a:solidFill>
                  <a:srgbClr val="FFEA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дихання</a:t>
            </a:r>
            <a:endParaRPr lang="ru-RU" sz="4400" dirty="0">
              <a:solidFill>
                <a:srgbClr val="FFEA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17964" y="3406005"/>
            <a:ext cx="4289570" cy="520316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rgbClr val="83F98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 експерименту:</a:t>
            </a:r>
            <a:endParaRPr lang="ru-RU" sz="2800" dirty="0">
              <a:solidFill>
                <a:srgbClr val="83F98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821768" y="6206836"/>
            <a:ext cx="352536" cy="651164"/>
          </a:xfrm>
        </p:spPr>
        <p:txBody>
          <a:bodyPr/>
          <a:lstStyle/>
          <a:p>
            <a:fld id="{53456EC0-1A2F-4831-AABC-14D6C29F215A}" type="slidenum">
              <a:rPr lang="ru-RU" smtClean="0"/>
              <a:t>1</a:t>
            </a:fld>
            <a:endParaRPr lang="ru-RU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3366655" y="3977505"/>
            <a:ext cx="7716980" cy="222933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uk-UA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Відпрацювати методику визначення інтенсивності дихання (метод титрування соляною кислотою з фенолфталеїном). Визначити інтенсивність процесу у різних ярусів листків, у рослин різних </a:t>
            </a:r>
            <a:r>
              <a:rPr lang="uk-UA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екогруп</a:t>
            </a:r>
            <a:r>
              <a:rPr lang="uk-UA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у цілих та ушкоджених листків. Встановити зміну процесу протягом </a:t>
            </a:r>
            <a:r>
              <a:rPr lang="uk-UA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дня</a:t>
            </a:r>
            <a:endParaRPr lang="ru-RU" sz="2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05825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382264" y="6188075"/>
            <a:ext cx="809736" cy="669925"/>
          </a:xfrm>
        </p:spPr>
        <p:txBody>
          <a:bodyPr/>
          <a:lstStyle/>
          <a:p>
            <a:fld id="{53456EC0-1A2F-4831-AABC-14D6C29F215A}" type="slidenum">
              <a:rPr lang="ru-RU" smtClean="0"/>
              <a:t>10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78873" y="913263"/>
            <a:ext cx="1044632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200" dirty="0" smtClean="0"/>
              <a:t>Вирахувати </a:t>
            </a:r>
            <a:r>
              <a:rPr lang="uk-UA" sz="2200" dirty="0" smtClean="0"/>
              <a:t>середнє арифметичне для однотипних </a:t>
            </a:r>
            <a:r>
              <a:rPr lang="uk-UA" sz="2200" dirty="0" err="1" smtClean="0"/>
              <a:t>повторностей</a:t>
            </a:r>
            <a:r>
              <a:rPr lang="uk-UA" sz="2200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uk-UA" sz="2200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200" dirty="0" smtClean="0"/>
              <a:t>Побудувати </a:t>
            </a:r>
            <a:r>
              <a:rPr lang="uk-UA" sz="2200" dirty="0" smtClean="0"/>
              <a:t>лінійні графіки денного коливання параметрів </a:t>
            </a:r>
            <a:r>
              <a:rPr lang="uk-UA" sz="2200" dirty="0" smtClean="0"/>
              <a:t>дихання у </a:t>
            </a:r>
            <a:r>
              <a:rPr lang="uk-UA" sz="2200" dirty="0" smtClean="0"/>
              <a:t>піддослідних рослин.  По осі ординат (у) відкладають значення інтенсивності </a:t>
            </a:r>
            <a:r>
              <a:rPr lang="uk-UA" sz="2200" dirty="0" smtClean="0"/>
              <a:t>дихання, </a:t>
            </a:r>
            <a:r>
              <a:rPr lang="uk-UA" sz="2200" dirty="0" smtClean="0"/>
              <a:t>на осі абсциси (х</a:t>
            </a:r>
            <a:r>
              <a:rPr lang="uk-UA" sz="2200" dirty="0" smtClean="0"/>
              <a:t>) позначками 1, 2, 3, 4 </a:t>
            </a:r>
            <a:r>
              <a:rPr lang="uk-UA" sz="2200" dirty="0" smtClean="0"/>
              <a:t>– час фіксації результатів досліду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uk-UA" sz="2200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200" dirty="0" smtClean="0"/>
              <a:t>Сформулювати висновок, описавши денний хід </a:t>
            </a:r>
            <a:r>
              <a:rPr lang="uk-UA" sz="2200" dirty="0" smtClean="0"/>
              <a:t>дихання </a:t>
            </a:r>
            <a:r>
              <a:rPr lang="uk-UA" sz="2200" dirty="0" smtClean="0"/>
              <a:t>у піддослідних рослин. Відзначити виявлені загальні закономірності (якщо такі присутні)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4215367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37849" y="284017"/>
            <a:ext cx="8127278" cy="421871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uk-UA" sz="2000" b="1" i="1" dirty="0" smtClean="0">
                <a:solidFill>
                  <a:srgbClr val="B7FFE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Теоретична основа експерименту</a:t>
            </a:r>
            <a:r>
              <a:rPr lang="uk-UA" sz="2000" b="1" i="1" dirty="0" smtClean="0">
                <a:solidFill>
                  <a:srgbClr val="B7FFE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Дихання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притаманне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всім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органам, тканинам і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клітинам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рослини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Інтенсивність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дихання</a:t>
            </a:r>
            <a:r>
              <a:rPr lang="uk-UA" sz="2000" dirty="0">
                <a:solidFill>
                  <a:schemeClr val="accent6">
                    <a:lumMod val="75000"/>
                  </a:schemeClr>
                </a:solidFill>
              </a:rPr>
              <a:t>, як кількісний показник що </a:t>
            </a:r>
            <a:r>
              <a:rPr lang="uk-UA" sz="2000" dirty="0" err="1">
                <a:solidFill>
                  <a:schemeClr val="accent6">
                    <a:lumMod val="75000"/>
                  </a:schemeClr>
                </a:solidFill>
              </a:rPr>
              <a:t>характериує</a:t>
            </a:r>
            <a:r>
              <a:rPr lang="uk-UA" sz="2000" dirty="0">
                <a:solidFill>
                  <a:schemeClr val="accent6">
                    <a:lumMod val="75000"/>
                  </a:schemeClr>
                </a:solidFill>
              </a:rPr>
              <a:t> цей процес,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можна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uk-UA" sz="2000" dirty="0" err="1">
                <a:solidFill>
                  <a:schemeClr val="accent6">
                    <a:lumMod val="75000"/>
                  </a:schemeClr>
                </a:solidFill>
              </a:rPr>
              <a:t>виначити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вимірюючи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кількість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вуглекислого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газу,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що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виділяється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uk-UA" sz="2000" dirty="0">
                <a:solidFill>
                  <a:schemeClr val="accent6">
                    <a:lumMod val="75000"/>
                  </a:schemeClr>
                </a:solidFill>
              </a:rPr>
              <a:t>органом рослини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або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вимірюючи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кисень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що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поглинається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нею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Інтенсивність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дихання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рослин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– величина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непостійна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Найбільш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високу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інтенсивність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дихання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мають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молоді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органи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і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тканини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рослин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uk-UA" sz="2000" dirty="0">
                <a:solidFill>
                  <a:schemeClr val="accent6">
                    <a:lumMod val="75000"/>
                  </a:schemeClr>
                </a:solidFill>
              </a:rPr>
              <a:t>Також інтенсивність дихання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залежить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від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біологічного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виду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рослини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зовнішніх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умов,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від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того, в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яких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рослинних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органах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воно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протікає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Найактивніш</a:t>
            </a:r>
            <a:r>
              <a:rPr lang="uk-UA" sz="2000" dirty="0">
                <a:solidFill>
                  <a:schemeClr val="accent6">
                    <a:lumMod val="75000"/>
                  </a:schemeClr>
                </a:solidFill>
              </a:rPr>
              <a:t>е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диха</a:t>
            </a:r>
            <a:r>
              <a:rPr lang="uk-UA" sz="2000" dirty="0" err="1">
                <a:solidFill>
                  <a:schemeClr val="accent6">
                    <a:lumMod val="75000"/>
                  </a:schemeClr>
                </a:solidFill>
              </a:rPr>
              <a:t>ють</a:t>
            </a:r>
            <a:r>
              <a:rPr lang="uk-UA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репродуктивн</a:t>
            </a:r>
            <a:r>
              <a:rPr lang="uk-UA" sz="2000" dirty="0">
                <a:solidFill>
                  <a:schemeClr val="accent6">
                    <a:lumMod val="75000"/>
                  </a:schemeClr>
                </a:solidFill>
              </a:rPr>
              <a:t>і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орган</a:t>
            </a:r>
            <a:r>
              <a:rPr lang="uk-UA" sz="2000" dirty="0">
                <a:solidFill>
                  <a:schemeClr val="accent6">
                    <a:lumMod val="75000"/>
                  </a:schemeClr>
                </a:solidFill>
              </a:rPr>
              <a:t>и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потім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листя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;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слабкіше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дихають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стебло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та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коріння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uk-UA" sz="20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676296" y="6188075"/>
            <a:ext cx="449518" cy="669925"/>
          </a:xfrm>
        </p:spPr>
        <p:txBody>
          <a:bodyPr/>
          <a:lstStyle/>
          <a:p>
            <a:fld id="{53456EC0-1A2F-4831-AABC-14D6C29F215A}" type="slidenum">
              <a:rPr lang="ru-RU" smtClean="0"/>
              <a:t>2</a:t>
            </a:fld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5211" y="386194"/>
            <a:ext cx="2831003" cy="327623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Текст 5"/>
          <p:cNvSpPr txBox="1">
            <a:spLocks/>
          </p:cNvSpPr>
          <p:nvPr/>
        </p:nvSpPr>
        <p:spPr>
          <a:xfrm>
            <a:off x="337849" y="4685072"/>
            <a:ext cx="11618624" cy="178500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uk-UA" sz="2000" dirty="0" smtClean="0">
                <a:solidFill>
                  <a:schemeClr val="accent6">
                    <a:lumMod val="75000"/>
                  </a:schemeClr>
                </a:solidFill>
              </a:rPr>
              <a:t>Активність процесу дихання у тіньовитривалих рослин-</a:t>
            </a:r>
            <a:r>
              <a:rPr lang="uk-UA" sz="2000" dirty="0" err="1" smtClean="0">
                <a:solidFill>
                  <a:schemeClr val="accent6">
                    <a:lumMod val="75000"/>
                  </a:schemeClr>
                </a:solidFill>
              </a:rPr>
              <a:t>сціофітів</a:t>
            </a:r>
            <a:r>
              <a:rPr lang="uk-UA" sz="2000" dirty="0" smtClean="0">
                <a:solidFill>
                  <a:schemeClr val="accent6">
                    <a:lumMod val="75000"/>
                  </a:schemeClr>
                </a:solidFill>
              </a:rPr>
              <a:t> слабкіше, ні у світлолюбних геліофітів. </a:t>
            </a:r>
            <a:r>
              <a:rPr lang="uk-UA" sz="2000" dirty="0">
                <a:solidFill>
                  <a:schemeClr val="accent6">
                    <a:lumMod val="75000"/>
                  </a:schemeClr>
                </a:solidFill>
              </a:rPr>
              <a:t>Високі параметри дихання відзначені у високогірних рослин, адаптованих до зниженого парціального тиску 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O</a:t>
            </a:r>
            <a:r>
              <a:rPr lang="uk-UA" sz="2000" baseline="-25000" dirty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uk-UA" sz="2000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цвілевих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грибів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бактерій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Дихання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посилюється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з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підвищенням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температури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(на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кожні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10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º</a:t>
            </a:r>
            <a:r>
              <a:rPr lang="uk-UA" sz="2000" dirty="0" smtClean="0">
                <a:solidFill>
                  <a:schemeClr val="accent6">
                    <a:lumMod val="75000"/>
                  </a:schemeClr>
                </a:solidFill>
              </a:rPr>
              <a:t>С – приблизно у 2-3 рази),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зупиняючись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за </a:t>
            </a:r>
            <a:r>
              <a:rPr lang="ru-RU" sz="2000" dirty="0" err="1" smtClean="0">
                <a:solidFill>
                  <a:schemeClr val="accent6">
                    <a:lumMod val="75000"/>
                  </a:schemeClr>
                </a:solidFill>
              </a:rPr>
              <a:t>температури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 45-50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º</a:t>
            </a:r>
            <a:r>
              <a:rPr lang="uk-UA" sz="2000" dirty="0" smtClean="0">
                <a:solidFill>
                  <a:schemeClr val="accent6">
                    <a:lumMod val="75000"/>
                  </a:schemeClr>
                </a:solidFill>
              </a:rPr>
              <a:t>С</a:t>
            </a:r>
            <a:endParaRPr lang="uk-UA" sz="20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844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593168" y="6206836"/>
            <a:ext cx="571123" cy="651164"/>
          </a:xfrm>
        </p:spPr>
        <p:txBody>
          <a:bodyPr/>
          <a:lstStyle/>
          <a:p>
            <a:fld id="{53456EC0-1A2F-4831-AABC-14D6C29F215A}" type="slidenum">
              <a:rPr lang="ru-RU" smtClean="0"/>
              <a:t>3</a:t>
            </a:fld>
            <a:endParaRPr lang="ru-RU" dirty="0"/>
          </a:p>
        </p:txBody>
      </p:sp>
      <p:pic>
        <p:nvPicPr>
          <p:cNvPr id="5" name="Picture 3" descr="G:\3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672" y="872837"/>
            <a:ext cx="3879272" cy="2734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Текст 5"/>
          <p:cNvSpPr txBox="1">
            <a:spLocks/>
          </p:cNvSpPr>
          <p:nvPr/>
        </p:nvSpPr>
        <p:spPr>
          <a:xfrm>
            <a:off x="5018430" y="458500"/>
            <a:ext cx="5915892" cy="3299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У тканинах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зимуючих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органів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рослин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(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бруньки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листяних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дерев,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голки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хвойних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)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дихання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продовжується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(з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різко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зниженою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інтенсивністю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) і при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значних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морозах.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Дихання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рослин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стимулюють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механічні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та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хімічні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подразнення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Закономірно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змінюється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дихання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під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час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розвитку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рослини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та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її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органів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uk-UA" sz="22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Текст 5"/>
          <p:cNvSpPr txBox="1">
            <a:spLocks/>
          </p:cNvSpPr>
          <p:nvPr/>
        </p:nvSpPr>
        <p:spPr>
          <a:xfrm>
            <a:off x="983673" y="3758479"/>
            <a:ext cx="10307782" cy="21549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Сухе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насіння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дихає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досить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слабко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. При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набуханні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і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наступному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проростанні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насіння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дихання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посилюється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у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сотні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і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тисячі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разів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Із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закінченням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періоду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активного росту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рослин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дихання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їхніх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тканин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слабшає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що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пов'язується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з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процесом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старіння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протоплазми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. При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дозріванні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насіння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плодів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інтенсивність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дихання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зменшується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uk-UA" sz="22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986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8450" y="96982"/>
            <a:ext cx="11493305" cy="1468581"/>
          </a:xfrm>
        </p:spPr>
        <p:txBody>
          <a:bodyPr>
            <a:normAutofit/>
          </a:bodyPr>
          <a:lstStyle/>
          <a:p>
            <a:pPr algn="ctr"/>
            <a:r>
              <a:rPr lang="uk-UA" sz="2200" b="1" i="1" cap="none" dirty="0" smtClean="0">
                <a:solidFill>
                  <a:srgbClr val="B7FFE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 експерименту: </a:t>
            </a:r>
            <a:r>
              <a:rPr lang="uk-UA" sz="2200" b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визначення </a:t>
            </a:r>
            <a:r>
              <a:rPr lang="uk-UA" sz="2200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інтенсивності дихання в залежності від об’єкта та від часу </a:t>
            </a:r>
            <a:r>
              <a:rPr lang="uk-UA" sz="2200" b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доби</a:t>
            </a:r>
            <a:r>
              <a:rPr lang="uk-UA" sz="2200" dirty="0" smtClean="0"/>
              <a:t> </a:t>
            </a: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200" b="1" i="1" cap="none" dirty="0" smtClean="0">
                <a:solidFill>
                  <a:srgbClr val="B7FFE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Об’єкти </a:t>
            </a:r>
            <a:r>
              <a:rPr lang="uk-UA" sz="2200" b="1" i="1" cap="none" dirty="0" smtClean="0">
                <a:solidFill>
                  <a:srgbClr val="B7FFE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експерименту:</a:t>
            </a:r>
            <a:r>
              <a:rPr lang="uk-UA" sz="2200" b="1" cap="none" dirty="0" smtClean="0">
                <a:solidFill>
                  <a:srgbClr val="B7FFE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200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листки різних чагарникових і деревних рослин, цілі та пошкоджені </a:t>
            </a:r>
            <a:r>
              <a:rPr lang="uk-UA" sz="2200" b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комахами</a:t>
            </a:r>
            <a:endParaRPr lang="ru-RU" sz="2200" b="1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811755" y="6188075"/>
            <a:ext cx="380245" cy="669925"/>
          </a:xfrm>
        </p:spPr>
        <p:txBody>
          <a:bodyPr/>
          <a:lstStyle/>
          <a:p>
            <a:fld id="{53456EC0-1A2F-4831-AABC-14D6C29F215A}" type="slidenum">
              <a:rPr lang="ru-RU" smtClean="0"/>
              <a:t>4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484" y="1565564"/>
            <a:ext cx="8082397" cy="4973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964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99608" y="137242"/>
            <a:ext cx="3240674" cy="647376"/>
          </a:xfrm>
        </p:spPr>
        <p:txBody>
          <a:bodyPr>
            <a:normAutofit/>
          </a:bodyPr>
          <a:lstStyle/>
          <a:p>
            <a:r>
              <a:rPr lang="uk-UA" sz="2400" b="1" dirty="0" err="1" smtClean="0">
                <a:solidFill>
                  <a:srgbClr val="B7FFE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хІд</a:t>
            </a:r>
            <a:r>
              <a:rPr lang="uk-UA" sz="2400" b="1" dirty="0" smtClean="0">
                <a:solidFill>
                  <a:srgbClr val="B7FFE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експерименту</a:t>
            </a:r>
            <a:endParaRPr lang="ru-RU" sz="2400" b="1" dirty="0">
              <a:solidFill>
                <a:srgbClr val="B7FFE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756337" y="6188075"/>
            <a:ext cx="435663" cy="669925"/>
          </a:xfrm>
        </p:spPr>
        <p:txBody>
          <a:bodyPr/>
          <a:lstStyle/>
          <a:p>
            <a:fld id="{53456EC0-1A2F-4831-AABC-14D6C29F215A}" type="slidenum">
              <a:rPr lang="ru-RU" smtClean="0"/>
              <a:t>5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056909" y="890726"/>
            <a:ext cx="641465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000" dirty="0">
                <a:solidFill>
                  <a:schemeClr val="accent6">
                    <a:lumMod val="50000"/>
                  </a:schemeClr>
                </a:solidFill>
              </a:rPr>
              <a:t>Відбирають наважки листків піддослідних рослин 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</a:rPr>
              <a:t>вагою 8-9 г </a:t>
            </a:r>
            <a:r>
              <a:rPr lang="uk-UA" sz="2000" dirty="0">
                <a:solidFill>
                  <a:schemeClr val="accent6">
                    <a:lumMod val="50000"/>
                  </a:schemeClr>
                </a:solidFill>
              </a:rPr>
              <a:t>(без черешків). Вміщують об’єкти в марлеві мішечки, замотують нитками, прикріпляють до гачків на корках колб  темного скла так, щоб об’єкт до </a:t>
            </a:r>
            <a:r>
              <a:rPr lang="uk-UA" sz="2000" dirty="0" err="1">
                <a:solidFill>
                  <a:schemeClr val="accent6">
                    <a:lumMod val="50000"/>
                  </a:schemeClr>
                </a:solidFill>
              </a:rPr>
              <a:t>дна</a:t>
            </a:r>
            <a:r>
              <a:rPr lang="uk-UA" sz="2000" dirty="0">
                <a:solidFill>
                  <a:schemeClr val="accent6">
                    <a:lumMod val="50000"/>
                  </a:schemeClr>
                </a:solidFill>
              </a:rPr>
              <a:t> не доставав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uk-UA" sz="20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000" dirty="0">
                <a:solidFill>
                  <a:schemeClr val="accent6">
                    <a:lumMod val="50000"/>
                  </a:schemeClr>
                </a:solidFill>
              </a:rPr>
              <a:t>В колбу вливають 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</a:rPr>
              <a:t>10 мл </a:t>
            </a:r>
            <a:r>
              <a:rPr lang="uk-UA" sz="2000" dirty="0">
                <a:solidFill>
                  <a:schemeClr val="accent6">
                    <a:lumMod val="50000"/>
                  </a:schemeClr>
                </a:solidFill>
              </a:rPr>
              <a:t>розчину </a:t>
            </a:r>
            <a:r>
              <a:rPr lang="uk-UA" sz="2000" dirty="0" err="1" smtClean="0">
                <a:solidFill>
                  <a:schemeClr val="accent6">
                    <a:lumMod val="50000"/>
                  </a:schemeClr>
                </a:solidFill>
              </a:rPr>
              <a:t>Ba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</a:rPr>
              <a:t>(OH)</a:t>
            </a:r>
            <a:r>
              <a:rPr lang="uk-UA" sz="1600" dirty="0" smtClean="0">
                <a:solidFill>
                  <a:schemeClr val="accent6">
                    <a:lumMod val="50000"/>
                  </a:schemeClr>
                </a:solidFill>
              </a:rPr>
              <a:t>2,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</a:rPr>
              <a:t> додають 2-3 краплини </a:t>
            </a:r>
            <a:r>
              <a:rPr lang="uk-UA" sz="2000" dirty="0">
                <a:solidFill>
                  <a:schemeClr val="accent6">
                    <a:lumMod val="50000"/>
                  </a:schemeClr>
                </a:solidFill>
              </a:rPr>
              <a:t>фенолфталеїну і швидко закривають пробкою з прикріпленим мішечком. Одночасно готують таку ж колбу, але без рослинних об’єктів (контроль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</a:rPr>
              <a:t>).</a:t>
            </a:r>
            <a:endParaRPr lang="ru-RU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501" y="890726"/>
            <a:ext cx="4593718" cy="341803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53414" y="4738560"/>
            <a:ext cx="11133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000" dirty="0">
                <a:solidFill>
                  <a:schemeClr val="accent6">
                    <a:lumMod val="50000"/>
                  </a:schemeClr>
                </a:solidFill>
              </a:rPr>
              <a:t>В якості порівняння для досліду беруть листки рослин різних видів, листки одного виду, але здорові та пошкоджені листогризучими комахами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000" dirty="0">
                <a:solidFill>
                  <a:schemeClr val="accent6">
                    <a:lumMod val="50000"/>
                  </a:schemeClr>
                </a:solidFill>
              </a:rPr>
              <a:t>Колби залишають на 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</a:rPr>
              <a:t>50-60 </a:t>
            </a:r>
            <a:r>
              <a:rPr lang="uk-UA" sz="2000" dirty="0">
                <a:solidFill>
                  <a:schemeClr val="accent6">
                    <a:lumMod val="50000"/>
                  </a:schemeClr>
                </a:solidFill>
              </a:rPr>
              <a:t>хв. Протягом всього часу колби одночасно колихають кожні 10 хв., щоб карбонат барію не утворив на поверхні суцільну 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</a:rPr>
              <a:t>плівку.</a:t>
            </a:r>
            <a:endParaRPr lang="ru-RU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409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742482" y="6188075"/>
            <a:ext cx="449518" cy="669925"/>
          </a:xfrm>
        </p:spPr>
        <p:txBody>
          <a:bodyPr/>
          <a:lstStyle/>
          <a:p>
            <a:fld id="{53456EC0-1A2F-4831-AABC-14D6C29F215A}" type="slidenum">
              <a:rPr lang="ru-RU" smtClean="0"/>
              <a:t>6</a:t>
            </a:fld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680" y="754990"/>
            <a:ext cx="3638491" cy="543308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480457" y="301433"/>
            <a:ext cx="74867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000" dirty="0"/>
              <a:t>Вуглекислота, яка виділяється рослинами в банках, вступає в </a:t>
            </a:r>
            <a:r>
              <a:rPr lang="uk-UA" sz="2000" dirty="0" smtClean="0"/>
              <a:t>реакцію:</a:t>
            </a:r>
            <a:endParaRPr lang="ru-RU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4817" y="1169482"/>
            <a:ext cx="5218159" cy="109541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480457" y="2425061"/>
            <a:ext cx="74867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000" dirty="0"/>
              <a:t>В результаті реакції концентрація розчину </a:t>
            </a:r>
            <a:r>
              <a:rPr lang="uk-UA" sz="2000" dirty="0" smtClean="0"/>
              <a:t>зменшиться</a:t>
            </a:r>
            <a:endParaRPr lang="ru-RU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80457" y="3471532"/>
            <a:ext cx="748678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000" dirty="0"/>
              <a:t>Коли час досліду сплине, колбу з листками швидко відкривають, переливають баритову воду у конічну плоскодонну колбу. Луг </a:t>
            </a:r>
            <a:r>
              <a:rPr lang="uk-UA" sz="2000" dirty="0" smtClean="0"/>
              <a:t>титрують 0,025 Н </a:t>
            </a:r>
            <a:r>
              <a:rPr lang="uk-UA" sz="2000" dirty="0"/>
              <a:t>розчином </a:t>
            </a:r>
            <a:r>
              <a:rPr lang="uk-UA" sz="2000" dirty="0" err="1"/>
              <a:t>HCl</a:t>
            </a:r>
            <a:r>
              <a:rPr lang="uk-UA" sz="2000" dirty="0"/>
              <a:t> до повного зникнення рожевого відтінку</a:t>
            </a:r>
            <a:r>
              <a:rPr lang="uk-UA" sz="2000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000" dirty="0"/>
              <a:t>Дослід з однотипними </a:t>
            </a:r>
            <a:r>
              <a:rPr lang="uk-UA" sz="2000" dirty="0" err="1"/>
              <a:t>обʼєктами</a:t>
            </a:r>
            <a:r>
              <a:rPr lang="uk-UA" sz="2000" dirty="0"/>
              <a:t> повторюють протягом дня не менше чотирьох раз, з кроком </a:t>
            </a:r>
            <a:r>
              <a:rPr lang="uk-UA" sz="2000" dirty="0" smtClean="0"/>
              <a:t>у 1 – 1,5 </a:t>
            </a:r>
            <a:r>
              <a:rPr lang="uk-UA" sz="2000" dirty="0"/>
              <a:t>год. Для кожного варіанту дослід закладають в двох-трьох повторностях</a:t>
            </a:r>
            <a:r>
              <a:rPr lang="uk-UA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2076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659355" y="6070844"/>
            <a:ext cx="532645" cy="669925"/>
          </a:xfrm>
        </p:spPr>
        <p:txBody>
          <a:bodyPr/>
          <a:lstStyle/>
          <a:p>
            <a:fld id="{53456EC0-1A2F-4831-AABC-14D6C29F215A}" type="slidenum">
              <a:rPr lang="ru-RU" smtClean="0"/>
              <a:t>7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6610" y="454627"/>
            <a:ext cx="118731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000" dirty="0">
                <a:solidFill>
                  <a:schemeClr val="accent6">
                    <a:lumMod val="75000"/>
                  </a:schemeClr>
                </a:solidFill>
              </a:rPr>
              <a:t>Результати записують в </a:t>
            </a:r>
            <a:r>
              <a:rPr lang="uk-UA" sz="2000" dirty="0" smtClean="0">
                <a:solidFill>
                  <a:schemeClr val="accent6">
                    <a:lumMod val="75000"/>
                  </a:schemeClr>
                </a:solidFill>
              </a:rPr>
              <a:t>таблицю, </a:t>
            </a:r>
            <a:r>
              <a:rPr lang="uk-UA" sz="2000" dirty="0">
                <a:solidFill>
                  <a:schemeClr val="accent6">
                    <a:lumMod val="75000"/>
                  </a:schemeClr>
                </a:solidFill>
              </a:rPr>
              <a:t>з урахуванням того, що для досліду взято </a:t>
            </a:r>
            <a:r>
              <a:rPr lang="uk-UA" sz="2000" dirty="0" smtClean="0">
                <a:solidFill>
                  <a:schemeClr val="accent6">
                    <a:lumMod val="75000"/>
                  </a:schemeClr>
                </a:solidFill>
              </a:rPr>
              <a:t>10 мл </a:t>
            </a:r>
            <a:r>
              <a:rPr lang="uk-UA" sz="2000" dirty="0" err="1" smtClean="0">
                <a:solidFill>
                  <a:schemeClr val="accent6">
                    <a:lumMod val="75000"/>
                  </a:schemeClr>
                </a:solidFill>
              </a:rPr>
              <a:t>Ba</a:t>
            </a:r>
            <a:r>
              <a:rPr lang="uk-UA" sz="2000" dirty="0" smtClean="0">
                <a:solidFill>
                  <a:schemeClr val="accent6">
                    <a:lumMod val="75000"/>
                  </a:schemeClr>
                </a:solidFill>
              </a:rPr>
              <a:t>(OH)</a:t>
            </a:r>
            <a:r>
              <a:rPr lang="uk-UA" sz="16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uk-UA" sz="20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9049994"/>
              </p:ext>
            </p:extLst>
          </p:nvPr>
        </p:nvGraphicFramePr>
        <p:xfrm>
          <a:off x="1601165" y="1048439"/>
          <a:ext cx="8924021" cy="13578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7666"/>
                <a:gridCol w="1179454"/>
                <a:gridCol w="1032662"/>
                <a:gridCol w="930196"/>
                <a:gridCol w="1280160"/>
                <a:gridCol w="1153551"/>
                <a:gridCol w="900332"/>
              </a:tblGrid>
              <a:tr h="43451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600" dirty="0">
                          <a:effectLst/>
                        </a:rPr>
                        <a:t>Об’єкт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600" dirty="0">
                          <a:effectLst/>
                        </a:rPr>
                        <a:t>Наважка, г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600" dirty="0">
                          <a:effectLst/>
                        </a:rPr>
                        <a:t>Час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600" dirty="0">
                          <a:effectLst/>
                        </a:rPr>
                        <a:t>Кількість </a:t>
                      </a:r>
                      <a:r>
                        <a:rPr lang="uk-UA" sz="1600" dirty="0" err="1">
                          <a:effectLst/>
                        </a:rPr>
                        <a:t>HCl</a:t>
                      </a:r>
                      <a:r>
                        <a:rPr lang="uk-UA" sz="1600" dirty="0">
                          <a:effectLst/>
                        </a:rPr>
                        <a:t>, мл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45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600" dirty="0">
                          <a:effectLst/>
                        </a:rPr>
                        <a:t>початок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600" dirty="0">
                          <a:effectLst/>
                        </a:rPr>
                        <a:t>кінець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600" dirty="0">
                          <a:effectLst/>
                        </a:rPr>
                        <a:t>тривалість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600" dirty="0">
                          <a:effectLst/>
                        </a:rPr>
                        <a:t>контроль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600" dirty="0">
                          <a:effectLst/>
                        </a:rPr>
                        <a:t>дослід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8883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2007" y="3206522"/>
            <a:ext cx="2457664" cy="114350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6610" y="2606357"/>
            <a:ext cx="9551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000" dirty="0">
                <a:solidFill>
                  <a:schemeClr val="accent6">
                    <a:lumMod val="75000"/>
                  </a:schemeClr>
                </a:solidFill>
              </a:rPr>
              <a:t>Інтенсивність дихання досліджених об’єктів визначають за </a:t>
            </a:r>
            <a:r>
              <a:rPr lang="uk-UA" sz="2000" dirty="0" smtClean="0">
                <a:solidFill>
                  <a:schemeClr val="accent6">
                    <a:lumMod val="75000"/>
                  </a:schemeClr>
                </a:solidFill>
              </a:rPr>
              <a:t>формулою:</a:t>
            </a:r>
            <a:endParaRPr lang="ru-RU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385668" y="4550079"/>
            <a:ext cx="935501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solidFill>
                  <a:schemeClr val="accent6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а – результат титрування контрольної колби (мл сірчаної кислоти), b – результат титрування дослідної колби (мл соляної кислоти), </a:t>
            </a:r>
            <a:r>
              <a:rPr lang="uk-UA" sz="2000" dirty="0" smtClean="0">
                <a:solidFill>
                  <a:schemeClr val="accent6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0,55 - </a:t>
            </a:r>
            <a:r>
              <a:rPr lang="uk-UA" sz="2000" dirty="0">
                <a:solidFill>
                  <a:schemeClr val="accent6">
                    <a:lumMod val="75000"/>
                  </a:schemeClr>
                </a:solidFill>
              </a:rPr>
              <a:t>– кількість мг вуглекислого газу, що </a:t>
            </a:r>
            <a:r>
              <a:rPr lang="uk-UA" sz="2000" dirty="0" smtClean="0">
                <a:solidFill>
                  <a:schemeClr val="accent6">
                    <a:lumMod val="75000"/>
                  </a:schemeClr>
                </a:solidFill>
              </a:rPr>
              <a:t>еквівалентна 1 мл 0,025 Н </a:t>
            </a:r>
            <a:r>
              <a:rPr lang="uk-UA" sz="2000" dirty="0">
                <a:solidFill>
                  <a:schemeClr val="accent6">
                    <a:lumMod val="75000"/>
                  </a:schemeClr>
                </a:solidFill>
              </a:rPr>
              <a:t>соляної кислоти; Р – наважка піддослідного об’єкту, г; t – час експозиції, в годинах</a:t>
            </a:r>
            <a:endParaRPr lang="ru-RU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185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728628" y="6188075"/>
            <a:ext cx="463372" cy="669925"/>
          </a:xfrm>
        </p:spPr>
        <p:txBody>
          <a:bodyPr/>
          <a:lstStyle/>
          <a:p>
            <a:fld id="{53456EC0-1A2F-4831-AABC-14D6C29F215A}" type="slidenum">
              <a:rPr lang="ru-RU" smtClean="0"/>
              <a:t>8</a:t>
            </a:fld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34533" y="585235"/>
            <a:ext cx="103967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000" dirty="0">
                <a:solidFill>
                  <a:schemeClr val="accent6">
                    <a:lumMod val="75000"/>
                  </a:schemeClr>
                </a:solidFill>
              </a:rPr>
              <a:t>Показники інтенсивності </a:t>
            </a:r>
            <a:r>
              <a:rPr lang="uk-UA" sz="2000" dirty="0" err="1" smtClean="0">
                <a:solidFill>
                  <a:schemeClr val="accent6">
                    <a:lumMod val="75000"/>
                  </a:schemeClr>
                </a:solidFill>
              </a:rPr>
              <a:t>диання</a:t>
            </a:r>
            <a:r>
              <a:rPr lang="uk-UA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uk-UA" sz="2000" dirty="0" err="1">
                <a:solidFill>
                  <a:schemeClr val="accent6">
                    <a:lumMod val="75000"/>
                  </a:schemeClr>
                </a:solidFill>
              </a:rPr>
              <a:t>переносять</a:t>
            </a:r>
            <a:r>
              <a:rPr lang="uk-UA" sz="2000" dirty="0">
                <a:solidFill>
                  <a:schemeClr val="accent6">
                    <a:lumMod val="75000"/>
                  </a:schemeClr>
                </a:solidFill>
              </a:rPr>
              <a:t> у підсумкову </a:t>
            </a:r>
            <a:r>
              <a:rPr lang="uk-UA" sz="2000" dirty="0" smtClean="0">
                <a:solidFill>
                  <a:schemeClr val="accent6">
                    <a:lumMod val="75000"/>
                  </a:schemeClr>
                </a:solidFill>
              </a:rPr>
              <a:t>таблицю</a:t>
            </a:r>
            <a:endParaRPr lang="ru-RU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4533" y="2946231"/>
            <a:ext cx="106045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000" dirty="0">
                <a:solidFill>
                  <a:schemeClr val="accent6">
                    <a:lumMod val="75000"/>
                  </a:schemeClr>
                </a:solidFill>
              </a:rPr>
              <a:t>За отриманими результатами </a:t>
            </a:r>
            <a:r>
              <a:rPr lang="uk-UA" sz="2000" dirty="0" smtClean="0">
                <a:solidFill>
                  <a:schemeClr val="accent6">
                    <a:lumMod val="75000"/>
                  </a:schemeClr>
                </a:solidFill>
              </a:rPr>
              <a:t>креслять </a:t>
            </a:r>
            <a:r>
              <a:rPr lang="uk-UA" sz="2000" dirty="0">
                <a:solidFill>
                  <a:schemeClr val="accent6">
                    <a:lumMod val="75000"/>
                  </a:schemeClr>
                </a:solidFill>
              </a:rPr>
              <a:t>графіки денного ходу дихання, відобразивши параметри зміни процесу протягом дня для різних об’єктів. На осі ординат (У) відкладають параметри інтенсивності дихання, на осі абсцис (Х) </a:t>
            </a:r>
            <a:r>
              <a:rPr lang="uk-UA" sz="2000" dirty="0" smtClean="0">
                <a:solidFill>
                  <a:schemeClr val="accent6">
                    <a:lumMod val="75000"/>
                  </a:schemeClr>
                </a:solidFill>
              </a:rPr>
              <a:t>позначками «1», «2», «3» </a:t>
            </a:r>
            <a:r>
              <a:rPr lang="uk-UA" sz="2000" dirty="0">
                <a:solidFill>
                  <a:schemeClr val="accent6">
                    <a:lumMod val="75000"/>
                  </a:schemeClr>
                </a:solidFill>
              </a:rPr>
              <a:t>і </a:t>
            </a:r>
            <a:r>
              <a:rPr lang="uk-UA" sz="2000" dirty="0" err="1">
                <a:solidFill>
                  <a:schemeClr val="accent6">
                    <a:lumMod val="75000"/>
                  </a:schemeClr>
                </a:solidFill>
              </a:rPr>
              <a:t>т.д</a:t>
            </a:r>
            <a:r>
              <a:rPr lang="uk-UA" sz="2000" dirty="0">
                <a:solidFill>
                  <a:schemeClr val="accent6">
                    <a:lumMod val="75000"/>
                  </a:schemeClr>
                </a:solidFill>
              </a:rPr>
              <a:t>. позначають повторність проведення замірів. Термін витримки (початок досліду – кінець досліду) прописують у примітках поряд з графіком</a:t>
            </a:r>
            <a:endParaRPr lang="uk-UA" sz="20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820271"/>
              </p:ext>
            </p:extLst>
          </p:nvPr>
        </p:nvGraphicFramePr>
        <p:xfrm>
          <a:off x="3311236" y="1143736"/>
          <a:ext cx="4512628" cy="13743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56314"/>
                <a:gridCol w="2256314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600" dirty="0">
                          <a:effectLst/>
                        </a:rPr>
                        <a:t>Об’єкт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600">
                          <a:effectLst/>
                        </a:rPr>
                        <a:t>Інтенсивність дихання, мг CO</a:t>
                      </a:r>
                      <a:r>
                        <a:rPr lang="uk-UA" sz="1600" baseline="-25000">
                          <a:effectLst/>
                        </a:rPr>
                        <a:t>2</a:t>
                      </a:r>
                      <a:r>
                        <a:rPr lang="uk-UA" sz="1600">
                          <a:effectLst/>
                        </a:rPr>
                        <a:t>./ г × год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1993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8066" y="81467"/>
            <a:ext cx="11050587" cy="929796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 smtClean="0">
                <a:solidFill>
                  <a:srgbClr val="B7FFE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Завдання для самостійного опрацювання результатів експерименту</a:t>
            </a:r>
            <a:endParaRPr lang="ru-RU" sz="2400" b="1" dirty="0">
              <a:solidFill>
                <a:srgbClr val="B7FFE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700919" y="6188075"/>
            <a:ext cx="491081" cy="669925"/>
          </a:xfrm>
        </p:spPr>
        <p:txBody>
          <a:bodyPr/>
          <a:lstStyle/>
          <a:p>
            <a:fld id="{53456EC0-1A2F-4831-AABC-14D6C29F215A}" type="slidenum">
              <a:rPr lang="ru-RU" smtClean="0"/>
              <a:t>9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4691" y="941871"/>
            <a:ext cx="119149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err="1" smtClean="0">
                <a:solidFill>
                  <a:schemeClr val="bg1"/>
                </a:solidFill>
              </a:rPr>
              <a:t>Внести</a:t>
            </a:r>
            <a:r>
              <a:rPr lang="uk-UA" sz="2000" dirty="0" smtClean="0">
                <a:solidFill>
                  <a:schemeClr val="bg1"/>
                </a:solidFill>
              </a:rPr>
              <a:t> до таблиці в журналі спостережень результати </a:t>
            </a:r>
            <a:r>
              <a:rPr lang="uk-UA" sz="2000" dirty="0" smtClean="0">
                <a:solidFill>
                  <a:schemeClr val="bg1"/>
                </a:solidFill>
              </a:rPr>
              <a:t>розрахунків інтенсивності дихання: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2639" y="1320377"/>
            <a:ext cx="6261979" cy="5367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339019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426</TotalTime>
  <Words>789</Words>
  <Application>Microsoft Office PowerPoint</Application>
  <PresentationFormat>Широкоэкранный</PresentationFormat>
  <Paragraphs>63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Calibri</vt:lpstr>
      <vt:lpstr>Century Gothic</vt:lpstr>
      <vt:lpstr>Times New Roman</vt:lpstr>
      <vt:lpstr>Wingdings</vt:lpstr>
      <vt:lpstr>Wingdings 3</vt:lpstr>
      <vt:lpstr>Сектор</vt:lpstr>
      <vt:lpstr>Варіабельність дихання в просторі і часі. Екологія дихання</vt:lpstr>
      <vt:lpstr>Презентация PowerPoint</vt:lpstr>
      <vt:lpstr>Презентация PowerPoint</vt:lpstr>
      <vt:lpstr>Мета експерименту: визначення інтенсивності дихання в залежності від об’єкта та від часу доби  Об’єкти експерименту: листки різних чагарникових і деревних рослин, цілі та пошкоджені комахами</vt:lpstr>
      <vt:lpstr>хІд експерименту</vt:lpstr>
      <vt:lpstr>Презентация PowerPoint</vt:lpstr>
      <vt:lpstr>Презентация PowerPoint</vt:lpstr>
      <vt:lpstr>Презентация PowerPoint</vt:lpstr>
      <vt:lpstr>Завдання для самостійного опрацювання результатів експерименту</vt:lpstr>
      <vt:lpstr>Презентация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Загороднюк</dc:creator>
  <cp:lastModifiedBy>Загороднюк</cp:lastModifiedBy>
  <cp:revision>68</cp:revision>
  <dcterms:created xsi:type="dcterms:W3CDTF">2020-06-12T19:18:34Z</dcterms:created>
  <dcterms:modified xsi:type="dcterms:W3CDTF">2020-06-14T14:12:43Z</dcterms:modified>
</cp:coreProperties>
</file>