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4" r:id="rId4"/>
    <p:sldId id="259" r:id="rId5"/>
    <p:sldId id="265" r:id="rId6"/>
    <p:sldId id="260" r:id="rId7"/>
    <p:sldId id="262" r:id="rId8"/>
    <p:sldId id="263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FB1"/>
    <a:srgbClr val="8E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C8070-118C-48AB-BCD0-E3AEE54412D9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D06B6CB-FE21-4711-85C7-0C7BA3DFFDA7}">
      <dgm:prSet custT="1"/>
      <dgm:spPr/>
      <dgm:t>
        <a:bodyPr/>
        <a:lstStyle/>
        <a:p>
          <a:pPr algn="just" rtl="0"/>
          <a:r>
            <a:rPr lang="uk-UA" sz="2400" b="1" u="sng" dirty="0" smtClean="0"/>
            <a:t>Мета навчальної дисципліни:</a:t>
          </a:r>
          <a:r>
            <a:rPr lang="uk-UA" sz="2400" b="1" dirty="0" smtClean="0"/>
            <a:t> </a:t>
          </a:r>
          <a:r>
            <a:rPr lang="uk-UA" sz="2000" dirty="0" smtClean="0"/>
            <a:t>дати студентам знання та сформувати навички щодо надання швидкої та ефективної першої медичної допомоги при невідкладних станах, що допоможе зберегти життя і здоров'я людей.</a:t>
          </a:r>
          <a:endParaRPr lang="ru-RU" sz="2000" dirty="0"/>
        </a:p>
      </dgm:t>
    </dgm:pt>
    <dgm:pt modelId="{4A80AABB-D5F6-44E0-98E3-7DB4B191BD13}" type="parTrans" cxnId="{99648CC2-32EF-40D1-B341-45C4DBB953BB}">
      <dgm:prSet/>
      <dgm:spPr/>
      <dgm:t>
        <a:bodyPr/>
        <a:lstStyle/>
        <a:p>
          <a:endParaRPr lang="ru-RU"/>
        </a:p>
      </dgm:t>
    </dgm:pt>
    <dgm:pt modelId="{23903247-6870-4B7E-B389-D4F81CEB866F}" type="sibTrans" cxnId="{99648CC2-32EF-40D1-B341-45C4DBB953BB}">
      <dgm:prSet/>
      <dgm:spPr/>
      <dgm:t>
        <a:bodyPr/>
        <a:lstStyle/>
        <a:p>
          <a:endParaRPr lang="ru-RU"/>
        </a:p>
      </dgm:t>
    </dgm:pt>
    <dgm:pt modelId="{C5C555C4-C80E-4DA1-9FAD-F021962076C2}" type="pres">
      <dgm:prSet presAssocID="{29CC8070-118C-48AB-BCD0-E3AEE54412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6C14663-14E4-4C34-A336-43DA21CC4E6F}" type="pres">
      <dgm:prSet presAssocID="{4D06B6CB-FE21-4711-85C7-0C7BA3DFFDA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8520B5D-2395-4679-B4D8-858327173B75}" type="presOf" srcId="{4D06B6CB-FE21-4711-85C7-0C7BA3DFFDA7}" destId="{86C14663-14E4-4C34-A336-43DA21CC4E6F}" srcOrd="0" destOrd="0" presId="urn:microsoft.com/office/officeart/2005/8/layout/vList2"/>
    <dgm:cxn modelId="{99648CC2-32EF-40D1-B341-45C4DBB953BB}" srcId="{29CC8070-118C-48AB-BCD0-E3AEE54412D9}" destId="{4D06B6CB-FE21-4711-85C7-0C7BA3DFFDA7}" srcOrd="0" destOrd="0" parTransId="{4A80AABB-D5F6-44E0-98E3-7DB4B191BD13}" sibTransId="{23903247-6870-4B7E-B389-D4F81CEB866F}"/>
    <dgm:cxn modelId="{4166CD8D-2149-4A86-A889-14A065CC6DA0}" type="presOf" srcId="{29CC8070-118C-48AB-BCD0-E3AEE54412D9}" destId="{C5C555C4-C80E-4DA1-9FAD-F021962076C2}" srcOrd="0" destOrd="0" presId="urn:microsoft.com/office/officeart/2005/8/layout/vList2"/>
    <dgm:cxn modelId="{1FF64DFA-D292-46FD-8FBC-01EE7F9C2A32}" type="presParOf" srcId="{C5C555C4-C80E-4DA1-9FAD-F021962076C2}" destId="{86C14663-14E4-4C34-A336-43DA21CC4E6F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3CBFD-542B-4CCE-9E9F-12B8727BFFBB}" type="doc">
      <dgm:prSet loTypeId="urn:microsoft.com/office/officeart/2005/8/layout/list1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AC53F1A-FB14-4A5C-B0F5-BB20EB228F73}">
      <dgm:prSet/>
      <dgm:spPr/>
      <dgm:t>
        <a:bodyPr/>
        <a:lstStyle/>
        <a:p>
          <a:pPr rtl="0"/>
          <a:r>
            <a:rPr lang="uk-UA" b="1" u="sng" dirty="0" smtClean="0"/>
            <a:t>Завдання:</a:t>
          </a:r>
          <a:endParaRPr lang="ru-RU" dirty="0"/>
        </a:p>
      </dgm:t>
    </dgm:pt>
    <dgm:pt modelId="{365B13A2-0D12-4A5D-B0D1-13E8DC68A1D9}" type="parTrans" cxnId="{A63C0632-5419-4FDA-A060-8283FFD495CA}">
      <dgm:prSet/>
      <dgm:spPr/>
      <dgm:t>
        <a:bodyPr/>
        <a:lstStyle/>
        <a:p>
          <a:endParaRPr lang="ru-RU"/>
        </a:p>
      </dgm:t>
    </dgm:pt>
    <dgm:pt modelId="{D7367A23-BE0C-45F9-B282-48B6ADCC4E05}" type="sibTrans" cxnId="{A63C0632-5419-4FDA-A060-8283FFD495CA}">
      <dgm:prSet/>
      <dgm:spPr/>
      <dgm:t>
        <a:bodyPr/>
        <a:lstStyle/>
        <a:p>
          <a:endParaRPr lang="ru-RU"/>
        </a:p>
      </dgm:t>
    </dgm:pt>
    <dgm:pt modelId="{35131B4B-A3CB-4ABF-AABF-45A01F6858EB}">
      <dgm:prSet/>
      <dgm:spPr/>
      <dgm:t>
        <a:bodyPr/>
        <a:lstStyle/>
        <a:p>
          <a:pPr rtl="0"/>
          <a:r>
            <a:rPr lang="uk-UA" sz="1800" dirty="0" smtClean="0"/>
            <a:t>викласти теоретичні питання, що стосуються знань про першу медичну допомогу при різноманітних невідкладних станах; </a:t>
          </a:r>
          <a:endParaRPr lang="ru-RU" sz="1800" dirty="0"/>
        </a:p>
      </dgm:t>
    </dgm:pt>
    <dgm:pt modelId="{AA57516D-0BDC-4454-9361-D7FE5BBFF8BB}" type="parTrans" cxnId="{5F79E401-CC65-4D77-B1A4-2F169B37EB44}">
      <dgm:prSet/>
      <dgm:spPr/>
      <dgm:t>
        <a:bodyPr/>
        <a:lstStyle/>
        <a:p>
          <a:endParaRPr lang="ru-RU"/>
        </a:p>
      </dgm:t>
    </dgm:pt>
    <dgm:pt modelId="{67B73659-FAC9-49A0-8743-9704BBD25B78}" type="sibTrans" cxnId="{5F79E401-CC65-4D77-B1A4-2F169B37EB44}">
      <dgm:prSet/>
      <dgm:spPr/>
      <dgm:t>
        <a:bodyPr/>
        <a:lstStyle/>
        <a:p>
          <a:endParaRPr lang="ru-RU"/>
        </a:p>
      </dgm:t>
    </dgm:pt>
    <dgm:pt modelId="{A352DF22-F9AE-4803-816A-2FACCCF8EF98}">
      <dgm:prSet custT="1"/>
      <dgm:spPr/>
      <dgm:t>
        <a:bodyPr/>
        <a:lstStyle/>
        <a:p>
          <a:pPr rtl="0"/>
          <a:r>
            <a:rPr lang="uk-UA" sz="1800" dirty="0" smtClean="0"/>
            <a:t>сприяти засвоєнню практичних навичок і вмінь з постановки попереднього діагнозу при </a:t>
          </a:r>
          <a:r>
            <a:rPr lang="uk-UA" sz="2000" dirty="0" smtClean="0"/>
            <a:t>серйозних</a:t>
          </a:r>
          <a:r>
            <a:rPr lang="uk-UA" sz="1800" dirty="0" smtClean="0"/>
            <a:t> розладах здоров'я, особливо загрозливих для життя;</a:t>
          </a:r>
          <a:endParaRPr lang="ru-RU" sz="1800" dirty="0"/>
        </a:p>
      </dgm:t>
    </dgm:pt>
    <dgm:pt modelId="{A9EFDECB-1D73-4D3F-A591-ED627649D7BB}" type="parTrans" cxnId="{2F78F75C-5E4B-4CCD-A970-024C69C9B565}">
      <dgm:prSet/>
      <dgm:spPr/>
      <dgm:t>
        <a:bodyPr/>
        <a:lstStyle/>
        <a:p>
          <a:endParaRPr lang="ru-RU"/>
        </a:p>
      </dgm:t>
    </dgm:pt>
    <dgm:pt modelId="{899F5082-AF72-4438-8D57-A88BAD35BAB0}" type="sibTrans" cxnId="{2F78F75C-5E4B-4CCD-A970-024C69C9B565}">
      <dgm:prSet/>
      <dgm:spPr/>
      <dgm:t>
        <a:bodyPr/>
        <a:lstStyle/>
        <a:p>
          <a:endParaRPr lang="ru-RU"/>
        </a:p>
      </dgm:t>
    </dgm:pt>
    <dgm:pt modelId="{AF8DD3EA-6824-4BD5-A904-9D29A2DF3266}">
      <dgm:prSet/>
      <dgm:spPr/>
      <dgm:t>
        <a:bodyPr/>
        <a:lstStyle/>
        <a:p>
          <a:pPr rtl="0"/>
          <a:r>
            <a:rPr lang="uk-UA" sz="1800" smtClean="0"/>
            <a:t>навчити студентів надавати першу медичну допомогу при невідкладних станах;</a:t>
          </a:r>
          <a:endParaRPr lang="ru-RU" sz="1800"/>
        </a:p>
      </dgm:t>
    </dgm:pt>
    <dgm:pt modelId="{A5120724-3227-4352-AD82-509CC8097DEB}" type="parTrans" cxnId="{8DCB379F-EEE0-48EE-975F-1814C87483C0}">
      <dgm:prSet/>
      <dgm:spPr/>
      <dgm:t>
        <a:bodyPr/>
        <a:lstStyle/>
        <a:p>
          <a:endParaRPr lang="ru-RU"/>
        </a:p>
      </dgm:t>
    </dgm:pt>
    <dgm:pt modelId="{288BE3DC-8284-42B3-9081-64C734418276}" type="sibTrans" cxnId="{8DCB379F-EEE0-48EE-975F-1814C87483C0}">
      <dgm:prSet/>
      <dgm:spPr/>
      <dgm:t>
        <a:bodyPr/>
        <a:lstStyle/>
        <a:p>
          <a:endParaRPr lang="ru-RU"/>
        </a:p>
      </dgm:t>
    </dgm:pt>
    <dgm:pt modelId="{E82F3678-1FED-49B8-A9E1-5481768C2ABF}">
      <dgm:prSet/>
      <dgm:spPr/>
      <dgm:t>
        <a:bodyPr/>
        <a:lstStyle/>
        <a:p>
          <a:pPr rtl="0"/>
          <a:r>
            <a:rPr lang="uk-UA" sz="1800" dirty="0" smtClean="0"/>
            <a:t>навчити студентів обирати ефективні форми проведення реанімаційних заходів при наданні першої медичної допомоги при невідкладних станах; </a:t>
          </a:r>
          <a:endParaRPr lang="ru-RU" sz="1800" dirty="0"/>
        </a:p>
      </dgm:t>
    </dgm:pt>
    <dgm:pt modelId="{54191C9B-0B85-4566-BA04-AAEBD05E342D}" type="parTrans" cxnId="{B8269DF8-F931-48E3-B207-C9AC57C68B68}">
      <dgm:prSet/>
      <dgm:spPr/>
      <dgm:t>
        <a:bodyPr/>
        <a:lstStyle/>
        <a:p>
          <a:endParaRPr lang="ru-RU"/>
        </a:p>
      </dgm:t>
    </dgm:pt>
    <dgm:pt modelId="{A842CBF0-000B-4770-A6A7-ACB007F9D824}" type="sibTrans" cxnId="{B8269DF8-F931-48E3-B207-C9AC57C68B68}">
      <dgm:prSet/>
      <dgm:spPr/>
      <dgm:t>
        <a:bodyPr/>
        <a:lstStyle/>
        <a:p>
          <a:endParaRPr lang="ru-RU"/>
        </a:p>
      </dgm:t>
    </dgm:pt>
    <dgm:pt modelId="{3AE3ABD0-664F-4465-8A68-19A898B157BF}">
      <dgm:prSet/>
      <dgm:spPr/>
      <dgm:t>
        <a:bodyPr/>
        <a:lstStyle/>
        <a:p>
          <a:pPr rtl="0"/>
          <a:r>
            <a:rPr lang="uk-UA" sz="1800" smtClean="0"/>
            <a:t>навчити студентів здійснювати самодопомогу і взаємодопомогу при наданні першої медичної допомоги при невідкладних станах. </a:t>
          </a:r>
          <a:endParaRPr lang="ru-RU" sz="1800"/>
        </a:p>
      </dgm:t>
    </dgm:pt>
    <dgm:pt modelId="{7E5EECCA-EC2E-4DF5-94C7-6D27FFC62384}" type="parTrans" cxnId="{8372C88F-B18D-48DC-A9DA-69DEF2045419}">
      <dgm:prSet/>
      <dgm:spPr/>
      <dgm:t>
        <a:bodyPr/>
        <a:lstStyle/>
        <a:p>
          <a:endParaRPr lang="ru-RU"/>
        </a:p>
      </dgm:t>
    </dgm:pt>
    <dgm:pt modelId="{649E6FA9-95FA-457F-9873-F3314194DFA7}" type="sibTrans" cxnId="{8372C88F-B18D-48DC-A9DA-69DEF2045419}">
      <dgm:prSet/>
      <dgm:spPr/>
      <dgm:t>
        <a:bodyPr/>
        <a:lstStyle/>
        <a:p>
          <a:endParaRPr lang="ru-RU"/>
        </a:p>
      </dgm:t>
    </dgm:pt>
    <dgm:pt modelId="{E9F2A2C6-A7C8-4B75-A0BE-47D447874705}" type="pres">
      <dgm:prSet presAssocID="{8AB3CBFD-542B-4CCE-9E9F-12B8727BFF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E282DC7-FD94-4514-ACA2-8BDABE4C62D4}" type="pres">
      <dgm:prSet presAssocID="{5AC53F1A-FB14-4A5C-B0F5-BB20EB228F73}" presName="parentLin" presStyleCnt="0"/>
      <dgm:spPr/>
    </dgm:pt>
    <dgm:pt modelId="{85D3B874-E2A7-4649-9CB1-144EB0E99E01}" type="pres">
      <dgm:prSet presAssocID="{5AC53F1A-FB14-4A5C-B0F5-BB20EB228F73}" presName="parentLeftMargin" presStyleLbl="node1" presStyleIdx="0" presStyleCnt="1"/>
      <dgm:spPr/>
      <dgm:t>
        <a:bodyPr/>
        <a:lstStyle/>
        <a:p>
          <a:endParaRPr lang="uk-UA"/>
        </a:p>
      </dgm:t>
    </dgm:pt>
    <dgm:pt modelId="{D70BB777-A759-492C-B5FB-95FCC3E8F0D4}" type="pres">
      <dgm:prSet presAssocID="{5AC53F1A-FB14-4A5C-B0F5-BB20EB228F7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71B101-1754-478D-B079-3E809995806A}" type="pres">
      <dgm:prSet presAssocID="{5AC53F1A-FB14-4A5C-B0F5-BB20EB228F73}" presName="negativeSpace" presStyleCnt="0"/>
      <dgm:spPr/>
    </dgm:pt>
    <dgm:pt modelId="{BB7A0943-E177-4746-AC15-838F0546C195}" type="pres">
      <dgm:prSet presAssocID="{5AC53F1A-FB14-4A5C-B0F5-BB20EB228F7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FDF43D-2814-47DF-8D33-20F5ADFD9D5E}" type="presOf" srcId="{5AC53F1A-FB14-4A5C-B0F5-BB20EB228F73}" destId="{D70BB777-A759-492C-B5FB-95FCC3E8F0D4}" srcOrd="1" destOrd="0" presId="urn:microsoft.com/office/officeart/2005/8/layout/list1"/>
    <dgm:cxn modelId="{8372C88F-B18D-48DC-A9DA-69DEF2045419}" srcId="{5AC53F1A-FB14-4A5C-B0F5-BB20EB228F73}" destId="{3AE3ABD0-664F-4465-8A68-19A898B157BF}" srcOrd="4" destOrd="0" parTransId="{7E5EECCA-EC2E-4DF5-94C7-6D27FFC62384}" sibTransId="{649E6FA9-95FA-457F-9873-F3314194DFA7}"/>
    <dgm:cxn modelId="{B8269DF8-F931-48E3-B207-C9AC57C68B68}" srcId="{5AC53F1A-FB14-4A5C-B0F5-BB20EB228F73}" destId="{E82F3678-1FED-49B8-A9E1-5481768C2ABF}" srcOrd="3" destOrd="0" parTransId="{54191C9B-0B85-4566-BA04-AAEBD05E342D}" sibTransId="{A842CBF0-000B-4770-A6A7-ACB007F9D824}"/>
    <dgm:cxn modelId="{BCCA2DEC-EC0C-49E5-B1E5-6D2B580BDAB1}" type="presOf" srcId="{8AB3CBFD-542B-4CCE-9E9F-12B8727BFFBB}" destId="{E9F2A2C6-A7C8-4B75-A0BE-47D447874705}" srcOrd="0" destOrd="0" presId="urn:microsoft.com/office/officeart/2005/8/layout/list1"/>
    <dgm:cxn modelId="{B6B0149D-F391-41AE-8A5D-C9759799B05A}" type="presOf" srcId="{5AC53F1A-FB14-4A5C-B0F5-BB20EB228F73}" destId="{85D3B874-E2A7-4649-9CB1-144EB0E99E01}" srcOrd="0" destOrd="0" presId="urn:microsoft.com/office/officeart/2005/8/layout/list1"/>
    <dgm:cxn modelId="{8DCB379F-EEE0-48EE-975F-1814C87483C0}" srcId="{5AC53F1A-FB14-4A5C-B0F5-BB20EB228F73}" destId="{AF8DD3EA-6824-4BD5-A904-9D29A2DF3266}" srcOrd="2" destOrd="0" parTransId="{A5120724-3227-4352-AD82-509CC8097DEB}" sibTransId="{288BE3DC-8284-42B3-9081-64C734418276}"/>
    <dgm:cxn modelId="{02176CE1-6B87-4892-A599-0D1629866502}" type="presOf" srcId="{E82F3678-1FED-49B8-A9E1-5481768C2ABF}" destId="{BB7A0943-E177-4746-AC15-838F0546C195}" srcOrd="0" destOrd="3" presId="urn:microsoft.com/office/officeart/2005/8/layout/list1"/>
    <dgm:cxn modelId="{A64452F5-15C7-4C74-85D6-FE94C86CCEEE}" type="presOf" srcId="{35131B4B-A3CB-4ABF-AABF-45A01F6858EB}" destId="{BB7A0943-E177-4746-AC15-838F0546C195}" srcOrd="0" destOrd="0" presId="urn:microsoft.com/office/officeart/2005/8/layout/list1"/>
    <dgm:cxn modelId="{2F78F75C-5E4B-4CCD-A970-024C69C9B565}" srcId="{5AC53F1A-FB14-4A5C-B0F5-BB20EB228F73}" destId="{A352DF22-F9AE-4803-816A-2FACCCF8EF98}" srcOrd="1" destOrd="0" parTransId="{A9EFDECB-1D73-4D3F-A591-ED627649D7BB}" sibTransId="{899F5082-AF72-4438-8D57-A88BAD35BAB0}"/>
    <dgm:cxn modelId="{7C2C944A-6F7F-467A-BF87-2D23ABC9F604}" type="presOf" srcId="{A352DF22-F9AE-4803-816A-2FACCCF8EF98}" destId="{BB7A0943-E177-4746-AC15-838F0546C195}" srcOrd="0" destOrd="1" presId="urn:microsoft.com/office/officeart/2005/8/layout/list1"/>
    <dgm:cxn modelId="{5F79E401-CC65-4D77-B1A4-2F169B37EB44}" srcId="{5AC53F1A-FB14-4A5C-B0F5-BB20EB228F73}" destId="{35131B4B-A3CB-4ABF-AABF-45A01F6858EB}" srcOrd="0" destOrd="0" parTransId="{AA57516D-0BDC-4454-9361-D7FE5BBFF8BB}" sibTransId="{67B73659-FAC9-49A0-8743-9704BBD25B78}"/>
    <dgm:cxn modelId="{EC7C0FF6-15E4-4CBE-8ED1-93DF1BE0C7E4}" type="presOf" srcId="{3AE3ABD0-664F-4465-8A68-19A898B157BF}" destId="{BB7A0943-E177-4746-AC15-838F0546C195}" srcOrd="0" destOrd="4" presId="urn:microsoft.com/office/officeart/2005/8/layout/list1"/>
    <dgm:cxn modelId="{A87ABF68-949E-4289-ADD0-9A112E144EF4}" type="presOf" srcId="{AF8DD3EA-6824-4BD5-A904-9D29A2DF3266}" destId="{BB7A0943-E177-4746-AC15-838F0546C195}" srcOrd="0" destOrd="2" presId="urn:microsoft.com/office/officeart/2005/8/layout/list1"/>
    <dgm:cxn modelId="{A63C0632-5419-4FDA-A060-8283FFD495CA}" srcId="{8AB3CBFD-542B-4CCE-9E9F-12B8727BFFBB}" destId="{5AC53F1A-FB14-4A5C-B0F5-BB20EB228F73}" srcOrd="0" destOrd="0" parTransId="{365B13A2-0D12-4A5D-B0D1-13E8DC68A1D9}" sibTransId="{D7367A23-BE0C-45F9-B282-48B6ADCC4E05}"/>
    <dgm:cxn modelId="{A1830D3C-5DEA-4522-A5C7-23BE6868AB63}" type="presParOf" srcId="{E9F2A2C6-A7C8-4B75-A0BE-47D447874705}" destId="{CE282DC7-FD94-4514-ACA2-8BDABE4C62D4}" srcOrd="0" destOrd="0" presId="urn:microsoft.com/office/officeart/2005/8/layout/list1"/>
    <dgm:cxn modelId="{5C4B0848-FFDF-4CCE-8AB3-FD2B90F77F98}" type="presParOf" srcId="{CE282DC7-FD94-4514-ACA2-8BDABE4C62D4}" destId="{85D3B874-E2A7-4649-9CB1-144EB0E99E01}" srcOrd="0" destOrd="0" presId="urn:microsoft.com/office/officeart/2005/8/layout/list1"/>
    <dgm:cxn modelId="{FFAB3C2E-1E00-4998-81FC-8B1FF039162F}" type="presParOf" srcId="{CE282DC7-FD94-4514-ACA2-8BDABE4C62D4}" destId="{D70BB777-A759-492C-B5FB-95FCC3E8F0D4}" srcOrd="1" destOrd="0" presId="urn:microsoft.com/office/officeart/2005/8/layout/list1"/>
    <dgm:cxn modelId="{486DFEEF-72BD-4B24-A190-E2E002597A79}" type="presParOf" srcId="{E9F2A2C6-A7C8-4B75-A0BE-47D447874705}" destId="{AB71B101-1754-478D-B079-3E809995806A}" srcOrd="1" destOrd="0" presId="urn:microsoft.com/office/officeart/2005/8/layout/list1"/>
    <dgm:cxn modelId="{ED9E3231-F2DA-423E-8AAB-83B77ADFF21E}" type="presParOf" srcId="{E9F2A2C6-A7C8-4B75-A0BE-47D447874705}" destId="{BB7A0943-E177-4746-AC15-838F0546C19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14663-14E4-4C34-A336-43DA21CC4E6F}">
      <dsp:nvSpPr>
        <dsp:cNvPr id="0" name=""/>
        <dsp:cNvSpPr/>
      </dsp:nvSpPr>
      <dsp:spPr>
        <a:xfrm>
          <a:off x="0" y="180"/>
          <a:ext cx="8928992" cy="10768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/>
            <a:t>Мета навчальної дисципліни:</a:t>
          </a:r>
          <a:r>
            <a:rPr lang="uk-UA" sz="2400" b="1" kern="1200" dirty="0" smtClean="0"/>
            <a:t> </a:t>
          </a:r>
          <a:r>
            <a:rPr lang="uk-UA" sz="2000" kern="1200" dirty="0" smtClean="0"/>
            <a:t>дати студентам знання та сформувати навички щодо надання швидкої та ефективної першої медичної допомоги при невідкладних станах, що допоможе зберегти життя і здоров'я людей.</a:t>
          </a:r>
          <a:endParaRPr lang="ru-RU" sz="2000" kern="1200" dirty="0"/>
        </a:p>
      </dsp:txBody>
      <dsp:txXfrm>
        <a:off x="52568" y="52748"/>
        <a:ext cx="8823856" cy="971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A0943-E177-4746-AC15-838F0546C195}">
      <dsp:nvSpPr>
        <dsp:cNvPr id="0" name=""/>
        <dsp:cNvSpPr/>
      </dsp:nvSpPr>
      <dsp:spPr>
        <a:xfrm>
          <a:off x="0" y="430084"/>
          <a:ext cx="6120680" cy="493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5033" tIns="583184" rIns="475033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викласти теоретичні питання, що стосуються знань про першу медичну допомогу при різноманітних невідкладних станах; 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сприяти засвоєнню практичних навичок і вмінь з постановки попереднього діагнозу при </a:t>
          </a:r>
          <a:r>
            <a:rPr lang="uk-UA" sz="2000" kern="1200" dirty="0" smtClean="0"/>
            <a:t>серйозних</a:t>
          </a:r>
          <a:r>
            <a:rPr lang="uk-UA" sz="1800" kern="1200" dirty="0" smtClean="0"/>
            <a:t> розладах здоров'я, особливо загрозливих для життя;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/>
            <a:t>навчити студентів надавати першу медичну допомогу при невідкладних станах;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навчити студентів обирати ефективні форми проведення реанімаційних заходів при наданні першої медичної допомоги при невідкладних станах; 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/>
            <a:t>навчити студентів здійснювати самодопомогу і взаємодопомогу при наданні першої медичної допомоги при невідкладних станах. </a:t>
          </a:r>
          <a:endParaRPr lang="ru-RU" sz="1800" kern="1200"/>
        </a:p>
      </dsp:txBody>
      <dsp:txXfrm>
        <a:off x="0" y="430084"/>
        <a:ext cx="6120680" cy="4939200"/>
      </dsp:txXfrm>
    </dsp:sp>
    <dsp:sp modelId="{D70BB777-A759-492C-B5FB-95FCC3E8F0D4}">
      <dsp:nvSpPr>
        <dsp:cNvPr id="0" name=""/>
        <dsp:cNvSpPr/>
      </dsp:nvSpPr>
      <dsp:spPr>
        <a:xfrm>
          <a:off x="306034" y="16804"/>
          <a:ext cx="4284476" cy="8265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u="sng" kern="1200" dirty="0" smtClean="0"/>
            <a:t>Завдання:</a:t>
          </a:r>
          <a:endParaRPr lang="ru-RU" sz="2800" kern="1200" dirty="0"/>
        </a:p>
      </dsp:txBody>
      <dsp:txXfrm>
        <a:off x="346383" y="57153"/>
        <a:ext cx="4203778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7E3DD-8052-407F-BBC1-5E1F1BBB7080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E91E2-EAAA-4AE4-B3EB-31C3D232B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1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E91E2-EAAA-4AE4-B3EB-31C3D232B88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9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97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06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5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9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4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8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6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0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1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9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9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2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рвая медицинская помощь: правила, виды, советы врач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3923928" cy="41044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Долікарська медична допомога у невідкладних станах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Дисципліна вільного вибору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6530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для студентів </a:t>
            </a:r>
            <a:r>
              <a:rPr lang="uk-UA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спеціальності 227 Фізична терапія, </a:t>
            </a:r>
            <a:r>
              <a:rPr lang="uk-UA" sz="24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ерготерапія</a:t>
            </a:r>
            <a:r>
              <a:rPr lang="uk-UA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першого (бакалаврського) рівня вищої освіти</a:t>
            </a:r>
            <a:endParaRPr lang="ru-RU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73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mergency First Aid Course in London, Level 3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428625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575048"/>
          </a:xfrm>
        </p:spPr>
        <p:txBody>
          <a:bodyPr>
            <a:prstTxWarp prst="textChevron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Чекаємо на вас!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61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76004" y="116632"/>
            <a:ext cx="75590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У практичної діяльності </a:t>
            </a:r>
            <a:r>
              <a:rPr lang="uk-UA" sz="2400" b="1" dirty="0" smtClean="0">
                <a:solidFill>
                  <a:schemeClr val="bg1"/>
                </a:solidFill>
              </a:rPr>
              <a:t>лікаря, </a:t>
            </a:r>
            <a:r>
              <a:rPr lang="uk-UA" sz="2400" b="1" dirty="0">
                <a:solidFill>
                  <a:schemeClr val="bg1"/>
                </a:solidFill>
              </a:rPr>
              <a:t>у побуті, </a:t>
            </a:r>
            <a:r>
              <a:rPr lang="uk-UA" sz="2400" b="1" dirty="0" smtClean="0">
                <a:solidFill>
                  <a:schemeClr val="bg1"/>
                </a:solidFill>
              </a:rPr>
              <a:t>в транспорті</a:t>
            </a:r>
            <a:r>
              <a:rPr lang="uk-UA" sz="2400" b="1" dirty="0">
                <a:solidFill>
                  <a:schemeClr val="bg1"/>
                </a:solidFill>
              </a:rPr>
              <a:t>, на вулиці та в інших місцях з досить великою ймовірністю можуть виникати травми та гострі невідкладні стани у людини, при яких доводиться надавати потерпілому </a:t>
            </a:r>
            <a:r>
              <a:rPr lang="uk-UA" sz="2400" b="1" dirty="0" smtClean="0">
                <a:solidFill>
                  <a:schemeClr val="bg1"/>
                </a:solidFill>
              </a:rPr>
              <a:t>першу </a:t>
            </a:r>
            <a:r>
              <a:rPr lang="uk-UA" sz="2400" b="1" dirty="0">
                <a:solidFill>
                  <a:schemeClr val="bg1"/>
                </a:solidFill>
              </a:rPr>
              <a:t>медичну допомогу. Успішна реалізація цього залежить від швидкості реакції, вміння орієнтуватися в непередбачених ситуаціях, правильної тактики в перші хвилини. Від цього залежить не тільки перебіг </a:t>
            </a:r>
            <a:r>
              <a:rPr lang="uk-UA" sz="2400" b="1" dirty="0" smtClean="0">
                <a:solidFill>
                  <a:schemeClr val="bg1"/>
                </a:solidFill>
              </a:rPr>
              <a:t>гострого стану, </a:t>
            </a:r>
            <a:r>
              <a:rPr lang="uk-UA" sz="2400" b="1" dirty="0">
                <a:solidFill>
                  <a:schemeClr val="bg1"/>
                </a:solidFill>
              </a:rPr>
              <a:t>але і доля постраждалого.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Помощь | Эпсило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8633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3" t="8143" r="52334" b="9144"/>
          <a:stretch/>
        </p:blipFill>
        <p:spPr bwMode="auto">
          <a:xfrm>
            <a:off x="26513" y="0"/>
            <a:ext cx="1549491" cy="403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 Тюменской области пройдут мастер-классы по оказанию первой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3500" l="10000" r="93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3" b="5999"/>
          <a:stretch/>
        </p:blipFill>
        <p:spPr bwMode="auto">
          <a:xfrm>
            <a:off x="3779911" y="3429000"/>
            <a:ext cx="5355105" cy="3409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1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20600583"/>
              </p:ext>
            </p:extLst>
          </p:nvPr>
        </p:nvGraphicFramePr>
        <p:xfrm>
          <a:off x="107504" y="116632"/>
          <a:ext cx="8928992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71927732"/>
              </p:ext>
            </p:extLst>
          </p:nvPr>
        </p:nvGraphicFramePr>
        <p:xfrm>
          <a:off x="2915816" y="1340768"/>
          <a:ext cx="6120680" cy="538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54" name="Picture 10" descr="49 лучших изображений доски «ЧЕЛОВЕЧКИ» | Презентация, Карты с ...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37" b="100000" l="9746" r="93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4" r="8265"/>
          <a:stretch/>
        </p:blipFill>
        <p:spPr bwMode="auto">
          <a:xfrm>
            <a:off x="0" y="2060848"/>
            <a:ext cx="29158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8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Гипертония и другие болезни: главное – не перепутать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9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028" y="5013176"/>
            <a:ext cx="83134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І. ВСТУП ДО КУРСУ </a:t>
            </a:r>
            <a:r>
              <a:rPr lang="uk-UA" sz="2800" b="1" dirty="0" smtClean="0"/>
              <a:t>«ДОЛІКАРСЬКА МЕДИЧНА ДОПОМОГА У НЕВІДКЛАДНИХ СТАНАХ"</a:t>
            </a:r>
            <a:endParaRPr lang="uk-UA" sz="28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/>
              <a:t>Основні </a:t>
            </a:r>
            <a:r>
              <a:rPr lang="uk-UA" sz="2400" b="1" dirty="0"/>
              <a:t>правила надання першої </a:t>
            </a:r>
            <a:r>
              <a:rPr lang="uk-UA" sz="2400" b="1" dirty="0" smtClean="0"/>
              <a:t>медичної допомоги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/>
              <a:t>Основні </a:t>
            </a:r>
            <a:r>
              <a:rPr lang="uk-UA" sz="2400" b="1" dirty="0"/>
              <a:t>принципи надання першої медичної </a:t>
            </a:r>
            <a:r>
              <a:rPr lang="uk-UA" sz="2400" b="1" dirty="0" smtClean="0"/>
              <a:t>допомоги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/>
              <a:t>Оцінка </a:t>
            </a:r>
            <a:r>
              <a:rPr lang="uk-UA" sz="2400" b="1" dirty="0"/>
              <a:t>стану потерпілого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1999"/>
          </a:xfrm>
        </p:spPr>
        <p:txBody>
          <a:bodyPr>
            <a:noAutofit/>
          </a:bodyPr>
          <a:lstStyle/>
          <a:p>
            <a:r>
              <a:rPr lang="uk-UA" sz="5400" b="1" dirty="0"/>
              <a:t>Зміст навчальної дисципліни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2386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260648"/>
            <a:ext cx="90730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ІІ. ТЕРМІНАЛЬНІ </a:t>
            </a:r>
            <a:r>
              <a:rPr lang="uk-UA" sz="2800" b="1" dirty="0">
                <a:solidFill>
                  <a:schemeClr val="bg1"/>
                </a:solidFill>
              </a:rPr>
              <a:t>СТАНИ. СЕРЦЕВО-ЛЕГЕНЕВА </a:t>
            </a:r>
            <a:r>
              <a:rPr lang="uk-UA" sz="2800" b="1" dirty="0" smtClean="0">
                <a:solidFill>
                  <a:schemeClr val="bg1"/>
                </a:solidFill>
              </a:rPr>
              <a:t>РЕАНІМАЦІЯ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Поняття</a:t>
            </a:r>
            <a:r>
              <a:rPr lang="uk-UA" sz="2400" b="1" dirty="0">
                <a:solidFill>
                  <a:schemeClr val="bg1"/>
                </a:solidFill>
              </a:rPr>
              <a:t>, причини та стадії термінальних </a:t>
            </a:r>
            <a:r>
              <a:rPr lang="uk-UA" sz="2400" b="1" dirty="0" smtClean="0">
                <a:solidFill>
                  <a:schemeClr val="bg1"/>
                </a:solidFill>
              </a:rPr>
              <a:t>станів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Огляд </a:t>
            </a:r>
            <a:r>
              <a:rPr lang="uk-UA" sz="2400" b="1" dirty="0">
                <a:solidFill>
                  <a:schemeClr val="bg1"/>
                </a:solidFill>
              </a:rPr>
              <a:t>потерпілого в термінальному </a:t>
            </a:r>
            <a:r>
              <a:rPr lang="uk-UA" sz="2400" b="1" dirty="0" smtClean="0">
                <a:solidFill>
                  <a:schemeClr val="bg1"/>
                </a:solidFill>
              </a:rPr>
              <a:t>стану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Первинна </a:t>
            </a:r>
            <a:r>
              <a:rPr lang="uk-UA" sz="2400" b="1" dirty="0">
                <a:solidFill>
                  <a:schemeClr val="bg1"/>
                </a:solidFill>
              </a:rPr>
              <a:t>серцево-легенева </a:t>
            </a:r>
            <a:r>
              <a:rPr lang="uk-UA" sz="2400" b="1" dirty="0" smtClean="0">
                <a:solidFill>
                  <a:schemeClr val="bg1"/>
                </a:solidFill>
              </a:rPr>
              <a:t>реанімація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Проведення </a:t>
            </a:r>
            <a:r>
              <a:rPr lang="uk-UA" sz="2400" b="1" dirty="0">
                <a:solidFill>
                  <a:schemeClr val="bg1"/>
                </a:solidFill>
              </a:rPr>
              <a:t>штучного дихання і зовнішнього масажу </a:t>
            </a:r>
            <a:r>
              <a:rPr lang="uk-UA" sz="2400" b="1" dirty="0" smtClean="0">
                <a:solidFill>
                  <a:schemeClr val="bg1"/>
                </a:solidFill>
              </a:rPr>
              <a:t>серця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Контроль </a:t>
            </a:r>
            <a:r>
              <a:rPr lang="uk-UA" sz="2400" b="1" dirty="0">
                <a:solidFill>
                  <a:schemeClr val="bg1"/>
                </a:solidFill>
              </a:rPr>
              <a:t>ефективності реанімаційних </a:t>
            </a:r>
            <a:r>
              <a:rPr lang="uk-UA" sz="2400" b="1" dirty="0" smtClean="0">
                <a:solidFill>
                  <a:schemeClr val="bg1"/>
                </a:solidFill>
              </a:rPr>
              <a:t>заходів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Помилки </a:t>
            </a:r>
            <a:r>
              <a:rPr lang="uk-UA" sz="2400" b="1" dirty="0">
                <a:solidFill>
                  <a:schemeClr val="bg1"/>
                </a:solidFill>
              </a:rPr>
              <a:t>при проведенні серцево-легеневої </a:t>
            </a:r>
            <a:r>
              <a:rPr lang="uk-UA" sz="2400" b="1" dirty="0" smtClean="0">
                <a:solidFill>
                  <a:schemeClr val="bg1"/>
                </a:solidFill>
              </a:rPr>
              <a:t>реанімації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Особливості </a:t>
            </a:r>
            <a:r>
              <a:rPr lang="uk-UA" sz="2400" b="1" dirty="0">
                <a:solidFill>
                  <a:schemeClr val="bg1"/>
                </a:solidFill>
              </a:rPr>
              <a:t>реанімації у дітей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9 сентября - Всемирный день оказания первой медицинской помощи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91556" l="10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56"/>
          <a:stretch/>
        </p:blipFill>
        <p:spPr bwMode="auto">
          <a:xfrm>
            <a:off x="3043370" y="2780928"/>
            <a:ext cx="6054742" cy="397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7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3170099"/>
          </a:xfrm>
          <a:prstGeom prst="rect">
            <a:avLst/>
          </a:prstGeom>
          <a:solidFill>
            <a:srgbClr val="8E0000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ІІІ. </a:t>
            </a:r>
            <a:r>
              <a:rPr lang="uk-UA" sz="2800" b="1" dirty="0" smtClean="0">
                <a:solidFill>
                  <a:schemeClr val="bg1"/>
                </a:solidFill>
              </a:rPr>
              <a:t>ПЕРША </a:t>
            </a:r>
            <a:r>
              <a:rPr lang="uk-UA" sz="2800" b="1" dirty="0" smtClean="0">
                <a:solidFill>
                  <a:schemeClr val="bg1"/>
                </a:solidFill>
              </a:rPr>
              <a:t>МЕДИЧНА </a:t>
            </a:r>
            <a:r>
              <a:rPr lang="uk-UA" sz="2800" b="1" dirty="0" smtClean="0">
                <a:solidFill>
                  <a:schemeClr val="bg1"/>
                </a:solidFill>
              </a:rPr>
              <a:t>ДОПОМОГА ПРИ ЗАГАЛЬНИХ ТЯЖКИХ СТАНАХ І СИНДРОМАХ ВТРАТИ СВІДОМОСТІ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Непритомність</a:t>
            </a:r>
            <a:r>
              <a:rPr lang="uk-UA" sz="2400" b="1" dirty="0">
                <a:solidFill>
                  <a:schemeClr val="bg1"/>
                </a:solidFill>
              </a:rPr>
              <a:t>, перша </a:t>
            </a:r>
            <a:r>
              <a:rPr lang="uk-UA" sz="2400" b="1" dirty="0" smtClean="0">
                <a:solidFill>
                  <a:schemeClr val="bg1"/>
                </a:solidFill>
              </a:rPr>
              <a:t>медична допомога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Колапс</a:t>
            </a:r>
            <a:r>
              <a:rPr lang="uk-UA" sz="2400" b="1" dirty="0">
                <a:solidFill>
                  <a:schemeClr val="bg1"/>
                </a:solidFill>
              </a:rPr>
              <a:t>, медична </a:t>
            </a:r>
            <a:r>
              <a:rPr lang="uk-UA" sz="2400" b="1" dirty="0" smtClean="0">
                <a:solidFill>
                  <a:schemeClr val="bg1"/>
                </a:solidFill>
              </a:rPr>
              <a:t>перша допомога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Шок</a:t>
            </a:r>
            <a:r>
              <a:rPr lang="uk-UA" sz="2400" b="1" dirty="0">
                <a:solidFill>
                  <a:schemeClr val="bg1"/>
                </a:solidFill>
              </a:rPr>
              <a:t>, </a:t>
            </a:r>
            <a:r>
              <a:rPr lang="uk-UA" sz="2400" b="1" dirty="0" smtClean="0">
                <a:solidFill>
                  <a:schemeClr val="bg1"/>
                </a:solidFill>
              </a:rPr>
              <a:t>перша </a:t>
            </a:r>
            <a:r>
              <a:rPr lang="uk-UA" sz="2400" b="1" dirty="0">
                <a:solidFill>
                  <a:schemeClr val="bg1"/>
                </a:solidFill>
              </a:rPr>
              <a:t>медична </a:t>
            </a:r>
            <a:r>
              <a:rPr lang="uk-UA" sz="2400" b="1" dirty="0" smtClean="0">
                <a:solidFill>
                  <a:schemeClr val="bg1"/>
                </a:solidFill>
              </a:rPr>
              <a:t>допомога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Коматозні </a:t>
            </a:r>
            <a:r>
              <a:rPr lang="uk-UA" sz="2400" b="1" dirty="0">
                <a:solidFill>
                  <a:schemeClr val="bg1"/>
                </a:solidFill>
              </a:rPr>
              <a:t>стани, перша медична </a:t>
            </a:r>
            <a:r>
              <a:rPr lang="uk-UA" sz="2400" b="1" dirty="0" smtClean="0">
                <a:solidFill>
                  <a:schemeClr val="bg1"/>
                </a:solidFill>
              </a:rPr>
              <a:t>допомога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Асфіксія</a:t>
            </a:r>
            <a:r>
              <a:rPr lang="uk-UA" sz="2400" b="1" dirty="0">
                <a:solidFill>
                  <a:schemeClr val="bg1"/>
                </a:solidFill>
              </a:rPr>
              <a:t>, перша медична </a:t>
            </a:r>
            <a:r>
              <a:rPr lang="uk-UA" sz="2400" b="1" dirty="0" smtClean="0">
                <a:solidFill>
                  <a:schemeClr val="bg1"/>
                </a:solidFill>
              </a:rPr>
              <a:t>допомога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Асфіксія </a:t>
            </a:r>
            <a:r>
              <a:rPr lang="uk-UA" sz="2400" b="1" dirty="0">
                <a:solidFill>
                  <a:schemeClr val="bg1"/>
                </a:solidFill>
              </a:rPr>
              <a:t>при утопленні, перша медична </a:t>
            </a:r>
            <a:r>
              <a:rPr lang="uk-UA" sz="2400" b="1" dirty="0" smtClean="0">
                <a:solidFill>
                  <a:schemeClr val="bg1"/>
                </a:solidFill>
              </a:rPr>
              <a:t>допомога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Первая помощь: ТОП 10 известных ошибок – В Курсе Жиз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2054"/>
            <a:ext cx="4392488" cy="35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5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7992888" cy="3847207"/>
          </a:xfrm>
          <a:prstGeom prst="rect">
            <a:avLst/>
          </a:prstGeom>
          <a:solidFill>
            <a:srgbClr val="2E0FB1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І</a:t>
            </a:r>
            <a:r>
              <a:rPr lang="en-US" sz="2800" b="1" dirty="0" smtClean="0">
                <a:solidFill>
                  <a:schemeClr val="bg1"/>
                </a:solidFill>
              </a:rPr>
              <a:t>V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ПЕРША МЕДИЧНА ДОПОМОГА ПРИ ТРАВМАХ</a:t>
            </a:r>
            <a:endParaRPr lang="uk-UA" sz="2800" b="1" i="1" u="sng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Перша медична </a:t>
            </a:r>
            <a:r>
              <a:rPr lang="uk-UA" sz="2400" b="1" dirty="0">
                <a:solidFill>
                  <a:schemeClr val="bg1"/>
                </a:solidFill>
              </a:rPr>
              <a:t>допомога при пораненнях і кровотечах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Особливості </a:t>
            </a:r>
            <a:r>
              <a:rPr lang="uk-UA" sz="2400" b="1" dirty="0">
                <a:solidFill>
                  <a:schemeClr val="bg1"/>
                </a:solidFill>
              </a:rPr>
              <a:t>надання </a:t>
            </a:r>
            <a:r>
              <a:rPr lang="uk-UA" sz="2400" b="1" dirty="0" smtClean="0">
                <a:solidFill>
                  <a:schemeClr val="bg1"/>
                </a:solidFill>
              </a:rPr>
              <a:t>першої медичної </a:t>
            </a:r>
            <a:r>
              <a:rPr lang="uk-UA" sz="2400" b="1" dirty="0">
                <a:solidFill>
                  <a:schemeClr val="bg1"/>
                </a:solidFill>
              </a:rPr>
              <a:t>допомоги при пораненнях голови та шиї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Особливості </a:t>
            </a:r>
            <a:r>
              <a:rPr lang="uk-UA" sz="2400" b="1" dirty="0">
                <a:solidFill>
                  <a:schemeClr val="bg1"/>
                </a:solidFill>
              </a:rPr>
              <a:t>надання першої </a:t>
            </a:r>
            <a:r>
              <a:rPr lang="uk-UA" sz="2400" b="1" dirty="0" smtClean="0">
                <a:solidFill>
                  <a:schemeClr val="bg1"/>
                </a:solidFill>
              </a:rPr>
              <a:t>медичної </a:t>
            </a:r>
            <a:r>
              <a:rPr lang="uk-UA" sz="2400" b="1" dirty="0">
                <a:solidFill>
                  <a:schemeClr val="bg1"/>
                </a:solidFill>
              </a:rPr>
              <a:t>допомоги при пораненнях органів грудної клітки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Особливості </a:t>
            </a:r>
            <a:r>
              <a:rPr lang="uk-UA" sz="2400" b="1" dirty="0">
                <a:solidFill>
                  <a:schemeClr val="bg1"/>
                </a:solidFill>
              </a:rPr>
              <a:t>надання першої </a:t>
            </a:r>
            <a:r>
              <a:rPr lang="uk-UA" sz="2400" b="1" dirty="0" smtClean="0">
                <a:solidFill>
                  <a:schemeClr val="bg1"/>
                </a:solidFill>
              </a:rPr>
              <a:t>медичної </a:t>
            </a:r>
            <a:r>
              <a:rPr lang="uk-UA" sz="2400" b="1" dirty="0">
                <a:solidFill>
                  <a:schemeClr val="bg1"/>
                </a:solidFill>
              </a:rPr>
              <a:t>допомоги при пораненнях органів черевної порожнини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bg1"/>
                </a:solidFill>
              </a:rPr>
              <a:t>Перша </a:t>
            </a:r>
            <a:r>
              <a:rPr lang="uk-UA" sz="2400" b="1" dirty="0" smtClean="0">
                <a:solidFill>
                  <a:schemeClr val="bg1"/>
                </a:solidFill>
              </a:rPr>
              <a:t>медична </a:t>
            </a:r>
            <a:r>
              <a:rPr lang="uk-UA" sz="2400" b="1" dirty="0">
                <a:solidFill>
                  <a:schemeClr val="bg1"/>
                </a:solidFill>
              </a:rPr>
              <a:t>допомога при закритих травмах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Перша </a:t>
            </a:r>
            <a:r>
              <a:rPr lang="uk-UA" sz="2400" b="1" dirty="0">
                <a:solidFill>
                  <a:schemeClr val="bg1"/>
                </a:solidFill>
              </a:rPr>
              <a:t>медична </a:t>
            </a:r>
            <a:r>
              <a:rPr lang="uk-UA" sz="2400" b="1" dirty="0" smtClean="0">
                <a:solidFill>
                  <a:schemeClr val="bg1"/>
                </a:solidFill>
              </a:rPr>
              <a:t>допомога </a:t>
            </a:r>
            <a:r>
              <a:rPr lang="uk-UA" sz="2400" b="1" dirty="0">
                <a:solidFill>
                  <a:schemeClr val="bg1"/>
                </a:solidFill>
              </a:rPr>
              <a:t>при опіках і відмороженнях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оказание первой медицинской помощи при шоке реферат - Prakar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2344" r="96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77992"/>
            <a:ext cx="4876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ерша медична (долікарська) допомога | Блоги БДМ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870" b="100000" l="29562" r="74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84" t="36440" r="22046"/>
          <a:stretch/>
        </p:blipFill>
        <p:spPr bwMode="auto">
          <a:xfrm>
            <a:off x="5652120" y="4365104"/>
            <a:ext cx="2520280" cy="212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ПЕРША МЕДИЧНА ДОПОМОГА ПРИ ОТРУЄННЯХ </a:t>
            </a:r>
            <a:endParaRPr lang="uk-UA" b="1" i="1" u="sng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Гострі </a:t>
            </a:r>
            <a:r>
              <a:rPr lang="uk-UA" sz="2400" b="1" dirty="0">
                <a:solidFill>
                  <a:schemeClr val="bg1"/>
                </a:solidFill>
              </a:rPr>
              <a:t>отруєння, </a:t>
            </a:r>
            <a:r>
              <a:rPr lang="uk-UA" sz="2400" b="1" dirty="0" smtClean="0">
                <a:solidFill>
                  <a:schemeClr val="bg1"/>
                </a:solidFill>
              </a:rPr>
              <a:t>перша медична </a:t>
            </a:r>
            <a:r>
              <a:rPr lang="uk-UA" sz="2400" b="1" dirty="0">
                <a:solidFill>
                  <a:schemeClr val="bg1"/>
                </a:solidFill>
              </a:rPr>
              <a:t>допомога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Алергічні </a:t>
            </a:r>
            <a:r>
              <a:rPr lang="uk-UA" sz="2400" b="1" dirty="0">
                <a:solidFill>
                  <a:schemeClr val="bg1"/>
                </a:solidFill>
              </a:rPr>
              <a:t>реакції та </a:t>
            </a:r>
            <a:r>
              <a:rPr lang="uk-UA" sz="2400" b="1" dirty="0" err="1" smtClean="0">
                <a:solidFill>
                  <a:schemeClr val="bg1"/>
                </a:solidFill>
              </a:rPr>
              <a:t>алергози</a:t>
            </a:r>
            <a:r>
              <a:rPr lang="uk-UA" sz="2400" b="1" dirty="0" smtClean="0">
                <a:solidFill>
                  <a:schemeClr val="bg1"/>
                </a:solidFill>
              </a:rPr>
              <a:t>, </a:t>
            </a:r>
            <a:r>
              <a:rPr lang="uk-UA" sz="2400" b="1" dirty="0">
                <a:solidFill>
                  <a:schemeClr val="bg1"/>
                </a:solidFill>
              </a:rPr>
              <a:t>перша медична </a:t>
            </a:r>
            <a:r>
              <a:rPr lang="uk-UA" sz="2400" b="1" dirty="0" smtClean="0">
                <a:solidFill>
                  <a:schemeClr val="bg1"/>
                </a:solidFill>
              </a:rPr>
              <a:t>допомога</a:t>
            </a:r>
            <a:endParaRPr lang="ru-RU" sz="2400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bg1"/>
                </a:solidFill>
              </a:rPr>
              <a:t>Отруєння алкоголем, нікотином та наркотичними </a:t>
            </a:r>
            <a:r>
              <a:rPr lang="uk-UA" sz="2400" b="1" dirty="0" smtClean="0">
                <a:solidFill>
                  <a:schemeClr val="bg1"/>
                </a:solidFill>
              </a:rPr>
              <a:t>речовинами, </a:t>
            </a:r>
            <a:r>
              <a:rPr lang="uk-UA" sz="2400" b="1" dirty="0">
                <a:solidFill>
                  <a:schemeClr val="bg1"/>
                </a:solidFill>
              </a:rPr>
              <a:t>перша медична</a:t>
            </a:r>
            <a:r>
              <a:rPr lang="uk-UA" sz="2400" b="1" dirty="0" smtClean="0">
                <a:solidFill>
                  <a:schemeClr val="bg1"/>
                </a:solidFill>
              </a:rPr>
              <a:t> допомога</a:t>
            </a:r>
            <a:endParaRPr lang="ru-RU" sz="2400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bg1"/>
                </a:solidFill>
              </a:rPr>
              <a:t>Отруєння, викликані укусами отруйних </a:t>
            </a:r>
            <a:r>
              <a:rPr lang="uk-UA" sz="2400" b="1" dirty="0" smtClean="0">
                <a:solidFill>
                  <a:schemeClr val="bg1"/>
                </a:solidFill>
              </a:rPr>
              <a:t>змій та комах, </a:t>
            </a:r>
            <a:r>
              <a:rPr lang="uk-UA" sz="2400" b="1" dirty="0">
                <a:solidFill>
                  <a:schemeClr val="bg1"/>
                </a:solidFill>
              </a:rPr>
              <a:t>перша медична </a:t>
            </a:r>
            <a:r>
              <a:rPr lang="uk-UA" sz="2400" b="1" dirty="0" smtClean="0">
                <a:solidFill>
                  <a:schemeClr val="bg1"/>
                </a:solidFill>
              </a:rPr>
              <a:t>допомога</a:t>
            </a:r>
            <a:endParaRPr lang="ru-RU" sz="2400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bg1"/>
                </a:solidFill>
              </a:rPr>
              <a:t>Харчові </a:t>
            </a:r>
            <a:r>
              <a:rPr lang="uk-UA" sz="2400" b="1" dirty="0" smtClean="0">
                <a:solidFill>
                  <a:schemeClr val="bg1"/>
                </a:solidFill>
              </a:rPr>
              <a:t>отруєння, </a:t>
            </a:r>
            <a:r>
              <a:rPr lang="uk-UA" sz="2400" b="1" dirty="0">
                <a:solidFill>
                  <a:schemeClr val="bg1"/>
                </a:solidFill>
              </a:rPr>
              <a:t>перша медична </a:t>
            </a:r>
            <a:r>
              <a:rPr lang="uk-UA" sz="2400" b="1" dirty="0" smtClean="0">
                <a:solidFill>
                  <a:schemeClr val="bg1"/>
                </a:solidFill>
              </a:rPr>
              <a:t>допомога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Методы оказания первой помощи лицам, пострадавшим в различных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r="8386" b="13779"/>
          <a:stretch/>
        </p:blipFill>
        <p:spPr bwMode="auto">
          <a:xfrm>
            <a:off x="5652120" y="2996952"/>
            <a:ext cx="2915816" cy="36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0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092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</a:t>
            </a:r>
            <a:r>
              <a:rPr lang="uk-UA" sz="2800" b="1" dirty="0" smtClean="0">
                <a:solidFill>
                  <a:schemeClr val="bg1"/>
                </a:solidFill>
              </a:rPr>
              <a:t>І. ПЕРША МЕДИЧНА ДОПОМОГА ПРИ НЕВІДКЛАДНИХ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ТЕРАПЕВТИЧНИХ, НЕВРОЛОГІЧНИХ І ПСИХІЧНИХ СТАНАХ</a:t>
            </a:r>
            <a:endParaRPr lang="uk-UA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Невідкладні стани в кардіології, </a:t>
            </a:r>
            <a:r>
              <a:rPr lang="uk-UA" sz="2400" dirty="0" smtClean="0">
                <a:solidFill>
                  <a:schemeClr val="bg1"/>
                </a:solidFill>
              </a:rPr>
              <a:t>перша медична допомога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Невідкладні стани в </a:t>
            </a:r>
            <a:r>
              <a:rPr lang="uk-UA" sz="2400" dirty="0" smtClean="0">
                <a:solidFill>
                  <a:schemeClr val="bg1"/>
                </a:solidFill>
              </a:rPr>
              <a:t>пульмонології</a:t>
            </a:r>
            <a:r>
              <a:rPr lang="uk-UA" sz="2400" dirty="0">
                <a:solidFill>
                  <a:schemeClr val="bg1"/>
                </a:solidFill>
              </a:rPr>
              <a:t>, перша медична </a:t>
            </a:r>
            <a:r>
              <a:rPr lang="uk-UA" sz="2400" dirty="0" smtClean="0">
                <a:solidFill>
                  <a:schemeClr val="bg1"/>
                </a:solidFill>
              </a:rPr>
              <a:t>допомога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Перша медична </a:t>
            </a:r>
            <a:r>
              <a:rPr lang="uk-UA" sz="2400" dirty="0">
                <a:solidFill>
                  <a:schemeClr val="bg1"/>
                </a:solidFill>
              </a:rPr>
              <a:t>допомога при гострих захворюваннях органів черевної </a:t>
            </a:r>
            <a:r>
              <a:rPr lang="uk-UA" sz="2400" dirty="0" smtClean="0">
                <a:solidFill>
                  <a:schemeClr val="bg1"/>
                </a:solidFill>
              </a:rPr>
              <a:t>порожнини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Епілепсія: </a:t>
            </a:r>
            <a:r>
              <a:rPr lang="uk-UA" sz="2400" dirty="0">
                <a:solidFill>
                  <a:schemeClr val="bg1"/>
                </a:solidFill>
              </a:rPr>
              <a:t>поняття, причини, симптоми, невідкладні </a:t>
            </a:r>
            <a:r>
              <a:rPr lang="uk-UA" sz="2400" dirty="0" smtClean="0">
                <a:solidFill>
                  <a:schemeClr val="bg1"/>
                </a:solidFill>
              </a:rPr>
              <a:t>заходи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Гострі психічні порушення: </a:t>
            </a:r>
            <a:r>
              <a:rPr lang="uk-UA" sz="2400" dirty="0">
                <a:solidFill>
                  <a:schemeClr val="bg1"/>
                </a:solidFill>
              </a:rPr>
              <a:t>поняття, причини, симптоми, невідкладні </a:t>
            </a:r>
            <a:r>
              <a:rPr lang="uk-UA" sz="2400" dirty="0" smtClean="0">
                <a:solidFill>
                  <a:schemeClr val="bg1"/>
                </a:solidFill>
              </a:rPr>
              <a:t>заходи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Первая медицинская помощь&quot; - Частное учреждение здравоохранения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995" l="2930" r="912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74"/>
          <a:stretch/>
        </p:blipFill>
        <p:spPr bwMode="auto">
          <a:xfrm>
            <a:off x="3203848" y="3297122"/>
            <a:ext cx="4804792" cy="354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08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501</Words>
  <Application>Microsoft Office PowerPoint</Application>
  <PresentationFormat>Экран (4:3)</PresentationFormat>
  <Paragraphs>53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Долікарська медична допомога у невідкладних станах</vt:lpstr>
      <vt:lpstr>Презентация PowerPoint</vt:lpstr>
      <vt:lpstr>Презентация PowerPoint</vt:lpstr>
      <vt:lpstr>Зміст навчальної дисципліни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Чекаємо на вас!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Admin</cp:lastModifiedBy>
  <cp:revision>33</cp:revision>
  <dcterms:created xsi:type="dcterms:W3CDTF">2020-06-03T21:49:10Z</dcterms:created>
  <dcterms:modified xsi:type="dcterms:W3CDTF">2021-05-07T17:27:39Z</dcterms:modified>
</cp:coreProperties>
</file>