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Lato Bold" panose="020B0604020202020204" charset="0"/>
      <p:regular r:id="rId12"/>
    </p:embeddedFont>
    <p:embeddedFont>
      <p:font typeface="Canva San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 Bold" panose="020B0604020202020204" charset="0"/>
      <p:regular r:id="rId18"/>
    </p:embeddedFont>
    <p:embeddedFont>
      <p:font typeface="Lato" panose="020B0604020202020204" charset="0"/>
      <p:regular r:id="rId19"/>
    </p:embeddedFont>
    <p:embeddedFont>
      <p:font typeface="Heebo Bold" panose="020B0604020202020204" charset="-79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-7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4078" y="1624160"/>
            <a:ext cx="21203378" cy="7634140"/>
            <a:chOff x="0" y="0"/>
            <a:chExt cx="1128752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52" cy="406400"/>
            </a:xfrm>
            <a:custGeom>
              <a:avLst/>
              <a:gdLst/>
              <a:ahLst/>
              <a:cxnLst/>
              <a:rect l="l" t="t" r="r" b="b"/>
              <a:pathLst>
                <a:path w="1128752" h="406400">
                  <a:moveTo>
                    <a:pt x="925552" y="0"/>
                  </a:moveTo>
                  <a:cubicBezTo>
                    <a:pt x="1037776" y="0"/>
                    <a:pt x="1128752" y="90976"/>
                    <a:pt x="1128752" y="203200"/>
                  </a:cubicBezTo>
                  <a:cubicBezTo>
                    <a:pt x="1128752" y="315424"/>
                    <a:pt x="1037776" y="406400"/>
                    <a:pt x="92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2875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009810"/>
            <a:ext cx="248490" cy="2484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00950" y="6932479"/>
            <a:ext cx="3086100" cy="804358"/>
            <a:chOff x="0" y="0"/>
            <a:chExt cx="812800" cy="2118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11847"/>
            </a:xfrm>
            <a:custGeom>
              <a:avLst/>
              <a:gdLst/>
              <a:ahLst/>
              <a:cxnLst/>
              <a:rect l="l" t="t" r="r" b="b"/>
              <a:pathLst>
                <a:path w="812800" h="211847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161675"/>
                  </a:lnTo>
                  <a:cubicBezTo>
                    <a:pt x="812800" y="174981"/>
                    <a:pt x="807514" y="187743"/>
                    <a:pt x="798105" y="197152"/>
                  </a:cubicBezTo>
                  <a:cubicBezTo>
                    <a:pt x="788695" y="206561"/>
                    <a:pt x="775934" y="211847"/>
                    <a:pt x="762627" y="211847"/>
                  </a:cubicBezTo>
                  <a:lnTo>
                    <a:pt x="50173" y="211847"/>
                  </a:lnTo>
                  <a:cubicBezTo>
                    <a:pt x="36866" y="211847"/>
                    <a:pt x="24105" y="206561"/>
                    <a:pt x="14695" y="197152"/>
                  </a:cubicBezTo>
                  <a:cubicBezTo>
                    <a:pt x="5286" y="187743"/>
                    <a:pt x="0" y="174981"/>
                    <a:pt x="0" y="161675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4E6E8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259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spc="21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18 жовтня, 2024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8877077" y="2550163"/>
            <a:ext cx="533846" cy="589367"/>
          </a:xfrm>
          <a:custGeom>
            <a:avLst/>
            <a:gdLst/>
            <a:ahLst/>
            <a:cxnLst/>
            <a:rect l="l" t="t" r="r" b="b"/>
            <a:pathLst>
              <a:path w="533846" h="589367">
                <a:moveTo>
                  <a:pt x="0" y="0"/>
                </a:moveTo>
                <a:lnTo>
                  <a:pt x="533846" y="0"/>
                </a:lnTo>
                <a:lnTo>
                  <a:pt x="533846" y="589367"/>
                </a:lnTo>
                <a:lnTo>
                  <a:pt x="0" y="58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444421" y="1936017"/>
            <a:ext cx="1399158" cy="1203513"/>
          </a:xfrm>
          <a:custGeom>
            <a:avLst/>
            <a:gdLst/>
            <a:ahLst/>
            <a:cxnLst/>
            <a:rect l="l" t="t" r="r" b="b"/>
            <a:pathLst>
              <a:path w="1399158" h="1203513">
                <a:moveTo>
                  <a:pt x="0" y="0"/>
                </a:moveTo>
                <a:lnTo>
                  <a:pt x="1399158" y="0"/>
                </a:lnTo>
                <a:lnTo>
                  <a:pt x="1399158" y="1203513"/>
                </a:lnTo>
                <a:lnTo>
                  <a:pt x="0" y="12035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958126" y="3843001"/>
            <a:ext cx="12371749" cy="157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00"/>
              </a:lnSpc>
            </a:pPr>
            <a:r>
              <a:rPr lang="en-US" sz="4500" spc="22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"ВІДКРИТА НАУКА ТА РОЛЬ БІБЛІОТЕКИ У ПІДТРИМЦІ НАУКОВИХ ДОСЛІДЖЕНЬ"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58126" y="6255258"/>
            <a:ext cx="1237174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b="1" spc="229">
                <a:solidFill>
                  <a:srgbClr val="000000"/>
                </a:solidFill>
                <a:latin typeface="Heebo Bold"/>
                <a:ea typeface="Heebo Bold"/>
                <a:cs typeface="Heebo Bold"/>
                <a:sym typeface="Heebo Bold"/>
              </a:rPr>
              <a:t>КРУГЛИЙ СТІЛ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58126" y="3130005"/>
            <a:ext cx="1237174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spc="23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Наукова бібліотека ХДУ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018367"/>
            <a:ext cx="18288000" cy="0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7259300" y="9258300"/>
            <a:ext cx="248490" cy="24849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8088" y="780210"/>
            <a:ext cx="248490" cy="24849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04059" y="5143500"/>
            <a:ext cx="5962644" cy="3773083"/>
          </a:xfrm>
          <a:custGeom>
            <a:avLst/>
            <a:gdLst/>
            <a:ahLst/>
            <a:cxnLst/>
            <a:rect l="l" t="t" r="r" b="b"/>
            <a:pathLst>
              <a:path w="5962644" h="3773083">
                <a:moveTo>
                  <a:pt x="0" y="0"/>
                </a:moveTo>
                <a:lnTo>
                  <a:pt x="5962644" y="0"/>
                </a:lnTo>
                <a:lnTo>
                  <a:pt x="5962644" y="3773083"/>
                </a:lnTo>
                <a:lnTo>
                  <a:pt x="0" y="3773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49340" y="1518902"/>
            <a:ext cx="1587208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6000" b="1" spc="3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4888" y="8668933"/>
            <a:ext cx="533846" cy="589367"/>
          </a:xfrm>
          <a:custGeom>
            <a:avLst/>
            <a:gdLst/>
            <a:ahLst/>
            <a:cxnLst/>
            <a:rect l="l" t="t" r="r" b="b"/>
            <a:pathLst>
              <a:path w="533846" h="589367">
                <a:moveTo>
                  <a:pt x="0" y="0"/>
                </a:moveTo>
                <a:lnTo>
                  <a:pt x="533846" y="0"/>
                </a:lnTo>
                <a:lnTo>
                  <a:pt x="533846" y="589367"/>
                </a:lnTo>
                <a:lnTo>
                  <a:pt x="0" y="58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6477001" y="0"/>
            <a:ext cx="11811000" cy="10287000"/>
            <a:chOff x="0" y="0"/>
            <a:chExt cx="270933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1" cy="2709333"/>
            </a:xfrm>
            <a:custGeom>
              <a:avLst/>
              <a:gdLst/>
              <a:ahLst/>
              <a:cxnLst/>
              <a:rect l="l" t="t" r="r" b="b"/>
              <a:pathLst>
                <a:path w="2709331" h="2709333">
                  <a:moveTo>
                    <a:pt x="0" y="0"/>
                  </a:moveTo>
                  <a:lnTo>
                    <a:pt x="2709331" y="0"/>
                  </a:lnTo>
                  <a:lnTo>
                    <a:pt x="27093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70933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31906" y="8642758"/>
            <a:ext cx="906828" cy="873242"/>
          </a:xfrm>
          <a:custGeom>
            <a:avLst/>
            <a:gdLst/>
            <a:ahLst/>
            <a:cxnLst/>
            <a:rect l="l" t="t" r="r" b="b"/>
            <a:pathLst>
              <a:path w="906828" h="873242">
                <a:moveTo>
                  <a:pt x="0" y="0"/>
                </a:moveTo>
                <a:lnTo>
                  <a:pt x="906828" y="0"/>
                </a:lnTo>
                <a:lnTo>
                  <a:pt x="906828" y="873241"/>
                </a:lnTo>
                <a:lnTo>
                  <a:pt x="0" y="873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44383" y="8852684"/>
            <a:ext cx="625662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spc="23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Наукова бібліотека ХДУ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4888" y="4012302"/>
            <a:ext cx="699612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</a:pPr>
            <a:r>
              <a:rPr lang="en-US" sz="6000" b="1" spc="3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СПІКЕРИ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67600" y="1181940"/>
            <a:ext cx="10210800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Коваль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Алла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Олександрівна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-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директорка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аукової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бібліотеки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ХДУ 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– 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«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Відкрите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наукове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середовище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та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роль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бібліотеки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в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підтримці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наукових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досліджень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»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.</a:t>
            </a:r>
            <a:endParaRPr lang="uk-UA" sz="2400" spc="229" dirty="0" smtClean="0">
              <a:solidFill>
                <a:srgbClr val="0000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algn="l"/>
            <a:endParaRPr lang="en-US" sz="2400" spc="229" dirty="0">
              <a:solidFill>
                <a:srgbClr val="0000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algn="l"/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Коробкіна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Олена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Геннадіївна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директорка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наукової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бібліотеки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ХНПУ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імені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Г.С.Сковороди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– 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«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Наукова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бібліотека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ХНПУ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імені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Г.С.Сковороди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: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підтримка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наукових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досліджень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та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наукової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комунікації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».</a:t>
            </a:r>
          </a:p>
          <a:p>
            <a:pPr algn="l"/>
            <a:endParaRPr lang="en-US" sz="2400" spc="229" dirty="0">
              <a:solidFill>
                <a:srgbClr val="0000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algn="l"/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Кривобокова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Аліна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Ігорівна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редакторка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редакційно-видавничого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відділу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ХНПУ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імені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Г.С.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Сковороди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– 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«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Наукометричні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показники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ХНПУ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та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НПП 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університету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».</a:t>
            </a:r>
          </a:p>
          <a:p>
            <a:pPr algn="l"/>
            <a:endParaRPr lang="en-US" sz="2400" spc="229" dirty="0">
              <a:solidFill>
                <a:srgbClr val="0000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algn="l"/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Литвинова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Анастасія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завідувачка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відділу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бібліотеки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Київського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столичного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університету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Б.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Грінченка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– 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«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Перевірка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наукових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текстів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плагіат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».</a:t>
            </a:r>
            <a:endParaRPr lang="uk-UA" sz="2400" spc="229" dirty="0" smtClean="0">
              <a:solidFill>
                <a:srgbClr val="0000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algn="l"/>
            <a:endParaRPr lang="en-US" sz="2400" spc="229" dirty="0">
              <a:solidFill>
                <a:srgbClr val="0000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algn="l"/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Тимофєєва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Галина</a:t>
            </a:r>
            <a:r>
              <a:rPr lang="en-US" sz="2400" b="1" spc="229" dirty="0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 </a:t>
            </a:r>
            <a:r>
              <a:rPr lang="en-US" sz="2400" b="1" spc="229" dirty="0" err="1">
                <a:solidFill>
                  <a:srgbClr val="000000"/>
                </a:solidFill>
                <a:latin typeface="Arial" panose="020B0604020202020204" pitchFamily="34" charset="0"/>
                <a:ea typeface="Lato Bold"/>
                <a:cs typeface="Arial" panose="020B0604020202020204" pitchFamily="34" charset="0"/>
                <a:sym typeface="Lato Bold"/>
              </a:rPr>
              <a:t>Вікторівна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молодший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науковий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співробітник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бібліотеки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Київського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столичного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університету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Б.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Грінченка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– 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«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Бази</a:t>
            </a:r>
            <a:r>
              <a:rPr lang="en-US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даних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у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відкритій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науці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: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з’єднуючи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знання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та</a:t>
            </a:r>
            <a:r>
              <a:rPr lang="en-US" sz="2400" spc="229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US" sz="2400" spc="229" dirty="0" err="1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дослідження</a:t>
            </a:r>
            <a:r>
              <a:rPr lang="uk-UA" sz="2400" spc="229" dirty="0" smtClean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».</a:t>
            </a:r>
            <a:endParaRPr lang="en-US" sz="2400" spc="229" dirty="0">
              <a:solidFill>
                <a:srgbClr val="0000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2226" y="992979"/>
            <a:ext cx="14523548" cy="93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spc="28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ЩО ТАКЕ ВІДКРИТА НАУКА</a:t>
            </a:r>
            <a:r>
              <a:rPr lang="en-US" sz="5600" b="1" spc="280" dirty="0" smtClean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?</a:t>
            </a:r>
            <a:endParaRPr lang="en-US" sz="5600" b="1" spc="28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9258300"/>
            <a:ext cx="248490" cy="24849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0210" y="780210"/>
            <a:ext cx="248490" cy="24849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5290" y="2708877"/>
            <a:ext cx="16694220" cy="86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Це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концепція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яка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передбачає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що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наукові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дані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результати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досліджень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методології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мають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бути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доступними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для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8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всіх</a:t>
            </a:r>
            <a:r>
              <a:rPr lang="en-US" sz="2498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6437" y="4329428"/>
            <a:ext cx="7600950" cy="90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uk-UA" sz="5600" b="1" spc="529" dirty="0" smtClean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О</a:t>
            </a:r>
            <a:r>
              <a:rPr lang="en-US" sz="5600" b="1" spc="529" dirty="0" err="1" smtClean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сновні</a:t>
            </a:r>
            <a:r>
              <a:rPr lang="en-US" sz="5600" b="1" spc="529" dirty="0" smtClean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600" b="1" spc="529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принципи</a:t>
            </a:r>
            <a:endParaRPr lang="en-US" sz="5600" b="1" spc="529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74958" y="5915994"/>
            <a:ext cx="1133808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Прозорість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доступність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співпраця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повторюваність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досліджень</a:t>
            </a: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08381" y="6909769"/>
            <a:ext cx="5251014" cy="95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600" b="1" spc="579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Важливість</a:t>
            </a:r>
            <a:endParaRPr lang="en-US" sz="5600" b="1" spc="579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8490" y="8433435"/>
            <a:ext cx="18039510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наукової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інформації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сприяє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інноваціям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покращенню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якості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досліджень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прискоренню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прогресу</a:t>
            </a: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90063" y="8668933"/>
            <a:ext cx="533846" cy="589367"/>
          </a:xfrm>
          <a:custGeom>
            <a:avLst/>
            <a:gdLst/>
            <a:ahLst/>
            <a:cxnLst/>
            <a:rect l="l" t="t" r="r" b="b"/>
            <a:pathLst>
              <a:path w="533846" h="589367">
                <a:moveTo>
                  <a:pt x="0" y="0"/>
                </a:moveTo>
                <a:lnTo>
                  <a:pt x="533846" y="0"/>
                </a:lnTo>
                <a:lnTo>
                  <a:pt x="533846" y="589367"/>
                </a:lnTo>
                <a:lnTo>
                  <a:pt x="0" y="58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0"/>
            <a:ext cx="7141841" cy="10287000"/>
            <a:chOff x="0" y="0"/>
            <a:chExt cx="1106458" cy="1593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458" cy="1593725"/>
            </a:xfrm>
            <a:custGeom>
              <a:avLst/>
              <a:gdLst/>
              <a:ahLst/>
              <a:cxnLst/>
              <a:rect l="l" t="t" r="r" b="b"/>
              <a:pathLst>
                <a:path w="1106458" h="1593725">
                  <a:moveTo>
                    <a:pt x="0" y="0"/>
                  </a:moveTo>
                  <a:lnTo>
                    <a:pt x="1106458" y="0"/>
                  </a:lnTo>
                  <a:lnTo>
                    <a:pt x="110645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/>
              <a:stretch>
                <a:fillRect l="-86698" r="-69370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>
            <a:off x="550043" y="0"/>
            <a:ext cx="0" cy="3768928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7010810" y="9258300"/>
            <a:ext cx="248490" cy="24849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284252" y="8619936"/>
            <a:ext cx="9009746" cy="886854"/>
            <a:chOff x="8273366" y="8619936"/>
            <a:chExt cx="9009746" cy="886854"/>
          </a:xfrm>
        </p:grpSpPr>
        <p:sp>
          <p:nvSpPr>
            <p:cNvPr id="5" name="TextBox 5"/>
            <p:cNvSpPr txBox="1"/>
            <p:nvPr/>
          </p:nvSpPr>
          <p:spPr>
            <a:xfrm>
              <a:off x="9329558" y="8852684"/>
              <a:ext cx="7953554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399" spc="239" dirty="0" err="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Наукова</a:t>
              </a:r>
              <a:r>
                <a:rPr lang="en-US" sz="2399" spc="239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399" spc="239" dirty="0" err="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бібліотека</a:t>
              </a:r>
              <a:r>
                <a:rPr lang="en-US" sz="2399" spc="239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ХДУ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8273366" y="8619936"/>
              <a:ext cx="953368" cy="886854"/>
            </a:xfrm>
            <a:custGeom>
              <a:avLst/>
              <a:gdLst/>
              <a:ahLst/>
              <a:cxnLst/>
              <a:rect l="l" t="t" r="r" b="b"/>
              <a:pathLst>
                <a:path w="953368" h="886854">
                  <a:moveTo>
                    <a:pt x="0" y="0"/>
                  </a:moveTo>
                  <a:lnTo>
                    <a:pt x="953368" y="0"/>
                  </a:lnTo>
                  <a:lnTo>
                    <a:pt x="953368" y="886854"/>
                  </a:lnTo>
                  <a:lnTo>
                    <a:pt x="0" y="886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8611834" y="266700"/>
            <a:ext cx="8544992" cy="1856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4"/>
              </a:lnSpc>
            </a:pPr>
            <a:r>
              <a:rPr lang="en-US" sz="5600" b="1" spc="268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РОЛЬ БІБЛІОТЕКИ У ВІДКРИТІЙ </a:t>
            </a:r>
            <a:r>
              <a:rPr lang="en-US" sz="5600" b="1" spc="268" dirty="0" smtClean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НАУЦІ</a:t>
            </a:r>
            <a:endParaRPr lang="en-US" sz="5600" b="1" spc="268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537805" y="2322215"/>
            <a:ext cx="8693050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500" b="1" spc="249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Підтримка</a:t>
            </a:r>
            <a:r>
              <a:rPr lang="en-US" sz="2500" b="1" spc="249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500" b="1" spc="249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дослідників</a:t>
            </a:r>
            <a:r>
              <a:rPr lang="en-US" sz="2500" b="1" spc="249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  <a:p>
            <a:pPr algn="l">
              <a:lnSpc>
                <a:spcPts val="3999"/>
              </a:lnSpc>
            </a:pP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Надаємо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різних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ресурсів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електронних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книг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журналів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баз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даних</a:t>
            </a:r>
            <a:r>
              <a:rPr lang="en-US" sz="2500" spc="249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uk-UA" sz="2500" spc="249" dirty="0" smtClea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endParaRPr lang="en-US" sz="2500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r>
              <a:rPr lang="en-US" sz="2500" b="1" spc="249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Поширення</a:t>
            </a:r>
            <a:r>
              <a:rPr lang="en-US" sz="2500" b="1" spc="249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500" b="1" spc="249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знань</a:t>
            </a:r>
            <a:r>
              <a:rPr lang="en-US" sz="2500" b="1" spc="249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  <a:p>
            <a:pPr algn="l">
              <a:lnSpc>
                <a:spcPts val="3999"/>
              </a:lnSpc>
            </a:pP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Організація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семінарів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воркшопів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виставок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наукових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досягнень</a:t>
            </a:r>
            <a:r>
              <a:rPr lang="en-US" sz="2500" spc="249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uk-UA" sz="2500" spc="249" dirty="0" smtClea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endParaRPr lang="en-US" sz="2500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r>
              <a:rPr lang="en-US" sz="2500" b="1" spc="249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Сприяння</a:t>
            </a:r>
            <a:r>
              <a:rPr lang="en-US" sz="2500" b="1" spc="249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500" b="1" spc="249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співпраці</a:t>
            </a:r>
            <a:r>
              <a:rPr lang="en-US" sz="2500" b="1" spc="249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:</a:t>
            </a:r>
          </a:p>
          <a:p>
            <a:pPr algn="l">
              <a:lnSpc>
                <a:spcPts val="3999"/>
              </a:lnSpc>
            </a:pP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Платформи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для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обміну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ідеями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результатами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досліджень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вебінари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наукові</a:t>
            </a:r>
            <a:r>
              <a:rPr lang="en-US" sz="2500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форуми</a:t>
            </a:r>
            <a:r>
              <a:rPr lang="en-US" sz="2500" spc="249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).</a:t>
            </a:r>
            <a:endParaRPr lang="en-US" sz="2500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9470" y="1391960"/>
            <a:ext cx="15529061" cy="95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20"/>
              </a:lnSpc>
            </a:pPr>
            <a:r>
              <a:rPr lang="en-US" sz="5600" b="1" spc="29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ДОСТУП ДО БАЗ ДАНИХ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52945" y="3181776"/>
            <a:ext cx="4775418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 dirty="0">
                <a:solidFill>
                  <a:srgbClr val="A79E9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56291" y="3181925"/>
            <a:ext cx="4775418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>
                <a:solidFill>
                  <a:srgbClr val="A79E9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9470" y="2535495"/>
            <a:ext cx="15529061" cy="37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500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</a:t>
            </a:r>
            <a:r>
              <a:rPr lang="en-US" sz="2500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</a:t>
            </a:r>
            <a:r>
              <a:rPr lang="en-US" sz="2500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Web of Science і Scopus</a:t>
            </a:r>
            <a:r>
              <a:rPr lang="en-US" sz="2500" spc="229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lang="en-US" sz="2299" spc="22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7190" y="4702601"/>
            <a:ext cx="477541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500" b="1" spc="229" dirty="0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ПЕРЕВАГИ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83380" y="4754245"/>
            <a:ext cx="477541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500" b="1" spc="229" dirty="0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ПЕРЕВАГИ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33113" y="4754245"/>
            <a:ext cx="477541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500" b="1" spc="22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ВПЛИВ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9470" y="5301955"/>
            <a:ext cx="4775418" cy="97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</a:pPr>
            <a:r>
              <a:rPr lang="en-US" sz="2500" spc="2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Можливість пошуку рецензованих статей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56291" y="5301955"/>
            <a:ext cx="4775418" cy="148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</a:pPr>
            <a:r>
              <a:rPr lang="en-US" sz="2500" spc="2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Отримання метрик впливу (імпакт-фактори, цитування)..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33113" y="5301955"/>
            <a:ext cx="4775418" cy="148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</a:pPr>
            <a:r>
              <a:rPr lang="en-US" sz="2500" spc="24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Підвищення якості досліджень і освіти в цих регіонах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35393" y="3181925"/>
            <a:ext cx="4775418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>
                <a:solidFill>
                  <a:srgbClr val="A79E9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03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9009810"/>
            <a:ext cx="248490" cy="24849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010810" y="1028700"/>
            <a:ext cx="248490" cy="24849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>
            <a:off x="1033463" y="0"/>
            <a:ext cx="0" cy="3334176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496979" y="7584781"/>
            <a:ext cx="17791021" cy="126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Research4Life: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Як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це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працює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Надається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безкоштовний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наукових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ресурсів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для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університетів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у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країнах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з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низьким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середнім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spc="23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доходом</a:t>
            </a:r>
            <a:r>
              <a:rPr lang="en-US" sz="2500" spc="23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86696"/>
            <a:ext cx="18288000" cy="6400304"/>
            <a:chOff x="0" y="0"/>
            <a:chExt cx="4816593" cy="1685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685677"/>
            </a:xfrm>
            <a:custGeom>
              <a:avLst/>
              <a:gdLst/>
              <a:ahLst/>
              <a:cxnLst/>
              <a:rect l="l" t="t" r="r" b="b"/>
              <a:pathLst>
                <a:path w="4816592" h="1685677">
                  <a:moveTo>
                    <a:pt x="0" y="0"/>
                  </a:moveTo>
                  <a:lnTo>
                    <a:pt x="4816592" y="0"/>
                  </a:lnTo>
                  <a:lnTo>
                    <a:pt x="4816592" y="1685677"/>
                  </a:lnTo>
                  <a:lnTo>
                    <a:pt x="0" y="1685677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733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5685" y="5143500"/>
            <a:ext cx="3062192" cy="2560845"/>
            <a:chOff x="0" y="0"/>
            <a:chExt cx="529089" cy="4424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9089" cy="442466"/>
            </a:xfrm>
            <a:custGeom>
              <a:avLst/>
              <a:gdLst/>
              <a:ahLst/>
              <a:cxnLst/>
              <a:rect l="l" t="t" r="r" b="b"/>
              <a:pathLst>
                <a:path w="529089" h="442466">
                  <a:moveTo>
                    <a:pt x="0" y="0"/>
                  </a:moveTo>
                  <a:lnTo>
                    <a:pt x="529089" y="0"/>
                  </a:lnTo>
                  <a:lnTo>
                    <a:pt x="529089" y="442466"/>
                  </a:lnTo>
                  <a:lnTo>
                    <a:pt x="0" y="442466"/>
                  </a:lnTo>
                  <a:close/>
                </a:path>
              </a:pathLst>
            </a:custGeom>
            <a:blipFill>
              <a:blip r:embed="rId2"/>
              <a:stretch>
                <a:fillRect l="-45606" r="-47093" b="-5352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475685" y="5143500"/>
            <a:ext cx="3062192" cy="2560845"/>
            <a:chOff x="0" y="0"/>
            <a:chExt cx="529089" cy="4424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9089" cy="442466"/>
            </a:xfrm>
            <a:custGeom>
              <a:avLst/>
              <a:gdLst/>
              <a:ahLst/>
              <a:cxnLst/>
              <a:rect l="l" t="t" r="r" b="b"/>
              <a:pathLst>
                <a:path w="529089" h="442466">
                  <a:moveTo>
                    <a:pt x="0" y="0"/>
                  </a:moveTo>
                  <a:lnTo>
                    <a:pt x="529089" y="0"/>
                  </a:lnTo>
                  <a:lnTo>
                    <a:pt x="529089" y="442466"/>
                  </a:lnTo>
                  <a:lnTo>
                    <a:pt x="0" y="442466"/>
                  </a:lnTo>
                  <a:close/>
                </a:path>
              </a:pathLst>
            </a:custGeom>
            <a:blipFill>
              <a:blip r:embed="rId3"/>
              <a:stretch>
                <a:fillRect l="-3661" r="-366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583287" y="9258300"/>
            <a:ext cx="248490" cy="2484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456224" y="789698"/>
            <a:ext cx="248490" cy="24849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88283" y="5055813"/>
            <a:ext cx="6817932" cy="2872054"/>
          </a:xfrm>
          <a:custGeom>
            <a:avLst/>
            <a:gdLst/>
            <a:ahLst/>
            <a:cxnLst/>
            <a:rect l="l" t="t" r="r" b="b"/>
            <a:pathLst>
              <a:path w="6817932" h="2872054">
                <a:moveTo>
                  <a:pt x="0" y="0"/>
                </a:moveTo>
                <a:lnTo>
                  <a:pt x="6817932" y="0"/>
                </a:lnTo>
                <a:lnTo>
                  <a:pt x="6817932" y="2872054"/>
                </a:lnTo>
                <a:lnTo>
                  <a:pt x="0" y="28720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409232" y="5143500"/>
            <a:ext cx="4295482" cy="2931666"/>
          </a:xfrm>
          <a:custGeom>
            <a:avLst/>
            <a:gdLst/>
            <a:ahLst/>
            <a:cxnLst/>
            <a:rect l="l" t="t" r="r" b="b"/>
            <a:pathLst>
              <a:path w="4295482" h="2931666">
                <a:moveTo>
                  <a:pt x="0" y="0"/>
                </a:moveTo>
                <a:lnTo>
                  <a:pt x="4295481" y="0"/>
                </a:lnTo>
                <a:lnTo>
                  <a:pt x="4295481" y="2931666"/>
                </a:lnTo>
                <a:lnTo>
                  <a:pt x="0" y="2931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92478" y="8098434"/>
            <a:ext cx="3045398" cy="128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6"/>
              </a:lnSpc>
            </a:pPr>
            <a:r>
              <a:rPr lang="en-US" sz="1940" b="1" spc="194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ПІДПИСУЄМО АВТОРСЬКИЙ ДОГОВІР</a:t>
            </a:r>
          </a:p>
          <a:p>
            <a:pPr marL="0" lvl="0" indent="0" algn="ctr">
              <a:lnSpc>
                <a:spcPts val="2156"/>
              </a:lnSpc>
            </a:pPr>
            <a:endParaRPr lang="en-US" sz="1940" b="1" spc="194">
              <a:solidFill>
                <a:srgbClr val="4E6E81"/>
              </a:solidFill>
              <a:latin typeface="Heebo Bold"/>
              <a:ea typeface="Heebo Bold"/>
              <a:cs typeface="Heebo Bold"/>
              <a:sym typeface="Heeb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68996" y="8085947"/>
            <a:ext cx="4350008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</a:pPr>
            <a:r>
              <a:rPr lang="en-US" sz="2199" b="1" spc="21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МАЄМО БАГАТО КОЛЕКЦІЙ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1776" y="4364332"/>
            <a:ext cx="16624447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 b="1" spc="299">
                <a:solidFill>
                  <a:srgbClr val="000000"/>
                </a:solidFill>
                <a:latin typeface="Heebo Bold"/>
                <a:ea typeface="Heebo Bold"/>
                <a:cs typeface="Heebo Bold"/>
                <a:sym typeface="Heebo Bold"/>
              </a:rPr>
              <a:t>PROPONENTS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230460" y="8370974"/>
            <a:ext cx="4350008" cy="7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spc="21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18956 ДОКУМЕНТА</a:t>
            </a:r>
          </a:p>
          <a:p>
            <a:pPr marL="0" lvl="0" indent="0" algn="ctr">
              <a:lnSpc>
                <a:spcPts val="3079"/>
              </a:lnSpc>
            </a:pPr>
            <a:endParaRPr lang="en-US" sz="2199" b="1" spc="219">
              <a:solidFill>
                <a:srgbClr val="4E6E81"/>
              </a:solidFill>
              <a:latin typeface="Heebo Bold"/>
              <a:ea typeface="Heebo Bold"/>
              <a:cs typeface="Heebo Bold"/>
              <a:sym typeface="Heeb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31776" y="904875"/>
            <a:ext cx="7144921" cy="203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20"/>
              </a:lnSpc>
            </a:pPr>
            <a:r>
              <a:rPr lang="en-US" sz="5600" b="1" spc="29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НАШ РЕПОЗИТАРІЙ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68996" y="1057201"/>
            <a:ext cx="10487228" cy="324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Типи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документів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Дисертації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статті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доповіді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матеріали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конференцій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Функції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Зберігання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надання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доступу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наукових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результатів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університету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Сприяння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відкритості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Дослідники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можуть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публікувати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свої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роботи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підвищуючи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видимість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і </a:t>
            </a:r>
            <a:r>
              <a:rPr lang="en-US" sz="2299" spc="22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доступність</a:t>
            </a:r>
            <a:r>
              <a:rPr lang="en-US" sz="2299" spc="22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endParaRPr lang="en-US" sz="2299" spc="22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06369" cy="10287000"/>
            <a:chOff x="0" y="0"/>
            <a:chExt cx="179262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2624" cy="2709333"/>
            </a:xfrm>
            <a:custGeom>
              <a:avLst/>
              <a:gdLst/>
              <a:ahLst/>
              <a:cxnLst/>
              <a:rect l="l" t="t" r="r" b="b"/>
              <a:pathLst>
                <a:path w="1792624" h="2709333">
                  <a:moveTo>
                    <a:pt x="0" y="0"/>
                  </a:moveTo>
                  <a:lnTo>
                    <a:pt x="1792624" y="0"/>
                  </a:lnTo>
                  <a:lnTo>
                    <a:pt x="179262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92624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6842696" cy="8229600"/>
            <a:chOff x="0" y="0"/>
            <a:chExt cx="1076050" cy="12941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6050" cy="1294148"/>
            </a:xfrm>
            <a:custGeom>
              <a:avLst/>
              <a:gdLst/>
              <a:ahLst/>
              <a:cxnLst/>
              <a:rect l="l" t="t" r="r" b="b"/>
              <a:pathLst>
                <a:path w="1076050" h="1294148">
                  <a:moveTo>
                    <a:pt x="0" y="0"/>
                  </a:moveTo>
                  <a:lnTo>
                    <a:pt x="1076050" y="0"/>
                  </a:lnTo>
                  <a:lnTo>
                    <a:pt x="1076050" y="1294148"/>
                  </a:lnTo>
                  <a:lnTo>
                    <a:pt x="0" y="1294148"/>
                  </a:lnTo>
                  <a:close/>
                </a:path>
              </a:pathLst>
            </a:custGeom>
            <a:blipFill>
              <a:blip r:embed="rId2"/>
              <a:stretch>
                <a:fillRect l="-40257" r="-4025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8032935" y="914400"/>
            <a:ext cx="922636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0"/>
              </a:lnSpc>
            </a:pPr>
            <a:r>
              <a:rPr lang="en-US" sz="5600" b="1" spc="28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ПЕРЕВІРКА НА ПЛАГІАТ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59618" y="3107911"/>
            <a:ext cx="8499682" cy="249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</a:pPr>
            <a:r>
              <a:rPr lang="en-US" sz="2100" spc="21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Університет регулярно здійснює перевірку всіх матеріалів, які проходять через вчену раду, на наявність плагіату за допомогою системи "Страйкплагіат". Це стосується наукових доробків, публікацій науково-педагогічного персоналу, статей, тез конференцій та інших академічних робіт.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59618" y="6765548"/>
            <a:ext cx="8499682" cy="165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</a:pPr>
            <a:r>
              <a:rPr lang="en-US" sz="2100" spc="21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Університет використовує систему "Турнітін" для перевірки випускних робіт студентів на наявність плагіату. Ця процедура є обов'язковою і допомагає забезпечити академічну доброчесність..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59618" y="2644327"/>
            <a:ext cx="849968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b="1" spc="24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STRIKEPLAGIARISM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59618" y="6301964"/>
            <a:ext cx="849968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b="1" spc="24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TURNITIN (РАНІШЕ УНІЧЕК)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0210" y="780210"/>
            <a:ext cx="248490" cy="24849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6124" y="0"/>
            <a:ext cx="13352049" cy="7634140"/>
            <a:chOff x="0" y="0"/>
            <a:chExt cx="71079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0790" cy="406400"/>
            </a:xfrm>
            <a:custGeom>
              <a:avLst/>
              <a:gdLst/>
              <a:ahLst/>
              <a:cxnLst/>
              <a:rect l="l" t="t" r="r" b="b"/>
              <a:pathLst>
                <a:path w="710790" h="406400">
                  <a:moveTo>
                    <a:pt x="507590" y="0"/>
                  </a:moveTo>
                  <a:cubicBezTo>
                    <a:pt x="619815" y="0"/>
                    <a:pt x="710790" y="90976"/>
                    <a:pt x="710790" y="203200"/>
                  </a:cubicBezTo>
                  <a:cubicBezTo>
                    <a:pt x="710790" y="315424"/>
                    <a:pt x="619815" y="406400"/>
                    <a:pt x="5075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1079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0210" y="780210"/>
            <a:ext cx="248490" cy="2484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333392"/>
            <a:ext cx="248490" cy="24849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4412" y="934154"/>
            <a:ext cx="3597879" cy="3194109"/>
          </a:xfrm>
          <a:custGeom>
            <a:avLst/>
            <a:gdLst/>
            <a:ahLst/>
            <a:cxnLst/>
            <a:rect l="l" t="t" r="r" b="b"/>
            <a:pathLst>
              <a:path w="3597879" h="3194109">
                <a:moveTo>
                  <a:pt x="0" y="0"/>
                </a:moveTo>
                <a:lnTo>
                  <a:pt x="3597878" y="0"/>
                </a:lnTo>
                <a:lnTo>
                  <a:pt x="3597878" y="3194109"/>
                </a:lnTo>
                <a:lnTo>
                  <a:pt x="0" y="319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1169" y="4373332"/>
            <a:ext cx="3781122" cy="2929837"/>
          </a:xfrm>
          <a:custGeom>
            <a:avLst/>
            <a:gdLst/>
            <a:ahLst/>
            <a:cxnLst/>
            <a:rect l="l" t="t" r="r" b="b"/>
            <a:pathLst>
              <a:path w="3781122" h="2929837">
                <a:moveTo>
                  <a:pt x="0" y="0"/>
                </a:moveTo>
                <a:lnTo>
                  <a:pt x="3781121" y="0"/>
                </a:lnTo>
                <a:lnTo>
                  <a:pt x="3781121" y="2929837"/>
                </a:lnTo>
                <a:lnTo>
                  <a:pt x="0" y="2929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379760" y="904455"/>
            <a:ext cx="5160942" cy="2899561"/>
          </a:xfrm>
          <a:custGeom>
            <a:avLst/>
            <a:gdLst/>
            <a:ahLst/>
            <a:cxnLst/>
            <a:rect l="l" t="t" r="r" b="b"/>
            <a:pathLst>
              <a:path w="5160942" h="2899561">
                <a:moveTo>
                  <a:pt x="0" y="0"/>
                </a:moveTo>
                <a:lnTo>
                  <a:pt x="5160942" y="0"/>
                </a:lnTo>
                <a:lnTo>
                  <a:pt x="5160942" y="2899562"/>
                </a:lnTo>
                <a:lnTo>
                  <a:pt x="0" y="2899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758578" y="4128263"/>
            <a:ext cx="4403304" cy="4368769"/>
          </a:xfrm>
          <a:custGeom>
            <a:avLst/>
            <a:gdLst/>
            <a:ahLst/>
            <a:cxnLst/>
            <a:rect l="l" t="t" r="r" b="b"/>
            <a:pathLst>
              <a:path w="4403304" h="4368769">
                <a:moveTo>
                  <a:pt x="0" y="0"/>
                </a:moveTo>
                <a:lnTo>
                  <a:pt x="4403305" y="0"/>
                </a:lnTo>
                <a:lnTo>
                  <a:pt x="4403305" y="4368768"/>
                </a:lnTo>
                <a:lnTo>
                  <a:pt x="0" y="43687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285896" y="2708591"/>
            <a:ext cx="6410123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</a:pPr>
            <a:r>
              <a:rPr lang="en-US" sz="6000" b="1" spc="3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СПІВПРАЦЯ З НАУКОВЦЯМИ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85896" y="4991134"/>
            <a:ext cx="6410123" cy="277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spc="22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Консультації щодо вибору журналів</a:t>
            </a:r>
          </a:p>
          <a:p>
            <a:pPr algn="l">
              <a:lnSpc>
                <a:spcPts val="3679"/>
              </a:lnSpc>
            </a:pPr>
            <a:r>
              <a:rPr lang="en-US" sz="2299" spc="22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Допомога у підготовці матеріалів</a:t>
            </a:r>
          </a:p>
          <a:p>
            <a:pPr algn="l">
              <a:lnSpc>
                <a:spcPts val="3679"/>
              </a:lnSpc>
            </a:pPr>
            <a:r>
              <a:rPr lang="en-US" sz="2299" spc="22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Доступ до бах даних</a:t>
            </a:r>
          </a:p>
          <a:p>
            <a:pPr algn="l">
              <a:lnSpc>
                <a:spcPts val="3679"/>
              </a:lnSpc>
            </a:pPr>
            <a:r>
              <a:rPr lang="en-US" sz="2299" spc="22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Перевірка на плагіат робіт</a:t>
            </a:r>
          </a:p>
          <a:p>
            <a:pPr algn="l">
              <a:lnSpc>
                <a:spcPts val="3679"/>
              </a:lnSpc>
            </a:pPr>
            <a:r>
              <a:rPr lang="en-US" sz="2299" spc="22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Організація тематичний семінарів</a:t>
            </a:r>
          </a:p>
          <a:p>
            <a:pPr algn="l">
              <a:lnSpc>
                <a:spcPts val="3679"/>
              </a:lnSpc>
            </a:pPr>
            <a:endParaRPr lang="en-US" sz="2299" spc="22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40340" y="0"/>
            <a:ext cx="3247660" cy="2836648"/>
            <a:chOff x="0" y="0"/>
            <a:chExt cx="1369624" cy="11962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9624" cy="1196290"/>
            </a:xfrm>
            <a:custGeom>
              <a:avLst/>
              <a:gdLst/>
              <a:ahLst/>
              <a:cxnLst/>
              <a:rect l="l" t="t" r="r" b="b"/>
              <a:pathLst>
                <a:path w="1369624" h="1196290">
                  <a:moveTo>
                    <a:pt x="0" y="0"/>
                  </a:moveTo>
                  <a:lnTo>
                    <a:pt x="1369624" y="0"/>
                  </a:lnTo>
                  <a:lnTo>
                    <a:pt x="1369624" y="1196290"/>
                  </a:lnTo>
                  <a:lnTo>
                    <a:pt x="0" y="1196290"/>
                  </a:lnTo>
                  <a:close/>
                </a:path>
              </a:pathLst>
            </a:custGeom>
            <a:blipFill>
              <a:blip r:embed="rId2"/>
              <a:stretch>
                <a:fillRect l="-27639" r="-2763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5040340" y="7450352"/>
            <a:ext cx="3247660" cy="2836648"/>
            <a:chOff x="0" y="0"/>
            <a:chExt cx="1369624" cy="11962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69624" cy="1196290"/>
            </a:xfrm>
            <a:custGeom>
              <a:avLst/>
              <a:gdLst/>
              <a:ahLst/>
              <a:cxnLst/>
              <a:rect l="l" t="t" r="r" b="b"/>
              <a:pathLst>
                <a:path w="1369624" h="1196290">
                  <a:moveTo>
                    <a:pt x="0" y="0"/>
                  </a:moveTo>
                  <a:lnTo>
                    <a:pt x="1369624" y="0"/>
                  </a:lnTo>
                  <a:lnTo>
                    <a:pt x="1369624" y="1196290"/>
                  </a:lnTo>
                  <a:lnTo>
                    <a:pt x="0" y="1196290"/>
                  </a:lnTo>
                  <a:close/>
                </a:path>
              </a:pathLst>
            </a:custGeom>
            <a:blipFill>
              <a:blip r:embed="rId3"/>
              <a:stretch>
                <a:fillRect l="-27697" t="-17940" r="-5557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792681" y="0"/>
            <a:ext cx="3247660" cy="2836648"/>
            <a:chOff x="0" y="0"/>
            <a:chExt cx="1369624" cy="11962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9624" cy="1196290"/>
            </a:xfrm>
            <a:custGeom>
              <a:avLst/>
              <a:gdLst/>
              <a:ahLst/>
              <a:cxnLst/>
              <a:rect l="l" t="t" r="r" b="b"/>
              <a:pathLst>
                <a:path w="1369624" h="1196290">
                  <a:moveTo>
                    <a:pt x="0" y="0"/>
                  </a:moveTo>
                  <a:lnTo>
                    <a:pt x="1369624" y="0"/>
                  </a:lnTo>
                  <a:lnTo>
                    <a:pt x="1369624" y="1196290"/>
                  </a:lnTo>
                  <a:lnTo>
                    <a:pt x="0" y="1196290"/>
                  </a:lnTo>
                  <a:close/>
                </a:path>
              </a:pathLst>
            </a:custGeom>
            <a:blipFill>
              <a:blip r:embed="rId4"/>
              <a:stretch>
                <a:fillRect l="-37856" r="-3785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792681" y="7450352"/>
            <a:ext cx="3247660" cy="2836648"/>
            <a:chOff x="0" y="0"/>
            <a:chExt cx="1369624" cy="1196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69624" cy="1196290"/>
            </a:xfrm>
            <a:custGeom>
              <a:avLst/>
              <a:gdLst/>
              <a:ahLst/>
              <a:cxnLst/>
              <a:rect l="l" t="t" r="r" b="b"/>
              <a:pathLst>
                <a:path w="1369624" h="1196290">
                  <a:moveTo>
                    <a:pt x="0" y="0"/>
                  </a:moveTo>
                  <a:lnTo>
                    <a:pt x="1369624" y="0"/>
                  </a:lnTo>
                  <a:lnTo>
                    <a:pt x="1369624" y="1196290"/>
                  </a:lnTo>
                  <a:lnTo>
                    <a:pt x="0" y="1196290"/>
                  </a:lnTo>
                  <a:close/>
                </a:path>
              </a:pathLst>
            </a:custGeom>
            <a:blipFill>
              <a:blip r:embed="rId5"/>
              <a:stretch>
                <a:fillRect l="-15549" r="-1554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545021" y="0"/>
            <a:ext cx="3247660" cy="2836648"/>
            <a:chOff x="0" y="0"/>
            <a:chExt cx="1369624" cy="1196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69624" cy="1196290"/>
            </a:xfrm>
            <a:custGeom>
              <a:avLst/>
              <a:gdLst/>
              <a:ahLst/>
              <a:cxnLst/>
              <a:rect l="l" t="t" r="r" b="b"/>
              <a:pathLst>
                <a:path w="1369624" h="1196290">
                  <a:moveTo>
                    <a:pt x="0" y="0"/>
                  </a:moveTo>
                  <a:lnTo>
                    <a:pt x="1369624" y="0"/>
                  </a:lnTo>
                  <a:lnTo>
                    <a:pt x="1369624" y="1196290"/>
                  </a:lnTo>
                  <a:lnTo>
                    <a:pt x="0" y="1196290"/>
                  </a:lnTo>
                  <a:close/>
                </a:path>
              </a:pathLst>
            </a:custGeom>
            <a:blipFill>
              <a:blip r:embed="rId6"/>
              <a:stretch>
                <a:fillRect l="-15508" r="-15508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545021" y="7450352"/>
            <a:ext cx="3247660" cy="2836648"/>
            <a:chOff x="0" y="0"/>
            <a:chExt cx="1369624" cy="11962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69624" cy="1196290"/>
            </a:xfrm>
            <a:custGeom>
              <a:avLst/>
              <a:gdLst/>
              <a:ahLst/>
              <a:cxnLst/>
              <a:rect l="l" t="t" r="r" b="b"/>
              <a:pathLst>
                <a:path w="1369624" h="1196290">
                  <a:moveTo>
                    <a:pt x="0" y="0"/>
                  </a:moveTo>
                  <a:lnTo>
                    <a:pt x="1369624" y="0"/>
                  </a:lnTo>
                  <a:lnTo>
                    <a:pt x="1369624" y="1196290"/>
                  </a:lnTo>
                  <a:lnTo>
                    <a:pt x="0" y="1196290"/>
                  </a:lnTo>
                  <a:close/>
                </a:path>
              </a:pathLst>
            </a:custGeom>
            <a:blipFill>
              <a:blip r:embed="rId7"/>
              <a:stretch>
                <a:fillRect l="-27639" r="-27639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80210" y="780210"/>
            <a:ext cx="248490" cy="24849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17824" y="2217249"/>
            <a:ext cx="7850891" cy="5088541"/>
          </a:xfrm>
          <a:custGeom>
            <a:avLst/>
            <a:gdLst/>
            <a:ahLst/>
            <a:cxnLst/>
            <a:rect l="l" t="t" r="r" b="b"/>
            <a:pathLst>
              <a:path w="7850891" h="5088541">
                <a:moveTo>
                  <a:pt x="0" y="0"/>
                </a:moveTo>
                <a:lnTo>
                  <a:pt x="7850891" y="0"/>
                </a:lnTo>
                <a:lnTo>
                  <a:pt x="7850891" y="5088540"/>
                </a:lnTo>
                <a:lnTo>
                  <a:pt x="0" y="50885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545021" y="3177237"/>
            <a:ext cx="883477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</a:pPr>
            <a:r>
              <a:rPr lang="en-US" sz="6000" b="1" spc="3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ВИСНОВКИ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45021" y="4255249"/>
            <a:ext cx="8834775" cy="305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9"/>
              </a:lnSpc>
            </a:pPr>
            <a:r>
              <a:rPr lang="en-US" sz="2199" b="1" spc="21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Значення відкритої науки</a:t>
            </a:r>
            <a:r>
              <a:rPr lang="en-US" sz="2199" spc="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l">
              <a:lnSpc>
                <a:spcPts val="3519"/>
              </a:lnSpc>
            </a:pPr>
            <a:r>
              <a:rPr lang="en-US" sz="2199" spc="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Поліпшення доступу до знань, що призводить до інновацій.</a:t>
            </a:r>
          </a:p>
          <a:p>
            <a:pPr algn="l">
              <a:lnSpc>
                <a:spcPts val="3519"/>
              </a:lnSpc>
            </a:pPr>
            <a:r>
              <a:rPr lang="en-US" sz="2199" b="1" spc="21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Роль бібліотеки:</a:t>
            </a:r>
          </a:p>
          <a:p>
            <a:pPr algn="l">
              <a:lnSpc>
                <a:spcPts val="3519"/>
              </a:lnSpc>
            </a:pPr>
            <a:r>
              <a:rPr lang="en-US" sz="2199" spc="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Ключовий партнер у наукових дослідженнях, сприяє їх відкритості та доступності.</a:t>
            </a:r>
          </a:p>
          <a:p>
            <a:pPr marL="0" lvl="0" indent="0" algn="l">
              <a:lnSpc>
                <a:spcPts val="3519"/>
              </a:lnSpc>
            </a:pPr>
            <a:endParaRPr lang="en-US" sz="2199" spc="21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478</Words>
  <Application>Microsoft Office PowerPoint</Application>
  <PresentationFormat>Произвольный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Lato Bold</vt:lpstr>
      <vt:lpstr>Canva Sans</vt:lpstr>
      <vt:lpstr>Calibri</vt:lpstr>
      <vt:lpstr>Canva Sans Bold</vt:lpstr>
      <vt:lpstr>Lato</vt:lpstr>
      <vt:lpstr>Heebo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основи соціальної політики</dc:title>
  <cp:lastModifiedBy>Acer</cp:lastModifiedBy>
  <cp:revision>3</cp:revision>
  <dcterms:created xsi:type="dcterms:W3CDTF">2006-08-16T00:00:00Z</dcterms:created>
  <dcterms:modified xsi:type="dcterms:W3CDTF">2024-10-16T17:48:29Z</dcterms:modified>
  <dc:identifier>DAGR2xlM63M</dc:identifier>
</cp:coreProperties>
</file>