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 snapToGrid="0">
      <p:cViewPr>
        <p:scale>
          <a:sx n="66" d="100"/>
          <a:sy n="66" d="100"/>
        </p:scale>
        <p:origin x="90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0"/>
            <a:ext cx="8689976" cy="1345474"/>
          </a:xfrm>
        </p:spPr>
        <p:txBody>
          <a:bodyPr>
            <a:normAutofit/>
          </a:bodyPr>
          <a:lstStyle/>
          <a:p>
            <a:r>
              <a:rPr lang="uk-UA" sz="6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ФІТОТЕрАПІЯ</a:t>
            </a:r>
            <a:endParaRPr lang="ru-RU" sz="66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8777" y="3886200"/>
            <a:ext cx="5264332" cy="1371599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806" y="1553029"/>
            <a:ext cx="8136708" cy="509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509" y="3215529"/>
            <a:ext cx="1157369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освітньо-професійній програмі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«Фізична реабілітація» з підготовки фахівців за другим (магістерським) рівнем вищої освіти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спеціальністю 227 Фізична терапія, </a:t>
            </a:r>
            <a:r>
              <a:rPr lang="uk-UA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ерготерапія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галузі знань 22 Охорона </a:t>
            </a:r>
            <a:r>
              <a:rPr lang="uk-UA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здоров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я, серед інших дисциплін вільного вибору,  чільне місце посідає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uk-UA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Фітотерпія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».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Ця дисципліна забезпечує певні пункти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інтегральної компетентності,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саме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 складні спеціалізовані задачі та практичні проблеми, пов’язані з порушеннями функцій органів та систем,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 фізичну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терапію (фізичну реабілітацію)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фітотерапії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та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фахової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-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знання щодо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застосування, методу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фітотерапії, розуміння її місця і ролі в комплексному лікуванні, реабілітації та профілактиці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828" y="0"/>
            <a:ext cx="7213601" cy="321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45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19313" y="609600"/>
            <a:ext cx="11495315" cy="2685143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1543" y="0"/>
            <a:ext cx="109002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" marR="8890" indent="313690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викладання навчальної дисципліни «Фітотерапія» є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набуття здобувачами вищої освіти знань та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навичок з використання лікарських рослин для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фізичної реабілітації,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профілактики симптомів і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захворювань людини;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ормування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студентів уявлень про головні принципи використання рослин, як природного джерела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оздоровлення та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відновлення організму людини.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42" y="3120571"/>
            <a:ext cx="5297715" cy="351245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370" y="3120570"/>
            <a:ext cx="5094515" cy="351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1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01" y="975925"/>
            <a:ext cx="7837714" cy="529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" marR="8890" indent="313690" algn="just">
              <a:lnSpc>
                <a:spcPts val="2880"/>
              </a:lnSpc>
              <a:spcAft>
                <a:spcPts val="0"/>
              </a:spcAft>
            </a:pPr>
            <a:r>
              <a:rPr lang="uk-UA" sz="24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курсу</a:t>
            </a:r>
            <a:r>
              <a:rPr lang="uk-UA" sz="2400" b="1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24130" marR="8890" indent="313690" algn="just">
              <a:lnSpc>
                <a:spcPts val="2880"/>
              </a:lnSpc>
              <a:spcAft>
                <a:spcPts val="0"/>
              </a:spcAft>
            </a:pPr>
            <a:r>
              <a:rPr lang="uk-UA" sz="2400" spc="-1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дати поняття про задачі і принципи фітотерапії;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288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  <a:tab pos="900430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сформувати уявлення про активні речовини рослин;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288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  <a:tab pos="900430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ознайомити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зі способами вилучення діючих речовин із рослинної сировини.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288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  <a:tab pos="90043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дати уявлення про основні принципи використання рослин для лікування, оздоровлення, з профілактичною метою, в косметології;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288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  <a:tab pos="900430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визначити доцільність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 рослин для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оздоровлення;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ts val="288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  <a:tab pos="90043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авчити раціональному використанню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фітозборів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готових лікарських фітотерапевтичних форм (настої, настоянки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відвари,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мікстури,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капсули, мазі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ін.) у комплексній реабілітації.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16" y="1378857"/>
            <a:ext cx="4151084" cy="410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8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58847"/>
            <a:ext cx="625202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80340" algn="l"/>
              </a:tabLs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Очікувані результати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  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ринципів фітотерапії;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понять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лікарська рослина та лікарська рослинна сировина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indent="-342900" algn="just">
              <a:buSzPts val="1200"/>
              <a:buFontTx/>
              <a:buChar char="-"/>
              <a:tabLst>
                <a:tab pos="907415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правил заготівлі та зберігання лікарської</a:t>
            </a:r>
          </a:p>
          <a:p>
            <a:pPr algn="just">
              <a:buSzPts val="1200"/>
              <a:tabLst>
                <a:tab pos="907415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рослинної      сировини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вимог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лікарської рослинної сировини;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переліку основних фітотерапевтичних ефектів та фітозасобів, які їх обумовлюють;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 правила формування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фітокомпозицій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оздоровчих процедур з використанням лікарських рослин;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принципів використання лікарських рослин в дієтичному харчуванні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Char char="-"/>
              <a:tabLst>
                <a:tab pos="907415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лікарських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рослини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Херсонщини.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7" y="2061029"/>
            <a:ext cx="2888343" cy="272868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028" y="2061029"/>
            <a:ext cx="2891971" cy="27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24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0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вміння 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-"/>
              <a:tabLst>
                <a:tab pos="180340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визначати </a:t>
            </a: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показання та протипоказання до застосування фітотерапії;</a:t>
            </a:r>
            <a:endParaRPr lang="ru-RU" sz="2400" dirty="0"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-"/>
              <a:tabLst>
                <a:tab pos="18034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використовувати методики і техніки виготовлення простих лікарських форм з рідким дисперсним середовищем (настої, відвари, </a:t>
            </a:r>
            <a:r>
              <a:rPr lang="uk-UA" sz="2400" dirty="0" err="1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мацерати</a:t>
            </a: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, настоянки);</a:t>
            </a:r>
            <a:endParaRPr lang="ru-RU" sz="2400" dirty="0"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-"/>
              <a:tabLst>
                <a:tab pos="18034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проводити інгаляції та полоскання з лікарськими рослинами;</a:t>
            </a:r>
            <a:endParaRPr lang="ru-RU" sz="2400" dirty="0"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entury Gothic" panose="020B0502020202020204" pitchFamily="34" charset="0"/>
              <a:buChar char="-"/>
              <a:tabLst>
                <a:tab pos="180340" algn="l"/>
              </a:tabLst>
            </a:pPr>
            <a:r>
              <a:rPr lang="uk-UA" sz="24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визначати </a:t>
            </a: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значення окремих рослинних засобів в загальній структурі </a:t>
            </a:r>
            <a:r>
              <a:rPr lang="uk-UA" sz="24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фізичної терапії</a:t>
            </a:r>
            <a:r>
              <a:rPr lang="uk-UA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1857829"/>
            <a:ext cx="3048000" cy="317862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14" y="1857829"/>
            <a:ext cx="2931886" cy="317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5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64342" y="1"/>
            <a:ext cx="8186057" cy="2017486"/>
          </a:xfrm>
        </p:spPr>
        <p:txBody>
          <a:bodyPr>
            <a:normAutofit/>
          </a:bodyPr>
          <a:lstStyle/>
          <a:p>
            <a:r>
              <a:rPr lang="uk-UA" sz="4000" i="1" dirty="0" err="1" smtClean="0">
                <a:solidFill>
                  <a:srgbClr val="002060"/>
                </a:solidFill>
                <a:latin typeface="Century" panose="02040604050505020304" pitchFamily="18" charset="0"/>
              </a:rPr>
              <a:t>ДяКУЮ</a:t>
            </a:r>
            <a:r>
              <a:rPr lang="uk-UA" sz="4000" i="1" dirty="0" smtClean="0">
                <a:solidFill>
                  <a:srgbClr val="002060"/>
                </a:solidFill>
                <a:latin typeface="Century" panose="02040604050505020304" pitchFamily="18" charset="0"/>
              </a:rPr>
              <a:t> ЗА УВАГУ!</a:t>
            </a:r>
            <a:r>
              <a:rPr lang="uk-UA" sz="4000" i="1" dirty="0" smtClean="0">
                <a:solidFill>
                  <a:srgbClr val="002060"/>
                </a:solidFill>
              </a:rPr>
              <a:t/>
            </a:r>
            <a:br>
              <a:rPr lang="uk-UA" sz="4000" i="1" dirty="0" smtClean="0">
                <a:solidFill>
                  <a:srgbClr val="002060"/>
                </a:solidFill>
              </a:rPr>
            </a:br>
            <a:endParaRPr lang="ru-RU" sz="4000" i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1143" y="6150114"/>
            <a:ext cx="6342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i="1" dirty="0" smtClean="0">
                <a:solidFill>
                  <a:srgbClr val="002060"/>
                </a:solidFill>
                <a:latin typeface="Century" panose="02040604050505020304" pitchFamily="18" charset="0"/>
              </a:rPr>
              <a:t>ДО ЗУСТРІЧІ!</a:t>
            </a:r>
            <a:endParaRPr lang="ru-RU" sz="4000" i="1" dirty="0">
              <a:solidFill>
                <a:srgbClr val="002060"/>
              </a:solidFill>
              <a:latin typeface="Century" panose="020406040505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457" y="1161144"/>
            <a:ext cx="8563428" cy="476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9869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229</TotalTime>
  <Words>377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Century</vt:lpstr>
      <vt:lpstr>Century Gothic</vt:lpstr>
      <vt:lpstr>Times</vt:lpstr>
      <vt:lpstr>Times New Roman</vt:lpstr>
      <vt:lpstr>Tw Cen MT</vt:lpstr>
      <vt:lpstr>Капля</vt:lpstr>
      <vt:lpstr>ФІТОТЕрАПІЯ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ДяКУЮ ЗА УВАГУ!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ФІТОТЕрАПІЯ</dc:title>
  <dc:creator>User</dc:creator>
  <cp:lastModifiedBy>User</cp:lastModifiedBy>
  <cp:revision>20</cp:revision>
  <dcterms:created xsi:type="dcterms:W3CDTF">2020-07-10T19:01:55Z</dcterms:created>
  <dcterms:modified xsi:type="dcterms:W3CDTF">2020-07-12T15:57:38Z</dcterms:modified>
</cp:coreProperties>
</file>