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066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5/19/2020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5/19/2020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5/19/2020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5/19/2020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5/19/2020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5/19/2020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5/19/2020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5/19/2020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5/19/2020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5/19/2020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5/19/2020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5/19/2020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2057400"/>
          </a:xfrm>
        </p:spPr>
        <p:txBody>
          <a:bodyPr>
            <a:normAutofit/>
          </a:bodyPr>
          <a:lstStyle/>
          <a:p>
            <a:r>
              <a:rPr lang="uk-UA" sz="4800" dirty="0" smtClean="0"/>
              <a:t>Історія української драматургії</a:t>
            </a:r>
            <a:endParaRPr lang="ru-RU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400" b="1" dirty="0" smtClean="0"/>
              <a:t>Традиції і новаторство драматургії Миколи Костомарова та Бориса Грінченка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 smtClean="0"/>
              <a:t>Українська історична драма. </a:t>
            </a:r>
            <a:endParaRPr lang="uk-UA" dirty="0" smtClean="0"/>
          </a:p>
          <a:p>
            <a:r>
              <a:rPr lang="uk-UA" dirty="0" smtClean="0"/>
              <a:t>«</a:t>
            </a:r>
            <a:r>
              <a:rPr lang="uk-UA" dirty="0" smtClean="0"/>
              <a:t>Драматичні сцени» М.І.Костомарова «Сава Чалий»: історична і пісенна основа, своєрідність конфлікту й образної системи, жанрові особливості твору. </a:t>
            </a:r>
            <a:endParaRPr lang="uk-UA" dirty="0" smtClean="0"/>
          </a:p>
          <a:p>
            <a:r>
              <a:rPr lang="uk-UA" dirty="0" smtClean="0"/>
              <a:t>Трагедія </a:t>
            </a:r>
            <a:r>
              <a:rPr lang="uk-UA" dirty="0" smtClean="0"/>
              <a:t>«Переяславська ніч» як драма ідей. Вплив античної драми, літературної теорії А.</a:t>
            </a:r>
            <a:r>
              <a:rPr lang="uk-UA" dirty="0" err="1" smtClean="0"/>
              <a:t>Шлегеля</a:t>
            </a:r>
            <a:r>
              <a:rPr lang="uk-UA" dirty="0" smtClean="0"/>
              <a:t>, п’єс Ф.Шиллера. </a:t>
            </a:r>
            <a:endParaRPr lang="uk-UA" dirty="0" smtClean="0"/>
          </a:p>
          <a:p>
            <a:r>
              <a:rPr lang="uk-UA" dirty="0" smtClean="0"/>
              <a:t>Проблематика </a:t>
            </a:r>
            <a:r>
              <a:rPr lang="uk-UA" dirty="0" smtClean="0"/>
              <a:t>драм «</a:t>
            </a:r>
            <a:r>
              <a:rPr lang="uk-UA" dirty="0" err="1" smtClean="0"/>
              <a:t>Эллины</a:t>
            </a:r>
            <a:r>
              <a:rPr lang="uk-UA" dirty="0" smtClean="0"/>
              <a:t> </a:t>
            </a:r>
            <a:r>
              <a:rPr lang="uk-UA" dirty="0" err="1" smtClean="0"/>
              <a:t>Тавриды</a:t>
            </a:r>
            <a:r>
              <a:rPr lang="uk-UA" dirty="0" smtClean="0"/>
              <a:t>», «</a:t>
            </a:r>
            <a:r>
              <a:rPr lang="uk-UA" dirty="0" err="1" smtClean="0"/>
              <a:t>Кремуций</a:t>
            </a:r>
            <a:r>
              <a:rPr lang="uk-UA" dirty="0" smtClean="0"/>
              <a:t> Корд». Новаторство драматурга. </a:t>
            </a:r>
            <a:endParaRPr lang="uk-UA" dirty="0" smtClean="0"/>
          </a:p>
          <a:p>
            <a:r>
              <a:rPr lang="uk-UA" dirty="0" smtClean="0"/>
              <a:t>Традиції </a:t>
            </a:r>
            <a:r>
              <a:rPr lang="uk-UA" dirty="0" smtClean="0"/>
              <a:t>і новаторство драматургії Б.Грінченка, його</a:t>
            </a:r>
            <a:r>
              <a:rPr lang="uk-UA" i="1" dirty="0" smtClean="0"/>
              <a:t> </a:t>
            </a:r>
            <a:r>
              <a:rPr lang="uk-UA" dirty="0" smtClean="0"/>
              <a:t>погляди на театральне мистецтво. </a:t>
            </a:r>
            <a:endParaRPr lang="uk-UA" dirty="0" smtClean="0"/>
          </a:p>
          <a:p>
            <a:r>
              <a:rPr lang="uk-UA" dirty="0" smtClean="0"/>
              <a:t>П’єси </a:t>
            </a:r>
            <a:r>
              <a:rPr lang="uk-UA" dirty="0" smtClean="0"/>
              <a:t>про історичне минуле України («Степовий гість», «Ясні зорі»). </a:t>
            </a:r>
            <a:endParaRPr lang="uk-UA" dirty="0" smtClean="0"/>
          </a:p>
          <a:p>
            <a:r>
              <a:rPr lang="uk-UA" dirty="0" smtClean="0"/>
              <a:t>Морально-етична </a:t>
            </a:r>
            <a:r>
              <a:rPr lang="uk-UA" dirty="0" smtClean="0"/>
              <a:t>проблематика соціально-психологічних драм. Образ Арсена </a:t>
            </a:r>
            <a:r>
              <a:rPr lang="uk-UA" dirty="0" err="1" smtClean="0"/>
              <a:t>Яворенка</a:t>
            </a:r>
            <a:r>
              <a:rPr lang="uk-UA" dirty="0" smtClean="0"/>
              <a:t> в драмі «На громадській роботі</a:t>
            </a:r>
            <a:r>
              <a:rPr lang="uk-UA" dirty="0" smtClean="0"/>
              <a:t>».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90600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Розвиток української драматургії другої половини ХІХ століття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uk-UA" dirty="0" smtClean="0"/>
              <a:t>Роль нового театру в піднесенні національної свідомості українського народу. </a:t>
            </a:r>
            <a:endParaRPr lang="uk-UA" dirty="0" smtClean="0"/>
          </a:p>
          <a:p>
            <a:pPr lvl="0"/>
            <a:r>
              <a:rPr lang="uk-UA" dirty="0" smtClean="0"/>
              <a:t>Виникнення </a:t>
            </a:r>
            <a:r>
              <a:rPr lang="uk-UA" dirty="0" smtClean="0"/>
              <a:t>професійного театру в Україні. Діяльність «театру корифеїв</a:t>
            </a:r>
            <a:r>
              <a:rPr lang="uk-UA" dirty="0" smtClean="0"/>
              <a:t>».</a:t>
            </a:r>
          </a:p>
          <a:p>
            <a:pPr lvl="0"/>
            <a:r>
              <a:rPr lang="uk-UA" dirty="0" smtClean="0"/>
              <a:t> </a:t>
            </a:r>
            <a:r>
              <a:rPr lang="uk-UA" dirty="0" smtClean="0"/>
              <a:t>Роль Марка Кропивницького у створенні першого професійного театрального колективу. </a:t>
            </a:r>
            <a:endParaRPr lang="uk-UA" dirty="0" smtClean="0"/>
          </a:p>
          <a:p>
            <a:pPr lvl="0"/>
            <a:r>
              <a:rPr lang="uk-UA" dirty="0" smtClean="0"/>
              <a:t>Вагомий </a:t>
            </a:r>
            <a:r>
              <a:rPr lang="uk-UA" dirty="0" smtClean="0"/>
              <a:t>внесок у розвиток театрального мистецтва в Україні родини Тобілевичів (Івана </a:t>
            </a:r>
            <a:r>
              <a:rPr lang="uk-UA" dirty="0" err="1" smtClean="0"/>
              <a:t>Карпенка-карого</a:t>
            </a:r>
            <a:r>
              <a:rPr lang="uk-UA" dirty="0" smtClean="0"/>
              <a:t>, Миколи Садовського, Панаса Саксаганського, Марії </a:t>
            </a:r>
            <a:r>
              <a:rPr lang="uk-UA" dirty="0" err="1" smtClean="0"/>
              <a:t>Садовської-Барліотті</a:t>
            </a:r>
            <a:r>
              <a:rPr lang="uk-UA" dirty="0" smtClean="0"/>
              <a:t>). </a:t>
            </a:r>
            <a:endParaRPr lang="uk-UA" dirty="0" smtClean="0"/>
          </a:p>
          <a:p>
            <a:pPr lvl="0"/>
            <a:r>
              <a:rPr lang="uk-UA" dirty="0" smtClean="0"/>
              <a:t>Марія </a:t>
            </a:r>
            <a:r>
              <a:rPr lang="uk-UA" dirty="0" smtClean="0"/>
              <a:t>Заньковецька – прима української театральної сцени. </a:t>
            </a:r>
            <a:endParaRPr lang="uk-UA" dirty="0" smtClean="0"/>
          </a:p>
          <a:p>
            <a:pPr lvl="0"/>
            <a:r>
              <a:rPr lang="uk-UA" dirty="0" smtClean="0"/>
              <a:t>Роль </a:t>
            </a:r>
            <a:r>
              <a:rPr lang="uk-UA" dirty="0" smtClean="0"/>
              <a:t>М. Старицького та його творчості у розвитку української театральної сцени. </a:t>
            </a:r>
            <a:endParaRPr lang="uk-UA" dirty="0" smtClean="0"/>
          </a:p>
          <a:p>
            <a:pPr lvl="0"/>
            <a:r>
              <a:rPr lang="uk-UA" dirty="0" smtClean="0"/>
              <a:t>Художнє </a:t>
            </a:r>
            <a:r>
              <a:rPr lang="uk-UA" dirty="0" smtClean="0"/>
              <a:t>переосмислення мотиву пісні «Ой не ходи, Грицю, та й на вечорниці» в п’єсах М.Старицького і В.Самійленка.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90600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Літературно-театральні пошуки модернізму на межі ХІХ та ХХ </a:t>
            </a:r>
            <a:r>
              <a:rPr lang="uk-UA" b="1" dirty="0" err="1" smtClean="0"/>
              <a:t>столітть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Модерністські тенденції національного театру. </a:t>
            </a:r>
            <a:endParaRPr lang="uk-UA" dirty="0" smtClean="0"/>
          </a:p>
          <a:p>
            <a:r>
              <a:rPr lang="uk-UA" dirty="0" smtClean="0"/>
              <a:t>Сюжетні </a:t>
            </a:r>
            <a:r>
              <a:rPr lang="uk-UA" dirty="0" smtClean="0"/>
              <a:t>схеми шкільної драми в українській драматургії ХІХ – початку ХХ ст</a:t>
            </a:r>
            <a:r>
              <a:rPr lang="uk-UA" dirty="0" smtClean="0"/>
              <a:t>.</a:t>
            </a:r>
          </a:p>
          <a:p>
            <a:r>
              <a:rPr lang="uk-UA" dirty="0" smtClean="0"/>
              <a:t> </a:t>
            </a:r>
            <a:r>
              <a:rPr lang="uk-UA" dirty="0" smtClean="0"/>
              <a:t>Риси символізму в драматургії О. Олеся. </a:t>
            </a:r>
            <a:endParaRPr lang="uk-UA" dirty="0" smtClean="0"/>
          </a:p>
          <a:p>
            <a:r>
              <a:rPr lang="uk-UA" dirty="0" smtClean="0"/>
              <a:t>В</a:t>
            </a:r>
            <a:r>
              <a:rPr lang="uk-UA" dirty="0" smtClean="0"/>
              <a:t>. Винниченко як основоположник «нової драми» в українській драматургії. </a:t>
            </a:r>
            <a:endParaRPr lang="uk-UA" dirty="0" smtClean="0"/>
          </a:p>
          <a:p>
            <a:r>
              <a:rPr lang="uk-UA" dirty="0" smtClean="0"/>
              <a:t>Новаторство </a:t>
            </a:r>
            <a:r>
              <a:rPr lang="uk-UA" dirty="0" smtClean="0"/>
              <a:t>драматургії Лесі Українки. </a:t>
            </a:r>
            <a:endParaRPr lang="uk-UA" dirty="0" smtClean="0"/>
          </a:p>
          <a:p>
            <a:r>
              <a:rPr lang="uk-UA" dirty="0" smtClean="0"/>
              <a:t>Драматургічна </a:t>
            </a:r>
            <a:r>
              <a:rPr lang="uk-UA" dirty="0" smtClean="0"/>
              <a:t>спадщина І. Франка. </a:t>
            </a:r>
            <a:endParaRPr lang="uk-UA" dirty="0" smtClean="0"/>
          </a:p>
          <a:p>
            <a:r>
              <a:rPr lang="uk-UA" dirty="0" smtClean="0"/>
              <a:t>Концепція </a:t>
            </a:r>
            <a:r>
              <a:rPr lang="uk-UA" dirty="0" smtClean="0"/>
              <a:t>людини в символістських драмах С.</a:t>
            </a:r>
            <a:r>
              <a:rPr lang="uk-UA" dirty="0" err="1" smtClean="0"/>
              <a:t>Черкасенка</a:t>
            </a:r>
            <a:r>
              <a:rPr lang="uk-UA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400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Новаторські пошуки в українській драматургії в 20-х роках ХХ ст.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Шляхи розвитку українського театру від модернізму до авангарду. </a:t>
            </a:r>
            <a:endParaRPr lang="uk-UA" dirty="0" smtClean="0"/>
          </a:p>
          <a:p>
            <a:r>
              <a:rPr lang="uk-UA" dirty="0" smtClean="0"/>
              <a:t>Творчість </a:t>
            </a:r>
            <a:r>
              <a:rPr lang="uk-UA" dirty="0" smtClean="0"/>
              <a:t>М.</a:t>
            </a:r>
            <a:r>
              <a:rPr lang="en-US" dirty="0" smtClean="0"/>
              <a:t> </a:t>
            </a:r>
            <a:r>
              <a:rPr lang="uk-UA" dirty="0" smtClean="0"/>
              <a:t>Куліша. </a:t>
            </a:r>
            <a:endParaRPr lang="uk-UA" dirty="0" smtClean="0"/>
          </a:p>
          <a:p>
            <a:r>
              <a:rPr lang="uk-UA" dirty="0" smtClean="0"/>
              <a:t>Театр </a:t>
            </a:r>
            <a:r>
              <a:rPr lang="uk-UA" dirty="0" smtClean="0"/>
              <a:t>«Березоль» Леся Курбаса. </a:t>
            </a:r>
            <a:endParaRPr lang="uk-UA" dirty="0" smtClean="0"/>
          </a:p>
          <a:p>
            <a:r>
              <a:rPr lang="uk-UA" dirty="0" smtClean="0"/>
              <a:t>Рецепція </a:t>
            </a:r>
            <a:r>
              <a:rPr lang="uk-UA" dirty="0" smtClean="0"/>
              <a:t>української барокової драми в драматургії 1920-х рр. 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90600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Українська драматургія 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середини </a:t>
            </a:r>
            <a:r>
              <a:rPr lang="uk-UA" b="1" dirty="0" smtClean="0"/>
              <a:t>1930-1950-х рр.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Історія драматургії початкового періоду тоталітаризму: жанрові моделі масової культури соцреалізму.</a:t>
            </a:r>
            <a:r>
              <a:rPr lang="uk-UA" b="1" dirty="0" smtClean="0"/>
              <a:t> </a:t>
            </a:r>
            <a:endParaRPr lang="uk-UA" b="1" dirty="0" smtClean="0"/>
          </a:p>
          <a:p>
            <a:r>
              <a:rPr lang="uk-UA" dirty="0" smtClean="0"/>
              <a:t>«</a:t>
            </a:r>
            <a:r>
              <a:rPr lang="uk-UA" dirty="0" smtClean="0"/>
              <a:t>Соло на флейті» І. Микитенка. </a:t>
            </a:r>
            <a:endParaRPr lang="uk-UA" dirty="0" smtClean="0"/>
          </a:p>
          <a:p>
            <a:r>
              <a:rPr lang="uk-UA" dirty="0" smtClean="0"/>
              <a:t>«</a:t>
            </a:r>
            <a:r>
              <a:rPr lang="uk-UA" dirty="0" smtClean="0"/>
              <a:t>Дочка прокурора» Ю.Яновського. </a:t>
            </a:r>
            <a:endParaRPr lang="uk-UA" dirty="0" smtClean="0"/>
          </a:p>
          <a:p>
            <a:r>
              <a:rPr lang="uk-UA" dirty="0" smtClean="0"/>
              <a:t>«</a:t>
            </a:r>
            <a:r>
              <a:rPr lang="uk-UA" dirty="0" smtClean="0"/>
              <a:t>Любов і дим» І. Дніпровського. </a:t>
            </a:r>
            <a:endParaRPr lang="uk-UA" dirty="0" smtClean="0"/>
          </a:p>
          <a:p>
            <a:r>
              <a:rPr lang="uk-UA" dirty="0" smtClean="0"/>
              <a:t>Особливості </a:t>
            </a:r>
            <a:r>
              <a:rPr lang="uk-UA" dirty="0" smtClean="0"/>
              <a:t>драматургії І. Кочерги.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38200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Українська еміграційна драматургія середини ХХ століття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Жанрове</a:t>
            </a:r>
            <a:r>
              <a:rPr lang="uk-UA" b="1" dirty="0" smtClean="0"/>
              <a:t> </a:t>
            </a:r>
            <a:r>
              <a:rPr lang="uk-UA" dirty="0" smtClean="0"/>
              <a:t>розмаїття еміграційної літератури середини ХХ століття. </a:t>
            </a:r>
            <a:endParaRPr lang="uk-UA" dirty="0" smtClean="0"/>
          </a:p>
          <a:p>
            <a:r>
              <a:rPr lang="uk-UA" dirty="0" err="1" smtClean="0"/>
              <a:t>Спецтфіка</a:t>
            </a:r>
            <a:r>
              <a:rPr lang="uk-UA" dirty="0" smtClean="0"/>
              <a:t> </a:t>
            </a:r>
            <a:r>
              <a:rPr lang="uk-UA" dirty="0" smtClean="0"/>
              <a:t>зображення українського народу у п’єсах І. Багряного. </a:t>
            </a:r>
            <a:endParaRPr lang="uk-UA" dirty="0" smtClean="0"/>
          </a:p>
          <a:p>
            <a:r>
              <a:rPr lang="uk-UA" dirty="0" smtClean="0"/>
              <a:t>Драматургія </a:t>
            </a:r>
            <a:r>
              <a:rPr lang="uk-UA" dirty="0" smtClean="0"/>
              <a:t>Ю. Косача в контексті літератури української еміграції. </a:t>
            </a:r>
            <a:endParaRPr lang="uk-UA" dirty="0" smtClean="0"/>
          </a:p>
          <a:p>
            <a:r>
              <a:rPr lang="uk-UA" dirty="0" smtClean="0"/>
              <a:t>Міфопоетика </a:t>
            </a:r>
            <a:r>
              <a:rPr lang="uk-UA" dirty="0" smtClean="0"/>
              <a:t>драматургії Віри Вовк. </a:t>
            </a:r>
            <a:endParaRPr lang="uk-UA" dirty="0" smtClean="0"/>
          </a:p>
          <a:p>
            <a:r>
              <a:rPr lang="uk-UA" dirty="0" smtClean="0"/>
              <a:t>Авангардне </a:t>
            </a:r>
            <a:r>
              <a:rPr lang="uk-UA" dirty="0" smtClean="0"/>
              <a:t>театральне мистецтво Б. Бойчука.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400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Естетичні інновації та історичні реалії українського театру 1960-х рр. ХХ ст.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Драматургія О.Левади, М.Стельмаха, М.Зарудного. </a:t>
            </a:r>
            <a:endParaRPr lang="uk-UA" dirty="0" smtClean="0"/>
          </a:p>
          <a:p>
            <a:r>
              <a:rPr lang="uk-UA" dirty="0" smtClean="0"/>
              <a:t>Осмислення </a:t>
            </a:r>
            <a:r>
              <a:rPr lang="uk-UA" dirty="0" smtClean="0"/>
              <a:t>людської особистості у п’єсі О.Коломійця «Дикий Ангел». </a:t>
            </a:r>
            <a:endParaRPr lang="uk-UA" dirty="0" smtClean="0"/>
          </a:p>
          <a:p>
            <a:r>
              <a:rPr lang="uk-UA" dirty="0" smtClean="0"/>
              <a:t>Проблематика </a:t>
            </a:r>
            <a:r>
              <a:rPr lang="uk-UA" dirty="0" smtClean="0"/>
              <a:t>незакінченої трагедії О.Коломійця  «Завтра – Помпея». </a:t>
            </a:r>
            <a:endParaRPr lang="uk-UA" dirty="0" smtClean="0"/>
          </a:p>
          <a:p>
            <a:r>
              <a:rPr lang="uk-UA" dirty="0" smtClean="0"/>
              <a:t>Поетична </a:t>
            </a:r>
            <a:r>
              <a:rPr lang="uk-UA" dirty="0" smtClean="0"/>
              <a:t>драматургія І. Драча, Ліни Костенко.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400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Новітня українська драматургія 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межі </a:t>
            </a:r>
            <a:r>
              <a:rPr lang="uk-UA" b="1" dirty="0" smtClean="0"/>
              <a:t>ХХ-ХХІ століть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Специфіка українських версій драми модернізму та постмодернізму. </a:t>
            </a:r>
            <a:endParaRPr lang="uk-UA" dirty="0" smtClean="0"/>
          </a:p>
          <a:p>
            <a:r>
              <a:rPr lang="uk-UA" dirty="0" smtClean="0"/>
              <a:t>Трансформація </a:t>
            </a:r>
            <a:r>
              <a:rPr lang="uk-UA" dirty="0" smtClean="0"/>
              <a:t>та модифікації поетики української драматургії межі ХХ-ХХІ століть. </a:t>
            </a:r>
            <a:endParaRPr lang="uk-UA" dirty="0" smtClean="0"/>
          </a:p>
          <a:p>
            <a:r>
              <a:rPr lang="uk-UA" dirty="0" smtClean="0"/>
              <a:t>Драматургічний </a:t>
            </a:r>
            <a:r>
              <a:rPr lang="uk-UA" dirty="0" smtClean="0"/>
              <a:t>доробок О. </a:t>
            </a:r>
            <a:r>
              <a:rPr lang="uk-UA" dirty="0" err="1" smtClean="0"/>
              <a:t>Ірванця</a:t>
            </a:r>
            <a:r>
              <a:rPr lang="uk-UA" dirty="0" smtClean="0"/>
              <a:t>. </a:t>
            </a:r>
            <a:endParaRPr lang="uk-UA" dirty="0" smtClean="0"/>
          </a:p>
          <a:p>
            <a:r>
              <a:rPr lang="uk-UA" dirty="0" smtClean="0"/>
              <a:t>Текст </a:t>
            </a:r>
            <a:r>
              <a:rPr lang="uk-UA" dirty="0" smtClean="0"/>
              <a:t>і контекст драматургії </a:t>
            </a:r>
            <a:r>
              <a:rPr lang="uk-UA" dirty="0" err="1" smtClean="0"/>
              <a:t>Неди</a:t>
            </a:r>
            <a:r>
              <a:rPr lang="uk-UA" dirty="0" smtClean="0"/>
              <a:t> Нежданої.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Сучасна українська драматургія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Характер відтворення жанрових форм містерії і трагедії. </a:t>
            </a:r>
            <a:endParaRPr lang="uk-UA" dirty="0" smtClean="0"/>
          </a:p>
          <a:p>
            <a:r>
              <a:rPr lang="uk-UA" dirty="0" smtClean="0"/>
              <a:t>Деструктивні </a:t>
            </a:r>
            <a:r>
              <a:rPr lang="uk-UA" dirty="0" smtClean="0"/>
              <a:t>процеси та жанрові зміни в сучасні українській мелодрамі. </a:t>
            </a:r>
            <a:endParaRPr lang="uk-UA" dirty="0" smtClean="0"/>
          </a:p>
          <a:p>
            <a:r>
              <a:rPr lang="uk-UA" dirty="0" smtClean="0"/>
              <a:t>Динаміка </a:t>
            </a:r>
            <a:r>
              <a:rPr lang="uk-UA" dirty="0" smtClean="0"/>
              <a:t>жанрових начал в комедійних п’єсах. </a:t>
            </a:r>
            <a:endParaRPr lang="uk-UA" dirty="0" smtClean="0"/>
          </a:p>
          <a:p>
            <a:r>
              <a:rPr lang="uk-UA" dirty="0" smtClean="0"/>
              <a:t>Художній </a:t>
            </a:r>
            <a:r>
              <a:rPr lang="uk-UA" dirty="0" smtClean="0"/>
              <a:t>світ драматургії Я. Стельмаха</a:t>
            </a:r>
            <a:r>
              <a:rPr lang="uk-UA" dirty="0" smtClean="0"/>
              <a:t>.</a:t>
            </a:r>
          </a:p>
          <a:p>
            <a:r>
              <a:rPr lang="uk-UA" dirty="0" smtClean="0"/>
              <a:t> </a:t>
            </a:r>
            <a:r>
              <a:rPr lang="uk-UA" dirty="0" smtClean="0"/>
              <a:t>Інтелектуальна драма Г. </a:t>
            </a:r>
            <a:r>
              <a:rPr lang="uk-UA" dirty="0" err="1" smtClean="0"/>
              <a:t>Штоня</a:t>
            </a:r>
            <a:r>
              <a:rPr lang="uk-UA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66800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Сучасна монодрама як культурно-історичний феномен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Специфіка дискурсу монодрами. </a:t>
            </a:r>
            <a:endParaRPr lang="uk-UA" dirty="0" smtClean="0"/>
          </a:p>
          <a:p>
            <a:r>
              <a:rPr lang="uk-UA" dirty="0" smtClean="0"/>
              <a:t>Жанрові </a:t>
            </a:r>
            <a:r>
              <a:rPr lang="uk-UA" dirty="0" smtClean="0"/>
              <a:t>параметри монодрами. </a:t>
            </a:r>
            <a:endParaRPr lang="uk-UA" dirty="0" smtClean="0"/>
          </a:p>
          <a:p>
            <a:r>
              <a:rPr lang="uk-UA" dirty="0" smtClean="0"/>
              <a:t>Проблема </a:t>
            </a:r>
            <a:r>
              <a:rPr lang="uk-UA" dirty="0" smtClean="0"/>
              <a:t>ідентифікації у монодрамі </a:t>
            </a:r>
            <a:r>
              <a:rPr lang="uk-UA" dirty="0" err="1" smtClean="0"/>
              <a:t>Неди</a:t>
            </a:r>
            <a:r>
              <a:rPr lang="uk-UA" dirty="0" smtClean="0"/>
              <a:t> Нежданої «Мільйон парашутиків».  </a:t>
            </a:r>
            <a:endParaRPr lang="uk-UA" dirty="0" smtClean="0"/>
          </a:p>
          <a:p>
            <a:r>
              <a:rPr lang="uk-UA" dirty="0" smtClean="0"/>
              <a:t>Психологізм </a:t>
            </a:r>
            <a:r>
              <a:rPr lang="uk-UA" dirty="0" smtClean="0"/>
              <a:t>монодрам Я. Верещака «</a:t>
            </a:r>
            <a:r>
              <a:rPr lang="uk-UA" dirty="0" err="1" smtClean="0"/>
              <a:t>Зе</a:t>
            </a:r>
            <a:r>
              <a:rPr lang="uk-UA" dirty="0" smtClean="0"/>
              <a:t> </a:t>
            </a:r>
            <a:r>
              <a:rPr lang="uk-UA" dirty="0" err="1" smtClean="0"/>
              <a:t>Чо</a:t>
            </a:r>
            <a:r>
              <a:rPr lang="uk-UA" dirty="0" smtClean="0"/>
              <a:t> </a:t>
            </a:r>
            <a:r>
              <a:rPr lang="uk-UA" dirty="0" err="1" smtClean="0"/>
              <a:t>Ро</a:t>
            </a:r>
            <a:r>
              <a:rPr lang="uk-UA" dirty="0" smtClean="0"/>
              <a:t>», «Хованка».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Мета навчальної дисципліни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 </a:t>
            </a:r>
            <a:r>
              <a:rPr lang="uk-UA" dirty="0" smtClean="0"/>
              <a:t>формування у студентів уявлення про процес зародження, становлення й подальшого розвитку української драматургії в історико-культурному й естетичному аспектах; вивчення особливостей театрального мистецтва, основних напрямів та етапів його розвитку; формування навичок аналізу </a:t>
            </a:r>
            <a:r>
              <a:rPr lang="uk-UA" dirty="0" err="1" smtClean="0"/>
              <a:t>драматичнх</a:t>
            </a:r>
            <a:r>
              <a:rPr lang="uk-UA" dirty="0" smtClean="0"/>
              <a:t> творів.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534400" cy="758952"/>
          </a:xfrm>
        </p:spPr>
        <p:txBody>
          <a:bodyPr>
            <a:normAutofit/>
          </a:bodyPr>
          <a:lstStyle/>
          <a:p>
            <a:r>
              <a:rPr lang="uk-UA" sz="2000" b="1" dirty="0" smtClean="0"/>
              <a:t>СПИСОК РЕКОМЕНДОВАНОЇ ЛІТЕРАТУРИ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0000" lnSpcReduction="20000"/>
          </a:bodyPr>
          <a:lstStyle/>
          <a:p>
            <a:pPr lvl="0"/>
            <a:r>
              <a:rPr lang="uk-UA" dirty="0" smtClean="0"/>
              <a:t>Антологія модерної української драми / ред., упор. Л. </a:t>
            </a:r>
            <a:r>
              <a:rPr lang="uk-UA" dirty="0" err="1" smtClean="0"/>
              <a:t>Залеська-Онишкевич</a:t>
            </a:r>
            <a:r>
              <a:rPr lang="uk-UA" dirty="0" smtClean="0"/>
              <a:t>. Київ – </a:t>
            </a:r>
            <a:r>
              <a:rPr lang="uk-UA" dirty="0" err="1" smtClean="0"/>
              <a:t>Едмонтон</a:t>
            </a:r>
            <a:r>
              <a:rPr lang="uk-UA" dirty="0" smtClean="0"/>
              <a:t> – Торонто : Вид-во Канадського Інституту Українських Студій. Вид-во ТАКСОН, 1998. 532 с.</a:t>
            </a:r>
            <a:endParaRPr lang="ru-RU" dirty="0" smtClean="0"/>
          </a:p>
          <a:p>
            <a:pPr lvl="0"/>
            <a:r>
              <a:rPr lang="ru-RU" dirty="0" err="1" smtClean="0"/>
              <a:t>Вірченко</a:t>
            </a:r>
            <a:r>
              <a:rPr lang="ru-RU" dirty="0" smtClean="0"/>
              <a:t> Т. </a:t>
            </a:r>
            <a:r>
              <a:rPr lang="ru-RU" dirty="0" err="1" smtClean="0"/>
              <a:t>Сучасна</a:t>
            </a:r>
            <a:r>
              <a:rPr lang="ru-RU" dirty="0" smtClean="0"/>
              <a:t> </a:t>
            </a:r>
            <a:r>
              <a:rPr lang="ru-RU" dirty="0" err="1" smtClean="0"/>
              <a:t>українська</a:t>
            </a:r>
            <a:r>
              <a:rPr lang="ru-RU" dirty="0" smtClean="0"/>
              <a:t> </a:t>
            </a:r>
            <a:r>
              <a:rPr lang="ru-RU" dirty="0" err="1" smtClean="0"/>
              <a:t>драматургія</a:t>
            </a:r>
            <a:r>
              <a:rPr lang="ru-RU" dirty="0" smtClean="0"/>
              <a:t>. Галерея </a:t>
            </a:r>
            <a:r>
              <a:rPr lang="ru-RU" dirty="0" err="1" smtClean="0"/>
              <a:t>портретів</a:t>
            </a:r>
            <a:r>
              <a:rPr lang="ru-RU" dirty="0" smtClean="0"/>
              <a:t> : </a:t>
            </a:r>
            <a:r>
              <a:rPr lang="ru-RU" dirty="0" err="1" smtClean="0"/>
              <a:t>монографія</a:t>
            </a:r>
            <a:r>
              <a:rPr lang="ru-RU" dirty="0" smtClean="0"/>
              <a:t>. </a:t>
            </a:r>
            <a:r>
              <a:rPr lang="ru-RU" dirty="0" err="1" smtClean="0"/>
              <a:t>Кривий</a:t>
            </a:r>
            <a:r>
              <a:rPr lang="ru-RU" dirty="0" smtClean="0"/>
              <a:t> </a:t>
            </a:r>
            <a:r>
              <a:rPr lang="ru-RU" dirty="0" err="1" smtClean="0"/>
              <a:t>Ріг</a:t>
            </a:r>
            <a:r>
              <a:rPr lang="ru-RU" dirty="0" smtClean="0"/>
              <a:t> : Вид. Р.А. Козлов, 2018. 180 с.</a:t>
            </a:r>
          </a:p>
          <a:p>
            <a:pPr lvl="0"/>
            <a:r>
              <a:rPr lang="uk-UA" dirty="0" smtClean="0"/>
              <a:t>Волошин І. Джерела народного театру в Україні.  Київ : Держвидав, 1960. 230 с.</a:t>
            </a:r>
            <a:endParaRPr lang="ru-RU" dirty="0" smtClean="0"/>
          </a:p>
          <a:p>
            <a:pPr lvl="0"/>
            <a:r>
              <a:rPr lang="uk-UA" dirty="0" smtClean="0"/>
              <a:t>Грицай М.С. Українська драматургія ХVІІ-ХVІІІ ст. Київ : Вища школа, 1974. 200 с.</a:t>
            </a:r>
            <a:endParaRPr lang="ru-RU" dirty="0" smtClean="0"/>
          </a:p>
          <a:p>
            <a:pPr lvl="0"/>
            <a:r>
              <a:rPr lang="uk-UA" dirty="0" smtClean="0"/>
              <a:t>Історія української літератури та літературно-критичної думки першої половини ХІХ століття : підручник / за ред. О.А. Галича. Київ : Центр навчальної літератури, 2006. 392 с.</a:t>
            </a:r>
            <a:endParaRPr lang="ru-RU" dirty="0" smtClean="0"/>
          </a:p>
          <a:p>
            <a:pPr lvl="0"/>
            <a:r>
              <a:rPr lang="uk-UA" dirty="0" smtClean="0"/>
              <a:t>Історія української літератури ХІХ століття : У 2 кн. Кн. 1 : підручник / за </a:t>
            </a:r>
            <a:r>
              <a:rPr lang="uk-UA" dirty="0" err="1" smtClean="0"/>
              <a:t>заг</a:t>
            </a:r>
            <a:r>
              <a:rPr lang="uk-UA" dirty="0" smtClean="0"/>
              <a:t>. ред. акад. М.Г. Жулинського. Київ : Либідь, 2005. 656 с.</a:t>
            </a:r>
            <a:endParaRPr lang="ru-RU" dirty="0" smtClean="0"/>
          </a:p>
          <a:p>
            <a:pPr lvl="0"/>
            <a:r>
              <a:rPr lang="uk-UA" dirty="0" smtClean="0"/>
              <a:t>Історія української літератури : у 12 т. Т. 3 : Література ХІХ століття (1800-1830) / за </a:t>
            </a:r>
            <a:r>
              <a:rPr lang="uk-UA" dirty="0" err="1" smtClean="0"/>
              <a:t>заг</a:t>
            </a:r>
            <a:r>
              <a:rPr lang="uk-UA" dirty="0" smtClean="0"/>
              <a:t>. ред. В. Дончика. Київ : Наукова думка, 2016. 750 с.</a:t>
            </a:r>
            <a:endParaRPr lang="ru-RU" dirty="0" smtClean="0"/>
          </a:p>
          <a:p>
            <a:pPr lvl="0"/>
            <a:r>
              <a:rPr lang="uk-UA" dirty="0" err="1" smtClean="0"/>
              <a:t>Касіян</a:t>
            </a:r>
            <a:r>
              <a:rPr lang="uk-UA" dirty="0" smtClean="0"/>
              <a:t> В. Пророк: </a:t>
            </a:r>
            <a:r>
              <a:rPr lang="uk-UA" dirty="0" err="1" smtClean="0"/>
              <a:t>ілюстр</a:t>
            </a:r>
            <a:r>
              <a:rPr lang="uk-UA" dirty="0" smtClean="0"/>
              <a:t>. літопис життя і геніальної творчості Т. Шевченка / іл. В.І. </a:t>
            </a:r>
            <a:r>
              <a:rPr lang="uk-UA" dirty="0" err="1" smtClean="0"/>
              <a:t>Касіян</a:t>
            </a:r>
            <a:r>
              <a:rPr lang="uk-UA" dirty="0" smtClean="0"/>
              <a:t>, </a:t>
            </a:r>
            <a:r>
              <a:rPr lang="uk-UA" dirty="0" err="1" smtClean="0"/>
              <a:t>літ.-мистец</a:t>
            </a:r>
            <a:r>
              <a:rPr lang="uk-UA" dirty="0" smtClean="0"/>
              <a:t>. есе Я.П. </a:t>
            </a:r>
            <a:r>
              <a:rPr lang="uk-UA" dirty="0" err="1" smtClean="0"/>
              <a:t>Гоян</a:t>
            </a:r>
            <a:r>
              <a:rPr lang="uk-UA" dirty="0" smtClean="0"/>
              <a:t>, </a:t>
            </a:r>
            <a:r>
              <a:rPr lang="uk-UA" dirty="0" err="1" smtClean="0"/>
              <a:t>упорядкув</a:t>
            </a:r>
            <a:r>
              <a:rPr lang="uk-UA" dirty="0" smtClean="0"/>
              <a:t>. </a:t>
            </a:r>
            <a:r>
              <a:rPr lang="uk-UA" dirty="0" err="1" smtClean="0"/>
              <a:t>ілюстр</a:t>
            </a:r>
            <a:r>
              <a:rPr lang="uk-UA" dirty="0" smtClean="0"/>
              <a:t>. О.Б. </a:t>
            </a:r>
            <a:r>
              <a:rPr lang="uk-UA" dirty="0" err="1" smtClean="0"/>
              <a:t>Гоян</a:t>
            </a:r>
            <a:r>
              <a:rPr lang="uk-UA" dirty="0" smtClean="0"/>
              <a:t>, </a:t>
            </a:r>
            <a:r>
              <a:rPr lang="uk-UA" dirty="0" err="1" smtClean="0"/>
              <a:t>худож</a:t>
            </a:r>
            <a:r>
              <a:rPr lang="uk-UA" dirty="0" smtClean="0"/>
              <a:t>. </a:t>
            </a:r>
            <a:r>
              <a:rPr lang="uk-UA" dirty="0" err="1" smtClean="0"/>
              <a:t>оформ</a:t>
            </a:r>
            <a:r>
              <a:rPr lang="uk-UA" dirty="0" smtClean="0"/>
              <a:t>. М.С. Пшінка. Київ : Веселка, 2006. 430 с.</a:t>
            </a:r>
            <a:endParaRPr lang="ru-RU" dirty="0" smtClean="0"/>
          </a:p>
          <a:p>
            <a:pPr lvl="0"/>
            <a:r>
              <a:rPr lang="uk-UA" dirty="0" smtClean="0"/>
              <a:t>Кисіль О. Український театр. Київ : Мистецтво, 1968. 260 с.</a:t>
            </a:r>
            <a:endParaRPr lang="ru-RU" dirty="0" smtClean="0"/>
          </a:p>
          <a:p>
            <a:pPr lvl="0"/>
            <a:r>
              <a:rPr lang="uk-UA" dirty="0" smtClean="0"/>
              <a:t>Корифеї українського театру. Матеріали про діяльність театру корифеїв / упор., вступ Л.О. Волошина. Київ : Мистецтво, 1982. 309 с.</a:t>
            </a:r>
            <a:endParaRPr lang="ru-RU" dirty="0" smtClean="0"/>
          </a:p>
          <a:p>
            <a:pPr lvl="0"/>
            <a:r>
              <a:rPr lang="uk-UA" dirty="0" smtClean="0"/>
              <a:t>Кравченко В., Єременко О. Історія української літератури першої половини ХІХ століття : навчальний посібник. Запоріжжя : Видавництво Запорізького національного університету, 2008. 224 с.</a:t>
            </a:r>
            <a:endParaRPr lang="ru-RU" dirty="0" smtClean="0"/>
          </a:p>
          <a:p>
            <a:pPr lvl="0"/>
            <a:r>
              <a:rPr lang="uk-UA" dirty="0" err="1" smtClean="0"/>
              <a:t>Красильникова</a:t>
            </a:r>
            <a:r>
              <a:rPr lang="uk-UA" dirty="0" smtClean="0"/>
              <a:t> О. Історія українського театру XX сторіччя. Київ : Либідь, 1999. 20 с.</a:t>
            </a:r>
            <a:endParaRPr lang="ru-RU" dirty="0" smtClean="0"/>
          </a:p>
          <a:p>
            <a:pPr lvl="0"/>
            <a:r>
              <a:rPr lang="uk-UA" dirty="0" smtClean="0"/>
              <a:t>Малютіна Н. Українська драматургія кінця ХІХ − початку ХХ ст.: </a:t>
            </a:r>
            <a:r>
              <a:rPr lang="uk-UA" dirty="0" err="1" smtClean="0"/>
              <a:t>Навч</a:t>
            </a:r>
            <a:r>
              <a:rPr lang="uk-UA" dirty="0" smtClean="0"/>
              <a:t>. </a:t>
            </a:r>
            <a:r>
              <a:rPr lang="uk-UA" dirty="0" err="1" smtClean="0"/>
              <a:t>посіб</a:t>
            </a:r>
            <a:r>
              <a:rPr lang="uk-UA" dirty="0" smtClean="0"/>
              <a:t>. для </a:t>
            </a:r>
            <a:r>
              <a:rPr lang="uk-UA" dirty="0" err="1" smtClean="0"/>
              <a:t>студ</a:t>
            </a:r>
            <a:r>
              <a:rPr lang="uk-UA" dirty="0" smtClean="0"/>
              <a:t>. вищих </a:t>
            </a:r>
            <a:r>
              <a:rPr lang="uk-UA" dirty="0" err="1" smtClean="0"/>
              <a:t>навч</a:t>
            </a:r>
            <a:r>
              <a:rPr lang="uk-UA" dirty="0" smtClean="0"/>
              <a:t>. закладів. Київ : </a:t>
            </a:r>
            <a:r>
              <a:rPr lang="uk-UA" dirty="0" err="1" smtClean="0"/>
              <a:t>Академвидав</a:t>
            </a:r>
            <a:r>
              <a:rPr lang="uk-UA" dirty="0" smtClean="0"/>
              <a:t>, 2010. 256 с.</a:t>
            </a:r>
            <a:endParaRPr lang="ru-RU" dirty="0" smtClean="0"/>
          </a:p>
          <a:p>
            <a:pPr lvl="0"/>
            <a:r>
              <a:rPr lang="uk-UA" dirty="0" smtClean="0"/>
              <a:t>Малютіна</a:t>
            </a:r>
            <a:r>
              <a:rPr lang="ru-RU" dirty="0" smtClean="0"/>
              <a:t> </a:t>
            </a:r>
            <a:r>
              <a:rPr lang="uk-UA" dirty="0" smtClean="0"/>
              <a:t>Н. Українська драматургія кінця ХІХ – початку ХХ століття</a:t>
            </a:r>
            <a:r>
              <a:rPr lang="ru-RU" dirty="0" smtClean="0"/>
              <a:t> </a:t>
            </a:r>
            <a:r>
              <a:rPr lang="uk-UA" dirty="0" smtClean="0"/>
              <a:t>: аспекти </a:t>
            </a:r>
            <a:r>
              <a:rPr lang="uk-UA" dirty="0" err="1" smtClean="0"/>
              <a:t>родо-жанрової</a:t>
            </a:r>
            <a:r>
              <a:rPr lang="uk-UA" dirty="0" smtClean="0"/>
              <a:t> динаміки</a:t>
            </a:r>
            <a:r>
              <a:rPr lang="ru-RU" dirty="0" smtClean="0"/>
              <a:t> </a:t>
            </a:r>
            <a:r>
              <a:rPr lang="uk-UA" dirty="0" smtClean="0"/>
              <a:t>: монографія. Одеса : </a:t>
            </a:r>
            <a:r>
              <a:rPr lang="uk-UA" dirty="0" err="1" smtClean="0"/>
              <a:t>Астропринт</a:t>
            </a:r>
            <a:r>
              <a:rPr lang="uk-UA" dirty="0" smtClean="0"/>
              <a:t>, 2006. 352 с.</a:t>
            </a:r>
            <a:endParaRPr lang="ru-RU" dirty="0" smtClean="0"/>
          </a:p>
          <a:p>
            <a:pPr lvl="0"/>
            <a:r>
              <a:rPr lang="uk-UA" dirty="0" smtClean="0"/>
              <a:t>Микитенко Ю. Антична спадщина і становлення нової української літератури. Київ : Наукова думка, 1991. 156 с.</a:t>
            </a:r>
            <a:endParaRPr lang="ru-RU" dirty="0" smtClean="0"/>
          </a:p>
          <a:p>
            <a:pPr lvl="0"/>
            <a:r>
              <a:rPr lang="uk-UA" dirty="0" err="1" smtClean="0"/>
              <a:t>Нахлік</a:t>
            </a:r>
            <a:r>
              <a:rPr lang="uk-UA" dirty="0" smtClean="0"/>
              <a:t> Є. Творчість Івана Котляревського : </a:t>
            </a:r>
            <a:r>
              <a:rPr lang="uk-UA" dirty="0" err="1" smtClean="0"/>
              <a:t>замовчув</a:t>
            </a:r>
            <a:r>
              <a:rPr lang="uk-UA" dirty="0" smtClean="0"/>
              <a:t>. інтерпретації, </a:t>
            </a:r>
            <a:r>
              <a:rPr lang="uk-UA" dirty="0" err="1" smtClean="0"/>
              <a:t>дискус</a:t>
            </a:r>
            <a:r>
              <a:rPr lang="uk-UA" dirty="0" smtClean="0"/>
              <a:t>. </a:t>
            </a:r>
            <a:r>
              <a:rPr lang="uk-UA" dirty="0" err="1" smtClean="0"/>
              <a:t>пробл</a:t>
            </a:r>
            <a:r>
              <a:rPr lang="uk-UA" dirty="0" smtClean="0"/>
              <a:t>., спроба нового прочитання : до 225-річчя від дня </a:t>
            </a:r>
            <a:r>
              <a:rPr lang="uk-UA" dirty="0" err="1" smtClean="0"/>
              <a:t>народж</a:t>
            </a:r>
            <a:r>
              <a:rPr lang="uk-UA" dirty="0" smtClean="0"/>
              <a:t>. </a:t>
            </a:r>
            <a:r>
              <a:rPr lang="uk-UA" dirty="0" err="1" smtClean="0"/>
              <a:t>письм</a:t>
            </a:r>
            <a:r>
              <a:rPr lang="uk-UA" dirty="0" smtClean="0"/>
              <a:t>. / ред. О.М. </a:t>
            </a:r>
            <a:r>
              <a:rPr lang="uk-UA" dirty="0" err="1" smtClean="0"/>
              <a:t>Нахлік</a:t>
            </a:r>
            <a:r>
              <a:rPr lang="uk-UA" dirty="0" smtClean="0"/>
              <a:t>. Львів : </a:t>
            </a:r>
            <a:r>
              <a:rPr lang="uk-UA" dirty="0" err="1" smtClean="0"/>
              <a:t>Олір</a:t>
            </a:r>
            <a:r>
              <a:rPr lang="uk-UA" dirty="0" smtClean="0"/>
              <a:t>, 1994. 67 с.</a:t>
            </a:r>
            <a:endParaRPr lang="ru-RU" dirty="0" smtClean="0"/>
          </a:p>
          <a:p>
            <a:pPr lvl="0"/>
            <a:r>
              <a:rPr lang="uk-UA" dirty="0" smtClean="0"/>
              <a:t>Панасенко Т. Іван Котляревський. Харків  : </a:t>
            </a:r>
            <a:r>
              <a:rPr lang="uk-UA" dirty="0" err="1" smtClean="0"/>
              <a:t>Сиция</a:t>
            </a:r>
            <a:r>
              <a:rPr lang="uk-UA" dirty="0" smtClean="0"/>
              <a:t>, 2012. 89 с.</a:t>
            </a:r>
            <a:endParaRPr lang="ru-RU" dirty="0" smtClean="0"/>
          </a:p>
          <a:p>
            <a:pPr lvl="0"/>
            <a:r>
              <a:rPr lang="uk-UA" dirty="0" smtClean="0"/>
              <a:t>Пінчук Ю. Микола Іванович Костомаров: 1817-1885 рр. Київ : Наукова думка, 1992. 231 с.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Змістові модулі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600" b="1" dirty="0" err="1" smtClean="0"/>
              <a:t>Змістовий</a:t>
            </a:r>
            <a:r>
              <a:rPr lang="ru-RU" sz="3600" b="1" dirty="0" smtClean="0"/>
              <a:t> модуль 1</a:t>
            </a:r>
            <a:r>
              <a:rPr lang="ru-RU" sz="3600" dirty="0" smtClean="0"/>
              <a:t>. </a:t>
            </a:r>
            <a:r>
              <a:rPr lang="ru-RU" sz="3600" b="1" dirty="0" err="1" smtClean="0"/>
              <a:t>Українська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драматургія</a:t>
            </a:r>
            <a:r>
              <a:rPr lang="ru-RU" sz="3600" b="1" dirty="0" smtClean="0"/>
              <a:t> ХІ-ХІХ </a:t>
            </a:r>
            <a:r>
              <a:rPr lang="ru-RU" sz="3600" b="1" dirty="0" err="1" smtClean="0"/>
              <a:t>століть</a:t>
            </a:r>
            <a:endParaRPr lang="ru-RU" sz="3600" b="1" dirty="0" smtClean="0"/>
          </a:p>
          <a:p>
            <a:endParaRPr lang="uk-UA" sz="3600" b="1" dirty="0" smtClean="0"/>
          </a:p>
          <a:p>
            <a:r>
              <a:rPr lang="uk-UA" sz="3600" b="1" dirty="0" smtClean="0"/>
              <a:t>Змістовий модуль 2. Особливості української драматургії ХХ-ХХІ століть</a:t>
            </a:r>
            <a:endParaRPr lang="ru-RU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Теоретичні аспекти вивчення драми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Особливості драми як роду літератури. </a:t>
            </a:r>
            <a:endParaRPr lang="uk-UA" dirty="0" smtClean="0"/>
          </a:p>
          <a:p>
            <a:r>
              <a:rPr lang="uk-UA" dirty="0" smtClean="0"/>
              <a:t>Багатозначність </a:t>
            </a:r>
            <a:r>
              <a:rPr lang="uk-UA" dirty="0" smtClean="0"/>
              <a:t>терміну «драма». </a:t>
            </a:r>
            <a:endParaRPr lang="uk-UA" dirty="0" smtClean="0"/>
          </a:p>
          <a:p>
            <a:r>
              <a:rPr lang="uk-UA" dirty="0" smtClean="0"/>
              <a:t>Театр </a:t>
            </a:r>
            <a:r>
              <a:rPr lang="uk-UA" dirty="0" smtClean="0"/>
              <a:t>як вид мистецтва. </a:t>
            </a:r>
            <a:endParaRPr lang="uk-UA" dirty="0" smtClean="0"/>
          </a:p>
          <a:p>
            <a:r>
              <a:rPr lang="uk-UA" dirty="0" smtClean="0"/>
              <a:t>Вираження </a:t>
            </a:r>
            <a:r>
              <a:rPr lang="uk-UA" dirty="0" smtClean="0"/>
              <a:t>образу автора в драматургії. </a:t>
            </a:r>
            <a:endParaRPr lang="uk-UA" dirty="0" smtClean="0"/>
          </a:p>
          <a:p>
            <a:r>
              <a:rPr lang="uk-UA" dirty="0" smtClean="0"/>
              <a:t>Близькість </a:t>
            </a:r>
            <a:r>
              <a:rPr lang="uk-UA" dirty="0" smtClean="0"/>
              <a:t>драми до епосу за родовою основою. </a:t>
            </a:r>
            <a:endParaRPr lang="uk-UA" dirty="0" smtClean="0"/>
          </a:p>
          <a:p>
            <a:r>
              <a:rPr lang="uk-UA" dirty="0" err="1" smtClean="0"/>
              <a:t>Двоприродність</a:t>
            </a:r>
            <a:r>
              <a:rPr lang="uk-UA" dirty="0" smtClean="0"/>
              <a:t> </a:t>
            </a:r>
            <a:r>
              <a:rPr lang="uk-UA" dirty="0" smtClean="0"/>
              <a:t>драми, її зв’язок з літературою та сценічним мистецтвом. </a:t>
            </a:r>
            <a:endParaRPr lang="uk-UA" dirty="0" smtClean="0"/>
          </a:p>
          <a:p>
            <a:r>
              <a:rPr lang="uk-UA" dirty="0" smtClean="0"/>
              <a:t>Особливості </a:t>
            </a:r>
            <a:r>
              <a:rPr lang="uk-UA" dirty="0" smtClean="0"/>
              <a:t>художньої мови</a:t>
            </a:r>
            <a:r>
              <a:rPr lang="uk-UA" dirty="0" smtClean="0"/>
              <a:t>.</a:t>
            </a:r>
          </a:p>
          <a:p>
            <a:r>
              <a:rPr lang="uk-UA" i="1" dirty="0" smtClean="0"/>
              <a:t> </a:t>
            </a:r>
            <a:r>
              <a:rPr lang="uk-UA" dirty="0" smtClean="0"/>
              <a:t>Умовність драматичного мовлення; відступи від літературно-мовної норми. </a:t>
            </a:r>
            <a:endParaRPr lang="uk-UA" dirty="0" smtClean="0"/>
          </a:p>
          <a:p>
            <a:r>
              <a:rPr lang="uk-UA" dirty="0" smtClean="0"/>
              <a:t>Етапи </a:t>
            </a:r>
            <a:r>
              <a:rPr lang="uk-UA" dirty="0" smtClean="0"/>
              <a:t>становлення світового театру.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Зародження українського театру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Джерела народного театру в Україні. </a:t>
            </a:r>
            <a:endParaRPr lang="uk-UA" dirty="0" smtClean="0"/>
          </a:p>
          <a:p>
            <a:r>
              <a:rPr lang="uk-UA" dirty="0" smtClean="0"/>
              <a:t>Театральність </a:t>
            </a:r>
            <a:r>
              <a:rPr lang="uk-UA" dirty="0" smtClean="0"/>
              <a:t>обрядових свят. </a:t>
            </a:r>
            <a:endParaRPr lang="uk-UA" dirty="0" smtClean="0"/>
          </a:p>
          <a:p>
            <a:r>
              <a:rPr lang="uk-UA" dirty="0" smtClean="0"/>
              <a:t>Скоморохи </a:t>
            </a:r>
            <a:r>
              <a:rPr lang="uk-UA" dirty="0" smtClean="0"/>
              <a:t>як найдавніші актори. </a:t>
            </a:r>
            <a:endParaRPr lang="uk-UA" dirty="0" smtClean="0"/>
          </a:p>
          <a:p>
            <a:r>
              <a:rPr lang="uk-UA" dirty="0" smtClean="0"/>
              <a:t>Весільна </a:t>
            </a:r>
            <a:r>
              <a:rPr lang="uk-UA" dirty="0" smtClean="0"/>
              <a:t>драма. </a:t>
            </a:r>
            <a:endParaRPr lang="uk-UA" dirty="0" smtClean="0"/>
          </a:p>
          <a:p>
            <a:r>
              <a:rPr lang="uk-UA" sz="2400" dirty="0" smtClean="0"/>
              <a:t>Основні </a:t>
            </a:r>
            <a:r>
              <a:rPr lang="uk-UA" sz="2400" dirty="0" smtClean="0"/>
              <a:t>етапи історії українського театру ХІ-ХVІІ ст. </a:t>
            </a:r>
            <a:endParaRPr lang="uk-UA" sz="2400" dirty="0" smtClean="0"/>
          </a:p>
          <a:p>
            <a:r>
              <a:rPr lang="uk-UA" dirty="0" smtClean="0"/>
              <a:t>Старовинний </a:t>
            </a:r>
            <a:r>
              <a:rPr lang="uk-UA" dirty="0" smtClean="0"/>
              <a:t>український театр (дохристиянський, княжий, християнський, літургічний).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Давня українська драматургія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/>
              <a:t>Репертуар українського шкільного театру: різдвяна, великодня, агіографічна, повчальна, </a:t>
            </a:r>
            <a:r>
              <a:rPr lang="uk-UA" dirty="0" err="1" smtClean="0"/>
              <a:t>іторична</a:t>
            </a:r>
            <a:r>
              <a:rPr lang="uk-UA" dirty="0" smtClean="0"/>
              <a:t> драми</a:t>
            </a:r>
            <a:r>
              <a:rPr lang="uk-UA" dirty="0" smtClean="0"/>
              <a:t>.</a:t>
            </a:r>
          </a:p>
          <a:p>
            <a:r>
              <a:rPr lang="uk-UA" dirty="0" smtClean="0"/>
              <a:t> </a:t>
            </a:r>
            <a:r>
              <a:rPr lang="uk-UA" dirty="0" smtClean="0"/>
              <a:t>Декламації та діалоги: шляхи становлення суто драматичного тексту. </a:t>
            </a:r>
            <a:endParaRPr lang="uk-UA" dirty="0" smtClean="0"/>
          </a:p>
          <a:p>
            <a:r>
              <a:rPr lang="uk-UA" dirty="0" smtClean="0"/>
              <a:t>Жанри </a:t>
            </a:r>
            <a:r>
              <a:rPr lang="uk-UA" dirty="0" smtClean="0"/>
              <a:t>містерії, міраклю й мораліте. </a:t>
            </a:r>
            <a:endParaRPr lang="uk-UA" dirty="0" smtClean="0"/>
          </a:p>
          <a:p>
            <a:r>
              <a:rPr lang="uk-UA" dirty="0" smtClean="0"/>
              <a:t>Адаптована </a:t>
            </a:r>
            <a:r>
              <a:rPr lang="uk-UA" dirty="0" smtClean="0"/>
              <a:t>великодня драма «Слово о </a:t>
            </a:r>
            <a:r>
              <a:rPr lang="uk-UA" dirty="0" err="1" smtClean="0"/>
              <a:t>збуреню</a:t>
            </a:r>
            <a:r>
              <a:rPr lang="uk-UA" dirty="0" smtClean="0"/>
              <a:t> пекла». </a:t>
            </a:r>
            <a:endParaRPr lang="uk-UA" dirty="0" smtClean="0"/>
          </a:p>
          <a:p>
            <a:r>
              <a:rPr lang="uk-UA" dirty="0" smtClean="0"/>
              <a:t>Інтермедії </a:t>
            </a:r>
            <a:r>
              <a:rPr lang="uk-UA" dirty="0" smtClean="0"/>
              <a:t>до драм М.</a:t>
            </a:r>
            <a:r>
              <a:rPr lang="uk-UA" dirty="0" err="1" smtClean="0"/>
              <a:t>Довгаллевського</a:t>
            </a:r>
            <a:r>
              <a:rPr lang="uk-UA" dirty="0" smtClean="0"/>
              <a:t> і Г.</a:t>
            </a:r>
            <a:r>
              <a:rPr lang="uk-UA" dirty="0" err="1" smtClean="0"/>
              <a:t>Кониського</a:t>
            </a:r>
            <a:r>
              <a:rPr lang="uk-UA" dirty="0" smtClean="0"/>
              <a:t>. </a:t>
            </a:r>
            <a:endParaRPr lang="uk-UA" dirty="0" smtClean="0"/>
          </a:p>
          <a:p>
            <a:r>
              <a:rPr lang="uk-UA" dirty="0" smtClean="0"/>
              <a:t>Історична </a:t>
            </a:r>
            <a:r>
              <a:rPr lang="uk-UA" dirty="0" smtClean="0"/>
              <a:t>основа п’єси «Милість Божа»; питання авторства твору. </a:t>
            </a:r>
            <a:endParaRPr lang="uk-UA" dirty="0" smtClean="0"/>
          </a:p>
          <a:p>
            <a:r>
              <a:rPr lang="uk-UA" dirty="0" smtClean="0"/>
              <a:t>Новаторство </a:t>
            </a:r>
            <a:r>
              <a:rPr lang="uk-UA" dirty="0" smtClean="0"/>
              <a:t>Ф. </a:t>
            </a:r>
            <a:r>
              <a:rPr lang="uk-UA" dirty="0" err="1" smtClean="0"/>
              <a:t>Прокоповича-драматурга</a:t>
            </a:r>
            <a:r>
              <a:rPr lang="uk-UA" dirty="0" smtClean="0"/>
              <a:t>. </a:t>
            </a:r>
            <a:endParaRPr lang="uk-UA" dirty="0" smtClean="0"/>
          </a:p>
          <a:p>
            <a:r>
              <a:rPr lang="uk-UA" dirty="0" smtClean="0"/>
              <a:t>Художні </a:t>
            </a:r>
            <a:r>
              <a:rPr lang="uk-UA" dirty="0" smtClean="0"/>
              <a:t>особливості трагікомедії «Володимир» та її вплив на розвиток давнього письменства. </a:t>
            </a:r>
            <a:endParaRPr lang="uk-UA" dirty="0" smtClean="0"/>
          </a:p>
          <a:p>
            <a:r>
              <a:rPr lang="uk-UA" dirty="0" smtClean="0"/>
              <a:t>Вічні </a:t>
            </a:r>
            <a:r>
              <a:rPr lang="uk-UA" dirty="0" smtClean="0"/>
              <a:t>образи в давній українській драматургії.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400"/>
          </a:xfrm>
        </p:spPr>
        <p:txBody>
          <a:bodyPr>
            <a:noAutofit/>
          </a:bodyPr>
          <a:lstStyle/>
          <a:p>
            <a:r>
              <a:rPr lang="uk-UA" sz="2800" b="1" dirty="0" smtClean="0"/>
              <a:t>Українська драматургія другої половини ХVІІІ – першої половини ХІХ століття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Кріпацькі театри в Україні. </a:t>
            </a:r>
            <a:r>
              <a:rPr lang="uk-UA" dirty="0" smtClean="0"/>
              <a:t>Оперні</a:t>
            </a:r>
            <a:r>
              <a:rPr lang="uk-UA" dirty="0" smtClean="0"/>
              <a:t>, балетні та вертепні вистави. </a:t>
            </a:r>
            <a:endParaRPr lang="uk-UA" dirty="0" smtClean="0"/>
          </a:p>
          <a:p>
            <a:r>
              <a:rPr lang="uk-UA" dirty="0" smtClean="0"/>
              <a:t>Роль </a:t>
            </a:r>
            <a:r>
              <a:rPr lang="uk-UA" dirty="0" smtClean="0"/>
              <a:t>кріпацького театру в розвитку українського театрального мистецтва. </a:t>
            </a:r>
            <a:endParaRPr lang="uk-UA" dirty="0" smtClean="0"/>
          </a:p>
          <a:p>
            <a:r>
              <a:rPr lang="uk-UA" dirty="0" smtClean="0"/>
              <a:t>Початки </a:t>
            </a:r>
            <a:r>
              <a:rPr lang="uk-UA" dirty="0" smtClean="0"/>
              <a:t>українського професіонального театру І половини ХІХ століття. </a:t>
            </a:r>
            <a:endParaRPr lang="uk-UA" dirty="0" smtClean="0"/>
          </a:p>
          <a:p>
            <a:r>
              <a:rPr lang="uk-UA" dirty="0" smtClean="0"/>
              <a:t>Виникнення </a:t>
            </a:r>
            <a:r>
              <a:rPr lang="uk-UA" dirty="0" smtClean="0"/>
              <a:t>приватної антрепризи. </a:t>
            </a:r>
            <a:endParaRPr lang="uk-UA" dirty="0" smtClean="0"/>
          </a:p>
          <a:p>
            <a:r>
              <a:rPr lang="uk-UA" dirty="0" smtClean="0"/>
              <a:t>Драматургія </a:t>
            </a:r>
            <a:r>
              <a:rPr lang="uk-UA" dirty="0" smtClean="0"/>
              <a:t>І половини ХІХ століття: жанрова специфіка, особливості сюжету, конфлікту та образної системи. </a:t>
            </a:r>
            <a:endParaRPr lang="uk-UA" dirty="0" smtClean="0"/>
          </a:p>
          <a:p>
            <a:r>
              <a:rPr lang="uk-UA" dirty="0" smtClean="0"/>
              <a:t>Реформаторська </a:t>
            </a:r>
            <a:r>
              <a:rPr lang="uk-UA" dirty="0" smtClean="0"/>
              <a:t>діяльність М.С. </a:t>
            </a:r>
            <a:r>
              <a:rPr lang="uk-UA" dirty="0" err="1" smtClean="0"/>
              <a:t>Щепкіна</a:t>
            </a:r>
            <a:r>
              <a:rPr lang="uk-UA" dirty="0" smtClean="0"/>
              <a:t> та його видатні ролі в Полтавському театрі.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Нова українська драматургія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uk-UA" dirty="0" smtClean="0"/>
              <a:t>Драматична творчість І.П. Котляревського. </a:t>
            </a:r>
            <a:endParaRPr lang="uk-UA" dirty="0" smtClean="0"/>
          </a:p>
          <a:p>
            <a:r>
              <a:rPr lang="uk-UA" dirty="0" smtClean="0"/>
              <a:t>«</a:t>
            </a:r>
            <a:r>
              <a:rPr lang="uk-UA" dirty="0" smtClean="0"/>
              <a:t>Наталка Полтавка» І. Котляревського і традиції української драматургії ХVІІ-ХVІІІ ст. </a:t>
            </a:r>
            <a:endParaRPr lang="uk-UA" dirty="0" smtClean="0"/>
          </a:p>
          <a:p>
            <a:r>
              <a:rPr lang="uk-UA" dirty="0" smtClean="0"/>
              <a:t>Виникнення </a:t>
            </a:r>
            <a:r>
              <a:rPr lang="uk-UA" dirty="0" smtClean="0"/>
              <a:t>та розвиток жанру водевілю. </a:t>
            </a:r>
            <a:endParaRPr lang="uk-UA" dirty="0" smtClean="0"/>
          </a:p>
          <a:p>
            <a:r>
              <a:rPr lang="uk-UA" dirty="0" smtClean="0"/>
              <a:t>Водевілі </a:t>
            </a:r>
            <a:r>
              <a:rPr lang="uk-UA" dirty="0" smtClean="0"/>
              <a:t>В. Гоголя-Яновського та І. Котляревського. </a:t>
            </a:r>
            <a:endParaRPr lang="uk-UA" dirty="0" smtClean="0"/>
          </a:p>
          <a:p>
            <a:r>
              <a:rPr lang="uk-UA" dirty="0" smtClean="0"/>
              <a:t>Творчість </a:t>
            </a:r>
            <a:r>
              <a:rPr lang="uk-UA" dirty="0" smtClean="0"/>
              <a:t>Г.Ф.</a:t>
            </a:r>
            <a:r>
              <a:rPr lang="uk-UA" dirty="0" err="1" smtClean="0"/>
              <a:t>Квітки-Основ’яненка</a:t>
            </a:r>
            <a:r>
              <a:rPr lang="uk-UA" i="1" dirty="0" smtClean="0"/>
              <a:t>. </a:t>
            </a:r>
            <a:r>
              <a:rPr lang="uk-UA" dirty="0" smtClean="0"/>
              <a:t>Своєрідність світогляду </a:t>
            </a:r>
            <a:r>
              <a:rPr lang="uk-UA" dirty="0" smtClean="0"/>
              <a:t>письменника.</a:t>
            </a:r>
          </a:p>
          <a:p>
            <a:r>
              <a:rPr lang="uk-UA" dirty="0" smtClean="0"/>
              <a:t> </a:t>
            </a:r>
            <a:r>
              <a:rPr lang="uk-UA" dirty="0" smtClean="0"/>
              <a:t>Особливості драматичних творів російською мовою. </a:t>
            </a:r>
            <a:endParaRPr lang="uk-UA" dirty="0" smtClean="0"/>
          </a:p>
          <a:p>
            <a:r>
              <a:rPr lang="uk-UA" dirty="0" smtClean="0"/>
              <a:t>Новаторство </a:t>
            </a:r>
            <a:r>
              <a:rPr lang="uk-UA" dirty="0" smtClean="0"/>
              <a:t>українських п’єс Г.</a:t>
            </a:r>
            <a:r>
              <a:rPr lang="uk-UA" dirty="0" err="1" smtClean="0"/>
              <a:t>Квітки-Основ’яненка</a:t>
            </a:r>
            <a:r>
              <a:rPr lang="uk-UA" dirty="0" smtClean="0"/>
              <a:t> та його творчий зв’язок з Харківським </a:t>
            </a:r>
            <a:r>
              <a:rPr lang="uk-UA" dirty="0" smtClean="0"/>
              <a:t>театром.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 smtClean="0"/>
              <a:t>Українська </a:t>
            </a:r>
            <a:r>
              <a:rPr lang="uk-UA" sz="2800" b="1" dirty="0" smtClean="0"/>
              <a:t>етнографічно</a:t>
            </a:r>
            <a:r>
              <a:rPr lang="uk-UA" sz="2800" dirty="0" smtClean="0"/>
              <a:t>-</a:t>
            </a:r>
            <a:r>
              <a:rPr lang="uk-UA" sz="2800" b="1" dirty="0" smtClean="0"/>
              <a:t>побутова </a:t>
            </a:r>
            <a:r>
              <a:rPr lang="uk-UA" sz="2800" b="1" dirty="0" smtClean="0"/>
              <a:t>драма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Маловідомі п’єси української драматургії І половини ХІХ ст.</a:t>
            </a:r>
            <a:r>
              <a:rPr lang="uk-UA" i="1" dirty="0" smtClean="0"/>
              <a:t> </a:t>
            </a:r>
            <a:endParaRPr lang="uk-UA" i="1" dirty="0" smtClean="0"/>
          </a:p>
          <a:p>
            <a:r>
              <a:rPr lang="uk-UA" i="1" dirty="0" smtClean="0"/>
              <a:t>«</a:t>
            </a:r>
            <a:r>
              <a:rPr lang="uk-UA" dirty="0" smtClean="0"/>
              <a:t>Чари» Кирила Тополі як українська романтична драма. Оцінки критиків; пісенна основа твору. </a:t>
            </a:r>
            <a:endParaRPr lang="uk-UA" dirty="0" smtClean="0"/>
          </a:p>
          <a:p>
            <a:r>
              <a:rPr lang="uk-UA" dirty="0" smtClean="0"/>
              <a:t>Драматичні </a:t>
            </a:r>
            <a:r>
              <a:rPr lang="uk-UA" dirty="0" smtClean="0"/>
              <a:t>спроби Якова Кухаренка, Степана </a:t>
            </a:r>
            <a:r>
              <a:rPr lang="uk-UA" dirty="0" err="1" smtClean="0"/>
              <a:t>Писаревського</a:t>
            </a:r>
            <a:r>
              <a:rPr lang="uk-UA" dirty="0" smtClean="0"/>
              <a:t>, Романа </a:t>
            </a:r>
            <a:r>
              <a:rPr lang="uk-UA" dirty="0" err="1" smtClean="0"/>
              <a:t>Андрієвича</a:t>
            </a:r>
            <a:r>
              <a:rPr lang="uk-UA" dirty="0" smtClean="0"/>
              <a:t> та Прокопа </a:t>
            </a:r>
            <a:r>
              <a:rPr lang="uk-UA" dirty="0" err="1" smtClean="0"/>
              <a:t>Котлярова</a:t>
            </a:r>
            <a:r>
              <a:rPr lang="uk-UA" dirty="0" smtClean="0"/>
              <a:t>. </a:t>
            </a:r>
            <a:endParaRPr lang="uk-UA" dirty="0" smtClean="0"/>
          </a:p>
          <a:p>
            <a:r>
              <a:rPr lang="uk-UA" dirty="0" smtClean="0"/>
              <a:t>Становлення </a:t>
            </a:r>
            <a:r>
              <a:rPr lang="uk-UA" dirty="0" smtClean="0"/>
              <a:t>драматургії в Галичині. </a:t>
            </a:r>
            <a:endParaRPr lang="uk-UA" dirty="0" smtClean="0"/>
          </a:p>
          <a:p>
            <a:r>
              <a:rPr lang="uk-UA" dirty="0" smtClean="0"/>
              <a:t>Роль </a:t>
            </a:r>
            <a:r>
              <a:rPr lang="uk-UA" dirty="0" smtClean="0"/>
              <a:t>пісень та народних обрядів у драматичних творах ХІХ ст.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</TotalTime>
  <Words>758</Words>
  <PresentationFormat>Экран (4:3)</PresentationFormat>
  <Paragraphs>136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Официальная</vt:lpstr>
      <vt:lpstr>Історія української драматургії</vt:lpstr>
      <vt:lpstr>Мета навчальної дисципліни</vt:lpstr>
      <vt:lpstr>Змістові модулі</vt:lpstr>
      <vt:lpstr>Теоретичні аспекти вивчення драми</vt:lpstr>
      <vt:lpstr>Зародження українського театру</vt:lpstr>
      <vt:lpstr>Давня українська драматургія</vt:lpstr>
      <vt:lpstr>Українська драматургія другої половини ХVІІІ – першої половини ХІХ століття</vt:lpstr>
      <vt:lpstr>Нова українська драматургія</vt:lpstr>
      <vt:lpstr>Українська етнографічно-побутова драма</vt:lpstr>
      <vt:lpstr>Традиції і новаторство драматургії Миколи Костомарова та Бориса Грінченка</vt:lpstr>
      <vt:lpstr>Розвиток української драматургії другої половини ХІХ століття</vt:lpstr>
      <vt:lpstr>Літературно-театральні пошуки модернізму на межі ХІХ та ХХ столітть</vt:lpstr>
      <vt:lpstr>Новаторські пошуки в українській драматургії в 20-х роках ХХ ст.</vt:lpstr>
      <vt:lpstr>Українська драматургія  середини 1930-1950-х рр. </vt:lpstr>
      <vt:lpstr>Українська еміграційна драматургія середини ХХ століття</vt:lpstr>
      <vt:lpstr>Естетичні інновації та історичні реалії українського театру 1960-х рр. ХХ ст. </vt:lpstr>
      <vt:lpstr>Новітня українська драматургія  межі ХХ-ХХІ століть</vt:lpstr>
      <vt:lpstr>Сучасна українська драматургія</vt:lpstr>
      <vt:lpstr>Сучасна монодрама як культурно-історичний феномен</vt:lpstr>
      <vt:lpstr>СПИСОК РЕКОМЕНДОВАНОЇ ЛІТЕРАТУРИ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Історія української драматургії</dc:title>
  <dc:creator>Gateway</dc:creator>
  <cp:lastModifiedBy>Gateway</cp:lastModifiedBy>
  <cp:revision>6</cp:revision>
  <dcterms:created xsi:type="dcterms:W3CDTF">2020-05-19T16:48:23Z</dcterms:created>
  <dcterms:modified xsi:type="dcterms:W3CDTF">2020-05-19T17:05:27Z</dcterms:modified>
</cp:coreProperties>
</file>