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8" r:id="rId3"/>
    <p:sldId id="273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0" r:id="rId18"/>
    <p:sldId id="25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0" d="100"/>
          <a:sy n="60" d="100"/>
        </p:scale>
        <p:origin x="-13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33627-61E9-4A7C-95C3-1712B3C3A5D2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C458D-D52C-41B8-91F5-A3250E82A3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44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9F368-2CE4-46D6-937F-03780A72D3B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728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-9525" y="2708275"/>
            <a:ext cx="9183688" cy="1501775"/>
            <a:chOff x="-23" y="1319"/>
            <a:chExt cx="5799" cy="946"/>
          </a:xfrm>
        </p:grpSpPr>
        <p:sp>
          <p:nvSpPr>
            <p:cNvPr id="3090" name="Freeform 18"/>
            <p:cNvSpPr>
              <a:spLocks/>
            </p:cNvSpPr>
            <p:nvPr/>
          </p:nvSpPr>
          <p:spPr bwMode="gray">
            <a:xfrm>
              <a:off x="-20" y="1319"/>
              <a:ext cx="5779" cy="946"/>
            </a:xfrm>
            <a:custGeom>
              <a:avLst/>
              <a:gdLst>
                <a:gd name="T0" fmla="*/ 6 w 5779"/>
                <a:gd name="T1" fmla="*/ 454 h 946"/>
                <a:gd name="T2" fmla="*/ 355 w 5779"/>
                <a:gd name="T3" fmla="*/ 454 h 946"/>
                <a:gd name="T4" fmla="*/ 757 w 5779"/>
                <a:gd name="T5" fmla="*/ 1 h 946"/>
                <a:gd name="T6" fmla="*/ 2511 w 5779"/>
                <a:gd name="T7" fmla="*/ 0 h 946"/>
                <a:gd name="T8" fmla="*/ 2646 w 5779"/>
                <a:gd name="T9" fmla="*/ 144 h 946"/>
                <a:gd name="T10" fmla="*/ 5779 w 5779"/>
                <a:gd name="T11" fmla="*/ 137 h 946"/>
                <a:gd name="T12" fmla="*/ 5779 w 5779"/>
                <a:gd name="T13" fmla="*/ 772 h 946"/>
                <a:gd name="T14" fmla="*/ 2899 w 5779"/>
                <a:gd name="T15" fmla="*/ 765 h 946"/>
                <a:gd name="T16" fmla="*/ 2757 w 5779"/>
                <a:gd name="T17" fmla="*/ 946 h 946"/>
                <a:gd name="T18" fmla="*/ 1883 w 5779"/>
                <a:gd name="T19" fmla="*/ 946 h 946"/>
                <a:gd name="T20" fmla="*/ 1663 w 5779"/>
                <a:gd name="T21" fmla="*/ 687 h 946"/>
                <a:gd name="T22" fmla="*/ 0 w 5779"/>
                <a:gd name="T23" fmla="*/ 687 h 946"/>
                <a:gd name="T24" fmla="*/ 35 w 5779"/>
                <a:gd name="T25" fmla="*/ 480 h 9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79" h="946">
                  <a:moveTo>
                    <a:pt x="6" y="454"/>
                  </a:moveTo>
                  <a:lnTo>
                    <a:pt x="355" y="454"/>
                  </a:lnTo>
                  <a:lnTo>
                    <a:pt x="757" y="1"/>
                  </a:lnTo>
                  <a:lnTo>
                    <a:pt x="2511" y="0"/>
                  </a:lnTo>
                  <a:lnTo>
                    <a:pt x="2646" y="144"/>
                  </a:lnTo>
                  <a:lnTo>
                    <a:pt x="5779" y="137"/>
                  </a:lnTo>
                  <a:lnTo>
                    <a:pt x="5779" y="772"/>
                  </a:lnTo>
                  <a:lnTo>
                    <a:pt x="2899" y="765"/>
                  </a:lnTo>
                  <a:lnTo>
                    <a:pt x="2757" y="946"/>
                  </a:lnTo>
                  <a:lnTo>
                    <a:pt x="1883" y="946"/>
                  </a:lnTo>
                  <a:lnTo>
                    <a:pt x="1663" y="687"/>
                  </a:lnTo>
                  <a:lnTo>
                    <a:pt x="0" y="687"/>
                  </a:lnTo>
                  <a:lnTo>
                    <a:pt x="35" y="48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dist="77251" dir="4832261" algn="ctr" rotWithShape="0">
                <a:srgbClr val="000066">
                  <a:alpha val="19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19" descr="01_img(Global Digtal Desigm(imageState)"/>
            <p:cNvSpPr>
              <a:spLocks/>
            </p:cNvSpPr>
            <p:nvPr/>
          </p:nvSpPr>
          <p:spPr bwMode="gray">
            <a:xfrm>
              <a:off x="-23" y="1344"/>
              <a:ext cx="5799" cy="895"/>
            </a:xfrm>
            <a:custGeom>
              <a:avLst/>
              <a:gdLst>
                <a:gd name="T0" fmla="*/ 0 w 5799"/>
                <a:gd name="T1" fmla="*/ 455 h 895"/>
                <a:gd name="T2" fmla="*/ 369 w 5799"/>
                <a:gd name="T3" fmla="*/ 454 h 895"/>
                <a:gd name="T4" fmla="*/ 776 w 5799"/>
                <a:gd name="T5" fmla="*/ 0 h 895"/>
                <a:gd name="T6" fmla="*/ 2496 w 5799"/>
                <a:gd name="T7" fmla="*/ 0 h 895"/>
                <a:gd name="T8" fmla="*/ 2632 w 5799"/>
                <a:gd name="T9" fmla="*/ 136 h 895"/>
                <a:gd name="T10" fmla="*/ 5799 w 5799"/>
                <a:gd name="T11" fmla="*/ 136 h 895"/>
                <a:gd name="T12" fmla="*/ 5788 w 5799"/>
                <a:gd name="T13" fmla="*/ 727 h 895"/>
                <a:gd name="T14" fmla="*/ 2883 w 5799"/>
                <a:gd name="T15" fmla="*/ 708 h 895"/>
                <a:gd name="T16" fmla="*/ 2747 w 5799"/>
                <a:gd name="T17" fmla="*/ 895 h 895"/>
                <a:gd name="T18" fmla="*/ 1899 w 5799"/>
                <a:gd name="T19" fmla="*/ 895 h 895"/>
                <a:gd name="T20" fmla="*/ 1681 w 5799"/>
                <a:gd name="T21" fmla="*/ 635 h 895"/>
                <a:gd name="T22" fmla="*/ 7 w 5799"/>
                <a:gd name="T23" fmla="*/ 635 h 895"/>
                <a:gd name="T24" fmla="*/ 7 w 5799"/>
                <a:gd name="T25" fmla="*/ 454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99" h="895">
                  <a:moveTo>
                    <a:pt x="0" y="455"/>
                  </a:moveTo>
                  <a:lnTo>
                    <a:pt x="369" y="454"/>
                  </a:lnTo>
                  <a:lnTo>
                    <a:pt x="776" y="0"/>
                  </a:lnTo>
                  <a:lnTo>
                    <a:pt x="2496" y="0"/>
                  </a:lnTo>
                  <a:lnTo>
                    <a:pt x="2632" y="136"/>
                  </a:lnTo>
                  <a:lnTo>
                    <a:pt x="5799" y="136"/>
                  </a:lnTo>
                  <a:lnTo>
                    <a:pt x="5788" y="727"/>
                  </a:lnTo>
                  <a:lnTo>
                    <a:pt x="2883" y="708"/>
                  </a:lnTo>
                  <a:lnTo>
                    <a:pt x="2747" y="895"/>
                  </a:lnTo>
                  <a:lnTo>
                    <a:pt x="1899" y="895"/>
                  </a:lnTo>
                  <a:lnTo>
                    <a:pt x="1681" y="635"/>
                  </a:lnTo>
                  <a:lnTo>
                    <a:pt x="7" y="635"/>
                  </a:lnTo>
                  <a:lnTo>
                    <a:pt x="7" y="454"/>
                  </a:lnTo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>
                <a:latin typeface="Verdana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ctrTitle" sz="quarter"/>
          </p:nvPr>
        </p:nvSpPr>
        <p:spPr bwMode="black">
          <a:xfrm>
            <a:off x="611188" y="1700213"/>
            <a:ext cx="8137525" cy="792162"/>
          </a:xfrm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ko-KR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9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79438"/>
            <a:ext cx="2057400" cy="5900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79438"/>
            <a:ext cx="6019800" cy="5900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792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79438"/>
            <a:ext cx="7848600" cy="563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43025"/>
            <a:ext cx="8229600" cy="5137150"/>
          </a:xfrm>
        </p:spPr>
        <p:txBody>
          <a:bodyPr/>
          <a:lstStyle/>
          <a:p>
            <a:r>
              <a:rPr lang="en-US" smtClean="0"/>
              <a:t>Click icon to add table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010400" y="2889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708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35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817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43025"/>
            <a:ext cx="4038600" cy="513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793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74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83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152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791200" y="6537325"/>
            <a:ext cx="2895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3671888" y="6537325"/>
            <a:ext cx="2133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C51416-6999-402F-A5BC-4C0F9FF65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43025"/>
            <a:ext cx="8229600" cy="513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288925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latin typeface="+mj-lt"/>
              </a:defRPr>
            </a:lvl1pPr>
          </a:lstStyle>
          <a:p>
            <a:fld id="{01D9A568-62B2-4BF9-A58B-3329C9BD5E3C}" type="datetimeFigureOut">
              <a:rPr lang="ru-RU" smtClean="0"/>
              <a:t>24.04.2012</a:t>
            </a:fld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609600" y="5794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Модуль 3 Лекція 4</a:t>
            </a:r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uk-UA" dirty="0" smtClean="0"/>
              <a:t>Знову про комбінаторні підрахунки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41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23459"/>
                <a:ext cx="8229600" cy="5556716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13.6.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А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..., А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сукупність скінчених множин. Кількість елементів у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множині А</a:t>
                </a:r>
                <a:r>
                  <a:rPr lang="uk-UA" sz="2400" baseline="-250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∪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А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∪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...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∪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визначаються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формулою </a:t>
                </a:r>
                <a:endParaRPr lang="uk-UA" sz="2400" i="1" dirty="0" smtClean="0">
                  <a:solidFill>
                    <a:schemeClr val="tx2"/>
                  </a:solidFill>
                  <a:latin typeface="Cambria Math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∪ 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∪…∪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+ 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𝑗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−…+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𝑛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+1</m:t>
                          </m:r>
                        </m:sup>
                      </m:sSup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∩…∩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</a:t>
                </a:r>
                <a:r>
                  <a:rPr lang="uk-UA" sz="2400" b="1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про включення-виключення. 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13.7.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А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..., А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сукупність скінчених множин. Кількість елементів множини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A'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∩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A'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∩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…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∩</m:t>
                    </m:r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A'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визначається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формулою </a:t>
                </a:r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sSup>
                                <m:sSup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∩…∩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𝑈</m:t>
                          </m:r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−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&lt;</m:t>
                          </m:r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uk-UA" sz="2400" i="1">
                                      <a:solidFill>
                                        <a:schemeClr val="tx2"/>
                                      </a:solidFill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+…+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∩…∩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23459"/>
                <a:ext cx="8229600" cy="5556716"/>
              </a:xfrm>
              <a:blipFill rotWithShape="1">
                <a:blip r:embed="rId2"/>
                <a:stretch>
                  <a:fillRect l="-889" t="-658" r="-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843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10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17148" y="69269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17149" y="335699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44453" y="260648"/>
            <a:ext cx="7848600" cy="563562"/>
          </a:xfrm>
        </p:spPr>
        <p:txBody>
          <a:bodyPr/>
          <a:lstStyle/>
          <a:p>
            <a:r>
              <a:rPr lang="uk-UA" dirty="0" smtClean="0"/>
              <a:t>Загальне </a:t>
            </a:r>
            <a:r>
              <a:rPr lang="uk-UA" dirty="0"/>
              <a:t>включення-виключення та </a:t>
            </a:r>
            <a:r>
              <a:rPr lang="uk-UA" dirty="0" err="1"/>
              <a:t>розупорядкування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099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57145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b="1" i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i="1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Розупорядкуванням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називається перестановка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впорядкованих символів, при якій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жоден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 символів не залишається на своєму місці. Кількість розупорядкованих на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упорядкованих символах позначається через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 величина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0, оскільки перестановка одного елемента залишає його на місці. Для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2 єдиним розупорядкуванням буде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тому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1. 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3 розупорядкуваннями будуть перестановки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mP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так що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uk-UA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2.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571455"/>
              </a:xfrm>
              <a:blipFill rotWithShape="1">
                <a:blip r:embed="rId2"/>
                <a:stretch>
                  <a:fillRect l="-1111" t="-875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827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11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3" y="83671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18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85948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13.8.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Для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&gt; 1 вели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чина </a:t>
                </a:r>
                <a:r>
                  <a:rPr lang="en-US" sz="24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2400" baseline="-250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кількість розупорядкувань на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символах 1, 2, 3, ..., </a:t>
                </a: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обчислюється за формулою</a:t>
                </a:r>
                <a:endParaRPr lang="ru-RU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en-US" sz="24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2400" baseline="-25000" dirty="0" err="1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𝑛</m:t>
                    </m:r>
                    <m:r>
                      <a:rPr lang="en-US" sz="2400" i="1">
                        <a:solidFill>
                          <a:schemeClr val="tx2"/>
                        </a:solidFill>
                        <a:latin typeface="Cambria Math"/>
                      </a:rPr>
                      <m:t>!</m:t>
                    </m:r>
                    <m:d>
                      <m:d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1!</m:t>
                            </m:r>
                          </m:den>
                        </m:f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2!</m:t>
                            </m:r>
                          </m:den>
                        </m:f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3!</m:t>
                            </m:r>
                          </m:den>
                        </m:f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+…+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(−1)</m:t>
                            </m:r>
                          </m:e>
                          <m:sup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𝑛</m:t>
                            </m:r>
                          </m:sup>
                        </m:sSup>
                        <m:f>
                          <m:f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!</m:t>
                            </m:r>
                          </m:den>
                        </m:f>
                      </m:e>
                    </m:d>
                  </m:oMath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Недосвідчений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офіціант подає 10 різних блюд, обслуговуючи 10 клієнтів. Скількома способами він може зробити так, щоб жоден клієнт не отримав свій заказ? В даному випадку має місце перестановка 10 об’єктів, тому кількість таки перестановок дорівнює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/>
                          </a:solidFill>
                          <a:latin typeface="Cambria Math"/>
                        </a:rPr>
                        <m:t>10!</m:t>
                      </m:r>
                      <m:d>
                        <m:d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4!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5!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6!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7!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8!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9!</m:t>
                              </m:r>
                            </m:den>
                          </m:f>
                          <m:r>
                            <a:rPr lang="en-US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10!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859487"/>
              </a:xfrm>
              <a:blipFill rotWithShape="1">
                <a:blip r:embed="rId2"/>
                <a:stretch>
                  <a:fillRect l="-1111" t="-832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843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12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242088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2"/>
          <p:cNvSpPr txBox="1"/>
          <p:nvPr/>
        </p:nvSpPr>
        <p:spPr>
          <a:xfrm>
            <a:off x="26809" y="404664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015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Турові поліноми і заборонені позиції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Клітинки шахматної дошки, на яких не може бути розташована тура можна представити собі як заборонені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позиції.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С – довільна дошка з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квадратами, яка для деякого цілого числа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являється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×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-клітинною шахматною дошкою. Для 0 ≤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ціле число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(С) дорівнює кількості способів, якими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тур можуть бути розміщені на дошці С в неатакуючих позиціях. </a:t>
            </a:r>
            <a:endParaRPr lang="uk-UA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24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Туровим </a:t>
            </a:r>
            <a:r>
              <a:rPr lang="uk-UA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поліномом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на С назива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ється 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твірна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функція для чисел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(С), так що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R(x, C)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 + r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(C)x + r</a:t>
            </a:r>
            <a:r>
              <a:rPr lang="en-US" sz="2400" baseline="-25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(C)x</a:t>
            </a:r>
            <a:r>
              <a:rPr lang="en-US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+ …+ 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400" baseline="-25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(C)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300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2694" y="6446439"/>
            <a:ext cx="5843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13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2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46" descr="16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5" y="443711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0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15471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Нехай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– дошка, зображена нижче. Дошка складається з 8 блоків</a:t>
            </a:r>
            <a:r>
              <a:rPr lang="uk-UA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є 8 способів розмістити одну туру на дошці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Для розміщення двох тур в неатакуючій позиції є 4 способи вибора по верхній горизонталі і три місця для розміщення тури на другій горизонталі, оскільки тури не можуть розташовуватися друг під другом. Значить, існує всього 12 можливих способів розміщення двох неатакуючих тур. Отже,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R(x, C)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= 1 + 8х + 12х</a:t>
            </a:r>
            <a:r>
              <a:rPr lang="uk-UA" sz="2400" baseline="300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49080"/>
            <a:ext cx="2563645" cy="146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694" y="6446439"/>
            <a:ext cx="5843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14 з 18</a:t>
            </a:r>
            <a:endParaRPr lang="ru-RU" sz="1600" dirty="0"/>
          </a:p>
        </p:txBody>
      </p:sp>
      <p:grpSp>
        <p:nvGrpSpPr>
          <p:cNvPr id="6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7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2" name="Picture 74" descr="3D_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07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787479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13.9. </a:t>
                </a: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Якщо дошка С складається з двох частин, С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і С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що не мають ані спільних рядків ані спільних стовпців, то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uk-UA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</a:p>
              <a:p>
                <a:pPr marL="0" indent="0" algn="just">
                  <a:buNone/>
                </a:pPr>
                <a:r>
                  <a:rPr lang="uk-UA" sz="28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8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13.10.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Нехай задана дошка С, нехай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квадрат дошки С. Нехай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– дошка С, в якій видалено квадрат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Нехай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sub>
                      <m:sup>
                        <m:r>
                          <a:rPr lang="uk-UA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#</m:t>
                        </m:r>
                      </m:sup>
                    </m:sSubSup>
                  </m:oMath>
                </a14:m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- дошка С, в якій відалені рядок і стовпець, що містять видалену клітинку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. Тоді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= х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  <m:sSubSup>
                      <m:sSubSupPr>
                        <m:ctrlPr>
                          <a:rPr lang="ru-RU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uk-UA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sub>
                      <m:sup>
                        <m:r>
                          <a:rPr lang="uk-UA" sz="28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#</m:t>
                        </m:r>
                      </m:sup>
                    </m:sSubSup>
                  </m:oMath>
                </a14:m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+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28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uk-UA" sz="28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ru-RU" sz="28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787479"/>
              </a:xfrm>
              <a:blipFill rotWithShape="1">
                <a:blip r:embed="rId2"/>
                <a:stretch>
                  <a:fillRect l="-1481" t="-1054" r="-1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843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15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3500" y="47667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20648" y="191683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33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219527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Розглянемо дошку, зображену нижче, де заштрихована область А – заборонена зона. Знайдемо кількість допустимих розміщень.</a:t>
                </a:r>
              </a:p>
              <a:p>
                <a:pPr algn="just"/>
                <a:endParaRPr lang="uk-UA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just"/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Необхідно знайти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=6!−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∙5!+</m:t>
                      </m:r>
                      <m:sSub>
                        <m:sSub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∙4!+…+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6</m:t>
                          </m:r>
                        </m:sup>
                      </m:sSup>
                      <m:sSub>
                        <m:sSubPr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(</m:t>
                      </m:r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𝐴</m:t>
                      </m:r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Вже відомо, що поліном тури для області А має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вигляд </a:t>
                </a:r>
              </a:p>
              <a:p>
                <a:pPr marL="0" indent="0" algn="just">
                  <a:buNone/>
                </a:pPr>
                <a:r>
                  <a:rPr lang="en-US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R(x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A) = 1 + 7x + 15x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+ 10x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+ 2x</a:t>
                </a:r>
                <a:r>
                  <a:rPr lang="en-US" sz="2400" baseline="30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ому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кількість допустимих розміщень визначає відношення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en-US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uk-UA" sz="2400" i="1">
                              <a:solidFill>
                                <a:schemeClr val="tx2"/>
                              </a:solidFill>
                              <a:latin typeface="Cambria Math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𝐴</m:t>
                              </m:r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uk-UA" sz="2400" i="1">
                                  <a:solidFill>
                                    <a:schemeClr val="tx2"/>
                                  </a:solidFill>
                                  <a:latin typeface="Cambria Math"/>
                                </a:rPr>
                                <m:t>6</m:t>
                              </m:r>
                            </m:sub>
                          </m:sSub>
                        </m:e>
                      </m:d>
                      <m:r>
                        <a:rPr lang="uk-UA" sz="2400" i="1">
                          <a:solidFill>
                            <a:schemeClr val="tx2"/>
                          </a:solidFill>
                          <a:latin typeface="Cambria Math"/>
                        </a:rPr>
                        <m:t>=6!−7∙5!+15∙4!−10∙3!+2∙2!=184</m:t>
                      </m:r>
                    </m:oMath>
                  </m:oMathPara>
                </a14:m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219527"/>
              </a:xfrm>
              <a:blipFill rotWithShape="1">
                <a:blip r:embed="rId2"/>
                <a:stretch>
                  <a:fillRect l="-1111" t="-784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412776"/>
            <a:ext cx="139065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694" y="6446439"/>
            <a:ext cx="58432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16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4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pic>
        <p:nvPicPr>
          <p:cNvPr id="11" name="Picture 74" descr="3D_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94" y="260648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7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 до лекції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Андерсон Д.А.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Дискретная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математика и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комбинаторика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Пер. с англ.. – М.: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Изд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дом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uk-UA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Вильямс</a:t>
            </a:r>
            <a:r>
              <a:rPr lang="uk-UA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», 2003. – 960 с</a:t>
            </a:r>
          </a:p>
          <a:p>
            <a:pPr algn="just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Новиков Ф.А. Дискретная математика для программистов: Учебник для вузов. 3-е изд. –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Спб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.: Питер, 2008. – 384 с.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79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996952"/>
            <a:ext cx="7848600" cy="563562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4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2" action="ppaction://hlinksldjump"/>
              </a:rPr>
              <a:t>Задачі про розміщення</a:t>
            </a:r>
            <a:endParaRPr lang="uk-UA" dirty="0" smtClean="0"/>
          </a:p>
          <a:p>
            <a:r>
              <a:rPr lang="uk-UA" dirty="0" smtClean="0">
                <a:hlinkClick r:id="rId3" action="ppaction://hlinksldjump"/>
              </a:rPr>
              <a:t>Загальне включення-виключення та </a:t>
            </a:r>
            <a:r>
              <a:rPr lang="uk-UA" dirty="0" err="1" smtClean="0">
                <a:hlinkClick r:id="rId3" action="ppaction://hlinksldjump"/>
              </a:rPr>
              <a:t>розупорядкування</a:t>
            </a:r>
            <a:endParaRPr lang="en-US" dirty="0" smtClean="0"/>
          </a:p>
          <a:p>
            <a:r>
              <a:rPr lang="uk-UA" dirty="0" smtClean="0">
                <a:hlinkClick r:id="rId4" action="ppaction://hlinksldjump"/>
              </a:rPr>
              <a:t>Турові поліноми та заборонені позиції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131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Умовні позначення</a:t>
            </a:r>
            <a:endParaRPr lang="ru-RU" dirty="0"/>
          </a:p>
        </p:txBody>
      </p:sp>
      <p:pic>
        <p:nvPicPr>
          <p:cNvPr id="8" name="Picture 74" descr="3D_0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49" y="2096595"/>
            <a:ext cx="669033" cy="43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6" descr="1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50" y="1483832"/>
            <a:ext cx="609600" cy="46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zadova\Pictures\zametk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73" y="2636912"/>
            <a:ext cx="544410" cy="54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87354" y="3172990"/>
            <a:ext cx="50342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uk-UA" sz="5400" b="1" cap="none" spc="0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38100" cmpd="sng">
                <a:solidFill>
                  <a:srgbClr val="FF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01432" y="1483832"/>
            <a:ext cx="20213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визначення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378810" y="2152647"/>
            <a:ext cx="1550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приклад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1378810" y="2733411"/>
            <a:ext cx="161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примітка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378810" y="3480917"/>
            <a:ext cx="1676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 smtClean="0"/>
              <a:t>- важливо!</a:t>
            </a:r>
            <a:endParaRPr lang="ru-RU" sz="2400" dirty="0"/>
          </a:p>
        </p:txBody>
      </p:sp>
      <p:sp>
        <p:nvSpPr>
          <p:cNvPr id="16" name="Text Box 2"/>
          <p:cNvSpPr txBox="1"/>
          <p:nvPr/>
        </p:nvSpPr>
        <p:spPr>
          <a:xfrm>
            <a:off x="481376" y="412378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3669" y="4270519"/>
            <a:ext cx="15790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- </a:t>
            </a:r>
            <a:r>
              <a:rPr lang="ru-RU" sz="2400" dirty="0" smtClean="0"/>
              <a:t>теорема</a:t>
            </a:r>
            <a:endParaRPr lang="ru-RU" sz="24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18" name="Action Button: Back or Previous 17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Action Button: Beginning 18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Action Button: Forward or Next 19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Action Button: End 20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Action Button: Custom 21">
              <a:hlinkClick r:id="rId6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6464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Задачі про розміщення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Розглянемо кількість способів 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 </a:t>
                </a:r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ізних об’єктів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ящиках за умови, що деякі ящики можуть бути пустими. Відмітимо, що кількість об’єктів, розміщених в кожному ящику, не фіксовано, тому існує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можливостей вибора ящика для розміщення кожного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13.1.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Існує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en-US" sz="2400" baseline="30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способів 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об’єктів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ящиках, коли деякі з ящиків можуть бути пустими.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13.2.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Існує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способів 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різних шарів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нерозрізнених ящиках, коли жоден з ящиків не може бути пустим, де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𝑆</m:t>
                            </m:r>
                          </m:e>
                          <m:sub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:0≤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≤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ru-RU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множина чисел Ст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ірлінга другого роду.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11" t="-949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72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4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0" y="2996952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1" y="429309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2704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Трикутник для </a:t>
            </a:r>
            <a:r>
              <a:rPr lang="uk-UA" smtClean="0"/>
              <a:t>чисел Стірлінга </a:t>
            </a:r>
            <a:r>
              <a:rPr lang="uk-UA" dirty="0" smtClean="0"/>
              <a:t>другого роду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04450179"/>
                  </p:ext>
                </p:extLst>
              </p:nvPr>
            </p:nvGraphicFramePr>
            <p:xfrm>
              <a:off x="395534" y="1556792"/>
              <a:ext cx="8280923" cy="4464496"/>
            </p:xfrm>
            <a:graphic>
              <a:graphicData uri="http://schemas.openxmlformats.org/drawingml/2006/table">
                <a:tbl>
                  <a:tblPr firstRow="1" firstCol="1" bandRow="1">
                    <a:tableStyleId>{93296810-A885-4BE3-A3E7-6D5BEEA58F35}</a:tableStyleId>
                  </a:tblPr>
                  <a:tblGrid>
                    <a:gridCol w="710336"/>
                    <a:gridCol w="688707"/>
                    <a:gridCol w="688707"/>
                    <a:gridCol w="688707"/>
                    <a:gridCol w="687842"/>
                    <a:gridCol w="687842"/>
                    <a:gridCol w="687842"/>
                    <a:gridCol w="687842"/>
                    <a:gridCol w="687842"/>
                    <a:gridCol w="687842"/>
                    <a:gridCol w="688707"/>
                    <a:gridCol w="688707"/>
                  </a:tblGrid>
                  <a:tr h="4774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n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𝟒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𝟓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𝟔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𝟕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𝟖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𝟗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𝟏𝟎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301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140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1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127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966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1701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266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28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255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3025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7770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6951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2646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462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8507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511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9330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34105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42525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22827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5880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1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404450179"/>
                  </p:ext>
                </p:extLst>
              </p:nvPr>
            </p:nvGraphicFramePr>
            <p:xfrm>
              <a:off x="395534" y="1556792"/>
              <a:ext cx="8280923" cy="4464496"/>
            </p:xfrm>
            <a:graphic>
              <a:graphicData uri="http://schemas.openxmlformats.org/drawingml/2006/table">
                <a:tbl>
                  <a:tblPr firstRow="1" firstCol="1" bandRow="1">
                    <a:tableStyleId>{93296810-A885-4BE3-A3E7-6D5BEEA58F35}</a:tableStyleId>
                  </a:tblPr>
                  <a:tblGrid>
                    <a:gridCol w="710336"/>
                    <a:gridCol w="688707"/>
                    <a:gridCol w="688707"/>
                    <a:gridCol w="688707"/>
                    <a:gridCol w="687842"/>
                    <a:gridCol w="687842"/>
                    <a:gridCol w="687842"/>
                    <a:gridCol w="687842"/>
                    <a:gridCol w="687842"/>
                    <a:gridCol w="687842"/>
                    <a:gridCol w="688707"/>
                    <a:gridCol w="688707"/>
                  </a:tblGrid>
                  <a:tr h="4774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n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3540" t="-7692" r="-10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3540" t="-7692" r="-9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303540" t="-7692" r="-8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403540" t="-7692" r="-7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503540" t="-7692" r="-6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603540" t="-7692" r="-5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703540" t="-7692" r="-400000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810714" t="-7692" r="-303571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902655" t="-7692" r="-200885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2655" t="-7692" r="-100885" b="-8397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102655" t="-7692" r="-885" b="-839744"/>
                          </a:stretch>
                        </a:blipFill>
                      </a:tcPr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301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140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1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127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966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1701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266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28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6019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255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3025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7770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6951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2646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462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8507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511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9330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34105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42525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22827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5880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1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112694" y="6446439"/>
            <a:ext cx="572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5 з 18</a:t>
            </a:r>
            <a:endParaRPr lang="ru-RU" sz="1600" dirty="0"/>
          </a:p>
        </p:txBody>
      </p:sp>
      <p:grpSp>
        <p:nvGrpSpPr>
          <p:cNvPr id="7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8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97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64346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ТЕОРЕМА 13.3.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Знімемо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обмеження на те, що жоден з ящиків не може бути пустим. Візьмемо ситуації: 1) всі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поміщені в один ящик, що можна зробити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способами; 2) всі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поміщені в 2 ящики, що можна зробити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способами...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) всі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поміщені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ящиків, що можна зробити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способами і т.д. Отже є </a:t>
                </a:r>
                <a:endParaRPr lang="uk-UA" sz="2400" i="1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</m:t>
                    </m:r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  <m:r>
                      <a:rPr lang="uk-UA" sz="2400" i="1">
                        <a:solidFill>
                          <a:schemeClr val="tx2"/>
                        </a:solidFill>
                        <a:latin typeface="Cambria Math"/>
                      </a:rPr>
                      <m:t>+…+</m:t>
                    </m:r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uk-UA" sz="2400" dirty="0" smtClean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способів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розміщення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в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ящиках за умови, що ящики можуть бути пустими.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643463"/>
              </a:xfrm>
              <a:blipFill rotWithShape="1">
                <a:blip r:embed="rId2"/>
                <a:stretch>
                  <a:fillRect l="-1111" t="-864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72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6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-30796" y="69269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77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58370726"/>
                  </p:ext>
                </p:extLst>
              </p:nvPr>
            </p:nvGraphicFramePr>
            <p:xfrm>
              <a:off x="467544" y="692696"/>
              <a:ext cx="8208912" cy="5525871"/>
            </p:xfrm>
            <a:graphic>
              <a:graphicData uri="http://schemas.openxmlformats.org/drawingml/2006/table">
                <a:tbl>
                  <a:tblPr firstRow="1" firstCol="1" bandRow="1">
                    <a:tableStyleId>{D7AC3CCA-C797-4891-BE02-D94E43425B78}</a:tableStyleId>
                  </a:tblPr>
                  <a:tblGrid>
                    <a:gridCol w="578938"/>
                    <a:gridCol w="4893098"/>
                    <a:gridCol w="2736876"/>
                  </a:tblGrid>
                  <a:tr h="35974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 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Розміщення </a:t>
                          </a:r>
                          <a:r>
                            <a:rPr lang="en-US" sz="2000">
                              <a:effectLst/>
                            </a:rPr>
                            <a:t>n</a:t>
                          </a:r>
                          <a:r>
                            <a:rPr lang="uk-UA" sz="2000">
                              <a:effectLst/>
                            </a:rPr>
                            <a:t> об’єктів в </a:t>
                          </a:r>
                          <a:r>
                            <a:rPr lang="en-US" sz="2000">
                              <a:effectLst/>
                            </a:rPr>
                            <a:t>k</a:t>
                          </a:r>
                          <a:r>
                            <a:rPr lang="uk-UA" sz="2000">
                              <a:effectLst/>
                            </a:rPr>
                            <a:t> ящиках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Кількість способів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5974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різні, </a:t>
                          </a:r>
                          <a:r>
                            <a:rPr lang="en-US" sz="2000">
                              <a:effectLst/>
                            </a:rPr>
                            <a:t>n</a:t>
                          </a:r>
                          <a:r>
                            <a:rPr lang="en-US" sz="2000" baseline="-25000">
                              <a:effectLst/>
                            </a:rPr>
                            <a:t>i</a:t>
                          </a:r>
                          <a:r>
                            <a:rPr lang="en-US" sz="2000">
                              <a:effectLst/>
                            </a:rPr>
                            <a:t> </a:t>
                          </a:r>
                          <a:r>
                            <a:rPr lang="uk-UA" sz="2000">
                              <a:effectLst/>
                            </a:rPr>
                            <a:t>об’єктів в і-ом ящику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>
                              <a:effectLst/>
                            </a:rPr>
                            <a:t>C</a:t>
                          </a:r>
                          <a:r>
                            <a:rPr lang="en-US" sz="2000" dirty="0">
                              <a:effectLst/>
                            </a:rPr>
                            <a:t>(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; 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baseline="-25000" dirty="0">
                              <a:effectLst/>
                            </a:rPr>
                            <a:t>1</a:t>
                          </a:r>
                          <a:r>
                            <a:rPr lang="en-US" sz="2000" dirty="0">
                              <a:effectLst/>
                            </a:rPr>
                            <a:t>, 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baseline="-25000" dirty="0">
                              <a:effectLst/>
                            </a:rPr>
                            <a:t>2</a:t>
                          </a:r>
                          <a:r>
                            <a:rPr lang="en-US" sz="2000" dirty="0">
                              <a:effectLst/>
                            </a:rPr>
                            <a:t>, …, </a:t>
                          </a:r>
                          <a:r>
                            <a:rPr lang="en-US" sz="2000" i="1" dirty="0" err="1">
                              <a:effectLst/>
                            </a:rPr>
                            <a:t>n</a:t>
                          </a:r>
                          <a:r>
                            <a:rPr lang="en-US" sz="2000" baseline="-25000" dirty="0" err="1">
                              <a:effectLst/>
                            </a:rPr>
                            <a:t>k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різні, ящики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 err="1">
                              <a:effectLst/>
                            </a:rPr>
                            <a:t>k</a:t>
                          </a:r>
                          <a:r>
                            <a:rPr lang="en-US" sz="2000" i="1" baseline="30000" dirty="0" err="1">
                              <a:effectLst/>
                            </a:rPr>
                            <a:t>n</a:t>
                          </a:r>
                          <a:endParaRPr lang="ru-RU" sz="2000" i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різні, ящики не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!</m:t>
                                </m:r>
                                <m:sSubSup>
                                  <m:sSubSup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нерозрізнені, ящики – різні, ящики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>
                              <a:effectLst/>
                            </a:rPr>
                            <a:t>C</a:t>
                          </a:r>
                          <a:r>
                            <a:rPr lang="en-US" sz="2000" dirty="0">
                              <a:effectLst/>
                            </a:rPr>
                            <a:t>(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 + </a:t>
                          </a:r>
                          <a:r>
                            <a:rPr lang="en-US" sz="2000" i="1" dirty="0">
                              <a:effectLst/>
                            </a:rPr>
                            <a:t>k</a:t>
                          </a:r>
                          <a:r>
                            <a:rPr lang="en-US" sz="2000" dirty="0">
                              <a:effectLst/>
                            </a:rPr>
                            <a:t> – 1, 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5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нерозрізнені, ящики – різні, ящики не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>
                              <a:effectLst/>
                            </a:rPr>
                            <a:t>C</a:t>
                          </a:r>
                          <a:r>
                            <a:rPr lang="en-US" sz="2000" dirty="0">
                              <a:effectLst/>
                            </a:rPr>
                            <a:t>(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 – 1, </a:t>
                          </a:r>
                          <a:r>
                            <a:rPr lang="en-US" sz="2000" i="1" dirty="0">
                              <a:effectLst/>
                            </a:rPr>
                            <a:t>k</a:t>
                          </a:r>
                          <a:r>
                            <a:rPr lang="en-US" sz="2000" dirty="0">
                              <a:effectLst/>
                            </a:rPr>
                            <a:t> – 1)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– нерозрізнені, ящики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+ </m:t>
                                </m:r>
                                <m:sSubSup>
                                  <m:sSubSup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  <m:r>
                                  <a:rPr lang="ru-RU" sz="2000">
                                    <a:effectLst/>
                                    <a:latin typeface="Cambria Math"/>
                                  </a:rPr>
                                  <m:t>+…+ </m:t>
                                </m:r>
                                <m:sSubSup>
                                  <m:sSubSup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7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 dirty="0">
                              <a:effectLst/>
                            </a:rPr>
                            <a:t>Об’єкти різні, ящики – нерозрізнені, ящики не можуть бути пустими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𝑆</m:t>
                                    </m:r>
                                  </m:e>
                                  <m:sub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  <m:sup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𝑛</m:t>
                                    </m:r>
                                    <m:r>
                                      <a:rPr lang="ru-RU" sz="2000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158370726"/>
                  </p:ext>
                </p:extLst>
              </p:nvPr>
            </p:nvGraphicFramePr>
            <p:xfrm>
              <a:off x="467544" y="692696"/>
              <a:ext cx="8208912" cy="5503329"/>
            </p:xfrm>
            <a:graphic>
              <a:graphicData uri="http://schemas.openxmlformats.org/drawingml/2006/table">
                <a:tbl>
                  <a:tblPr firstRow="1" firstCol="1" bandRow="1">
                    <a:tableStyleId>{D7AC3CCA-C797-4891-BE02-D94E43425B78}</a:tableStyleId>
                  </a:tblPr>
                  <a:tblGrid>
                    <a:gridCol w="578938"/>
                    <a:gridCol w="4893098"/>
                    <a:gridCol w="2736876"/>
                  </a:tblGrid>
                  <a:tr h="35974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 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Розміщення </a:t>
                          </a:r>
                          <a:r>
                            <a:rPr lang="en-US" sz="2000">
                              <a:effectLst/>
                            </a:rPr>
                            <a:t>n</a:t>
                          </a:r>
                          <a:r>
                            <a:rPr lang="uk-UA" sz="2000">
                              <a:effectLst/>
                            </a:rPr>
                            <a:t> об’єктів в </a:t>
                          </a:r>
                          <a:r>
                            <a:rPr lang="en-US" sz="2000">
                              <a:effectLst/>
                            </a:rPr>
                            <a:t>k</a:t>
                          </a:r>
                          <a:r>
                            <a:rPr lang="uk-UA" sz="2000">
                              <a:effectLst/>
                            </a:rPr>
                            <a:t> ящиках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Кількість способів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67849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різні, </a:t>
                          </a:r>
                          <a:r>
                            <a:rPr lang="en-US" sz="2000">
                              <a:effectLst/>
                            </a:rPr>
                            <a:t>n</a:t>
                          </a:r>
                          <a:r>
                            <a:rPr lang="en-US" sz="2000" baseline="-25000">
                              <a:effectLst/>
                            </a:rPr>
                            <a:t>i</a:t>
                          </a:r>
                          <a:r>
                            <a:rPr lang="en-US" sz="2000">
                              <a:effectLst/>
                            </a:rPr>
                            <a:t> </a:t>
                          </a:r>
                          <a:r>
                            <a:rPr lang="uk-UA" sz="2000">
                              <a:effectLst/>
                            </a:rPr>
                            <a:t>об’єктів в і-ом ящику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>
                              <a:effectLst/>
                            </a:rPr>
                            <a:t>C</a:t>
                          </a:r>
                          <a:r>
                            <a:rPr lang="en-US" sz="2000" dirty="0">
                              <a:effectLst/>
                            </a:rPr>
                            <a:t>(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; 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baseline="-25000" dirty="0">
                              <a:effectLst/>
                            </a:rPr>
                            <a:t>1</a:t>
                          </a:r>
                          <a:r>
                            <a:rPr lang="en-US" sz="2000" dirty="0">
                              <a:effectLst/>
                            </a:rPr>
                            <a:t>, 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baseline="-25000" dirty="0">
                              <a:effectLst/>
                            </a:rPr>
                            <a:t>2</a:t>
                          </a:r>
                          <a:r>
                            <a:rPr lang="en-US" sz="2000" dirty="0">
                              <a:effectLst/>
                            </a:rPr>
                            <a:t>, …, </a:t>
                          </a:r>
                          <a:r>
                            <a:rPr lang="en-US" sz="2000" i="1" dirty="0" err="1">
                              <a:effectLst/>
                            </a:rPr>
                            <a:t>n</a:t>
                          </a:r>
                          <a:r>
                            <a:rPr lang="en-US" sz="2000" baseline="-25000" dirty="0" err="1">
                              <a:effectLst/>
                            </a:rPr>
                            <a:t>k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різні, ящики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 err="1">
                              <a:effectLst/>
                            </a:rPr>
                            <a:t>k</a:t>
                          </a:r>
                          <a:r>
                            <a:rPr lang="en-US" sz="2000" i="1" baseline="30000" dirty="0" err="1">
                              <a:effectLst/>
                            </a:rPr>
                            <a:t>n</a:t>
                          </a:r>
                          <a:endParaRPr lang="ru-RU" sz="2000" i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різні, ящики не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000" t="-247541" r="-223" b="-412295"/>
                          </a:stretch>
                        </a:blipFill>
                      </a:tcPr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нерозрізнені, ящики – різні, ящики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>
                              <a:effectLst/>
                            </a:rPr>
                            <a:t>C</a:t>
                          </a:r>
                          <a:r>
                            <a:rPr lang="en-US" sz="2000" dirty="0">
                              <a:effectLst/>
                            </a:rPr>
                            <a:t>(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 + </a:t>
                          </a:r>
                          <a:r>
                            <a:rPr lang="en-US" sz="2000" i="1" dirty="0">
                              <a:effectLst/>
                            </a:rPr>
                            <a:t>k</a:t>
                          </a:r>
                          <a:r>
                            <a:rPr lang="en-US" sz="2000" dirty="0">
                              <a:effectLst/>
                            </a:rPr>
                            <a:t> – 1, 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)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5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нерозрізнені, ящики – різні, ящики не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 i="1" dirty="0">
                              <a:effectLst/>
                            </a:rPr>
                            <a:t>C</a:t>
                          </a:r>
                          <a:r>
                            <a:rPr lang="en-US" sz="2000" dirty="0">
                              <a:effectLst/>
                            </a:rPr>
                            <a:t>(</a:t>
                          </a:r>
                          <a:r>
                            <a:rPr lang="en-US" sz="2000" i="1" dirty="0">
                              <a:effectLst/>
                            </a:rPr>
                            <a:t>n</a:t>
                          </a:r>
                          <a:r>
                            <a:rPr lang="en-US" sz="2000" dirty="0">
                              <a:effectLst/>
                            </a:rPr>
                            <a:t> – 1, </a:t>
                          </a:r>
                          <a:r>
                            <a:rPr lang="en-US" sz="2000" i="1" dirty="0">
                              <a:effectLst/>
                            </a:rPr>
                            <a:t>k</a:t>
                          </a:r>
                          <a:r>
                            <a:rPr lang="en-US" sz="2000" dirty="0">
                              <a:effectLst/>
                            </a:rPr>
                            <a:t> – 1)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>
                              <a:effectLst/>
                            </a:rPr>
                            <a:t>Об’єкти різні, ящики – нерозрізнені, ящики можуть бути пустими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000" t="-547541" r="-223" b="-112295"/>
                          </a:stretch>
                        </a:blipFill>
                      </a:tcPr>
                    </a:tc>
                  </a:tr>
                  <a:tr h="74418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7</a:t>
                          </a:r>
                          <a:endParaRPr lang="ru-RU" sz="200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2000" dirty="0">
                              <a:effectLst/>
                            </a:rPr>
                            <a:t>Об’єкти різні, ящики – нерозрізнені, ящики не можуть бути пустими</a:t>
                          </a:r>
                          <a:endParaRPr lang="ru-RU" sz="20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000" t="-647541" r="-223" b="-1229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112694" y="6446439"/>
            <a:ext cx="572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</a:t>
            </a:r>
            <a:r>
              <a:rPr lang="uk-UA" sz="1600" dirty="0"/>
              <a:t>7</a:t>
            </a:r>
            <a:r>
              <a:rPr lang="uk-UA" sz="1600" dirty="0" smtClean="0"/>
              <a:t> з 18</a:t>
            </a:r>
            <a:endParaRPr lang="ru-RU" sz="1600" dirty="0"/>
          </a:p>
        </p:txBody>
      </p:sp>
      <p:grpSp>
        <p:nvGrpSpPr>
          <p:cNvPr id="7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8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8171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571455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ТЕОРЕМА 13.4. </a:t>
                </a:r>
                <a:r>
                  <a:rPr lang="uk-UA" sz="2400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Завершивши розглядання розміщення об’єктів в ящики, перейдемо до знаходження кількості способів розділення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на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-цикли за умови, що ніякі два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-циклів не мають спільних елементів. Цикл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має вигляд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…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… 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4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 err="1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… 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…a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j-1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Отже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en-US" sz="2400" baseline="-250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just">
                  <a:buNone/>
                </a:pPr>
                <a:r>
                  <a:rPr lang="uk-UA" sz="2400" b="1" dirty="0" smtClean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  ТЕОРЕМА 13.5. 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Кількість можливих  способів розділення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n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об’єктів на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-цикли так, що ніякі два з </a:t>
                </a:r>
                <a:r>
                  <a:rPr lang="en-US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-циклів не мають спільних елементів, дорівнює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, де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ru-RU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ru-RU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  <m:sup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𝑛</m:t>
                            </m:r>
                            <m:r>
                              <a:rPr lang="uk-UA" sz="24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)</m:t>
                            </m:r>
                          </m:sup>
                        </m:sSubSup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:0≤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≤</m:t>
                        </m:r>
                        <m:r>
                          <a:rPr lang="uk-UA" sz="2400" i="1">
                            <a:solidFill>
                              <a:schemeClr val="tx2"/>
                            </a:solidFill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uk-UA" sz="2400" dirty="0">
                    <a:solidFill>
                      <a:schemeClr val="tx2"/>
                    </a:solidFill>
                    <a:latin typeface="Times New Roman" pitchFamily="18" charset="0"/>
                    <a:cs typeface="Times New Roman" pitchFamily="18" charset="0"/>
                  </a:rPr>
                  <a:t> – множина чисел Стірлінга першого роду.</a:t>
                </a:r>
                <a:endParaRPr lang="ru-RU" sz="2400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571455"/>
              </a:xfrm>
              <a:blipFill rotWithShape="1">
                <a:blip r:embed="rId2"/>
                <a:stretch>
                  <a:fillRect l="-1111" t="-875" r="-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12694" y="6446439"/>
            <a:ext cx="572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8 з 18</a:t>
            </a:r>
            <a:endParaRPr lang="ru-RU" sz="1600" dirty="0"/>
          </a:p>
        </p:txBody>
      </p:sp>
      <p:grpSp>
        <p:nvGrpSpPr>
          <p:cNvPr id="5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6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  <p:sp>
        <p:nvSpPr>
          <p:cNvPr id="11" name="Text Box 2"/>
          <p:cNvSpPr txBox="1"/>
          <p:nvPr/>
        </p:nvSpPr>
        <p:spPr>
          <a:xfrm>
            <a:off x="0" y="692696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Text Box 2"/>
          <p:cNvSpPr txBox="1"/>
          <p:nvPr/>
        </p:nvSpPr>
        <p:spPr>
          <a:xfrm>
            <a:off x="-7270" y="3068960"/>
            <a:ext cx="840003" cy="66281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4400" b="1" dirty="0">
                <a:ln w="10541" cap="flat" cmpd="sng" algn="ctr">
                  <a:solidFill>
                    <a:srgbClr val="4579B8"/>
                  </a:solidFill>
                  <a:prstDash val="solid"/>
                  <a:round/>
                </a:ln>
                <a:gradFill>
                  <a:gsLst>
                    <a:gs pos="0">
                      <a:srgbClr val="BED3F9"/>
                    </a:gs>
                    <a:gs pos="9000">
                      <a:srgbClr val="9EC1FF"/>
                    </a:gs>
                    <a:gs pos="50000">
                      <a:srgbClr val="003692"/>
                    </a:gs>
                    <a:gs pos="79000">
                      <a:srgbClr val="9EC1FF"/>
                    </a:gs>
                    <a:gs pos="100000">
                      <a:srgbClr val="BED3F9"/>
                    </a:gs>
                  </a:gsLst>
                  <a:lin ang="5400000" scaled="0"/>
                </a:gradFill>
                <a:effectLst/>
                <a:latin typeface="Calibri"/>
                <a:ea typeface="Calibri"/>
                <a:cs typeface="Times New Roman"/>
                <a:sym typeface="Wingdings 2"/>
              </a:rPr>
              <a:t></a:t>
            </a:r>
            <a:endParaRPr lang="ru-RU" sz="4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378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Трикутник для чисел </a:t>
            </a:r>
            <a:r>
              <a:rPr lang="uk-UA" dirty="0" err="1" smtClean="0"/>
              <a:t>Стірлінга</a:t>
            </a:r>
            <a:r>
              <a:rPr lang="uk-UA" dirty="0" smtClean="0"/>
              <a:t> першого </a:t>
            </a:r>
            <a:r>
              <a:rPr lang="uk-UA" dirty="0" err="1" smtClean="0"/>
              <a:t>рода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07578061"/>
                  </p:ext>
                </p:extLst>
              </p:nvPr>
            </p:nvGraphicFramePr>
            <p:xfrm>
              <a:off x="395535" y="1484783"/>
              <a:ext cx="8280920" cy="4248473"/>
            </p:xfrm>
            <a:graphic>
              <a:graphicData uri="http://schemas.openxmlformats.org/drawingml/2006/table">
                <a:tbl>
                  <a:tblPr firstRow="1" firstCol="1" bandRow="1">
                    <a:tableStyleId>{93296810-A885-4BE3-A3E7-6D5BEEA58F35}</a:tableStyleId>
                  </a:tblPr>
                  <a:tblGrid>
                    <a:gridCol w="699089"/>
                    <a:gridCol w="513069"/>
                    <a:gridCol w="732059"/>
                    <a:gridCol w="887613"/>
                    <a:gridCol w="840579"/>
                    <a:gridCol w="792088"/>
                    <a:gridCol w="792088"/>
                    <a:gridCol w="648072"/>
                    <a:gridCol w="576064"/>
                    <a:gridCol w="648072"/>
                    <a:gridCol w="576064"/>
                    <a:gridCol w="576063"/>
                  </a:tblGrid>
                  <a:tr h="41791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n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𝟒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𝟓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𝟔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𝟕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𝟖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𝟗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ru-RU" sz="14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𝐒</m:t>
                                    </m:r>
                                  </m:e>
                                  <m:sub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𝟏𝟎</m:t>
                                    </m:r>
                                  </m:sub>
                                  <m:sup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𝐧</m:t>
                                    </m:r>
                                    <m:r>
                                      <a:rPr lang="en-US" sz="1400" b="1">
                                        <a:effectLst/>
                                        <a:latin typeface="Cambria Math"/>
                                      </a:rPr>
                                      <m:t>)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120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274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720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1764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1624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735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175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4433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5040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13068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13132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6769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1960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322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40320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109584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118124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67284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22449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4536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546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362880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1026576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1172700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723680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269325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63273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9450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870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1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807578061"/>
                  </p:ext>
                </p:extLst>
              </p:nvPr>
            </p:nvGraphicFramePr>
            <p:xfrm>
              <a:off x="395535" y="1484783"/>
              <a:ext cx="8280920" cy="4248473"/>
            </p:xfrm>
            <a:graphic>
              <a:graphicData uri="http://schemas.openxmlformats.org/drawingml/2006/table">
                <a:tbl>
                  <a:tblPr firstRow="1" firstCol="1" bandRow="1">
                    <a:tableStyleId>{93296810-A885-4BE3-A3E7-6D5BEEA58F35}</a:tableStyleId>
                  </a:tblPr>
                  <a:tblGrid>
                    <a:gridCol w="699089"/>
                    <a:gridCol w="513069"/>
                    <a:gridCol w="732059"/>
                    <a:gridCol w="887613"/>
                    <a:gridCol w="840579"/>
                    <a:gridCol w="792088"/>
                    <a:gridCol w="792088"/>
                    <a:gridCol w="648072"/>
                    <a:gridCol w="576064"/>
                    <a:gridCol w="648072"/>
                    <a:gridCol w="576064"/>
                    <a:gridCol w="576063"/>
                  </a:tblGrid>
                  <a:tr h="41791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n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38095" t="-10294" r="-1380952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66667" t="-10294" r="-866667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20690" t="-10294" r="-617241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336957" t="-10294" r="-548551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463846" t="-10294" r="-482308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563846" t="-10294" r="-382308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814151" t="-10294" r="-368868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20000" t="-10294" r="-311579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3774" t="-10294" r="-179245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231579" t="-10294" r="-100000" b="-92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345745" t="-10294" r="-1064" b="-925000"/>
                          </a:stretch>
                        </a:blipFill>
                      </a:tcPr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120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274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31526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720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1764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1624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735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175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44337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5040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13068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13132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6769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1960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322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28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40320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109584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118124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67284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22449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4536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546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 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  <a:tr h="43204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362880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1026576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1172700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723680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269325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63273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9450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870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>
                              <a:effectLst/>
                            </a:rPr>
                            <a:t>45</a:t>
                          </a:r>
                          <a:endParaRPr lang="ru-RU" sz="14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400" b="1" dirty="0">
                              <a:effectLst/>
                            </a:rPr>
                            <a:t>1</a:t>
                          </a:r>
                          <a:endParaRPr lang="ru-RU" sz="14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112694" y="6446439"/>
            <a:ext cx="5729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dirty="0" smtClean="0"/>
              <a:t>Лекція </a:t>
            </a:r>
            <a:r>
              <a:rPr lang="uk-UA" sz="1600" dirty="0"/>
              <a:t>4</a:t>
            </a:r>
            <a:r>
              <a:rPr lang="uk-UA" sz="1600" dirty="0" smtClean="0"/>
              <a:t>. Знову про комбінаторні підрахунки. Слайд 9 з 18</a:t>
            </a:r>
            <a:endParaRPr lang="ru-RU" sz="1600" dirty="0"/>
          </a:p>
        </p:txBody>
      </p:sp>
      <p:grpSp>
        <p:nvGrpSpPr>
          <p:cNvPr id="7" name="Group 4"/>
          <p:cNvGrpSpPr/>
          <p:nvPr/>
        </p:nvGrpSpPr>
        <p:grpSpPr>
          <a:xfrm>
            <a:off x="6300192" y="6452337"/>
            <a:ext cx="2744448" cy="332656"/>
            <a:chOff x="539552" y="6453336"/>
            <a:chExt cx="2744448" cy="332656"/>
          </a:xfrm>
        </p:grpSpPr>
        <p:sp>
          <p:nvSpPr>
            <p:cNvPr id="8" name="Action Button: Back or Previous 5">
              <a:hlinkClick r:id="" action="ppaction://hlinkshowjump?jump=previousslide" highlightClick="1"/>
            </p:cNvPr>
            <p:cNvSpPr/>
            <p:nvPr/>
          </p:nvSpPr>
          <p:spPr>
            <a:xfrm>
              <a:off x="1082335" y="6453336"/>
              <a:ext cx="504056" cy="332656"/>
            </a:xfrm>
            <a:prstGeom prst="actionButtonBackPrevious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Action Button: Beginning 6">
              <a:hlinkClick r:id="" action="ppaction://hlinkshowjump?jump=firstslide" highlightClick="1"/>
            </p:cNvPr>
            <p:cNvSpPr/>
            <p:nvPr/>
          </p:nvSpPr>
          <p:spPr>
            <a:xfrm>
              <a:off x="539552" y="6453336"/>
              <a:ext cx="504056" cy="332656"/>
            </a:xfrm>
            <a:prstGeom prst="actionButtonBeginning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Action Button: Forward or Next 7">
              <a:hlinkClick r:id="" action="ppaction://hlinkshowjump?jump=nextslide" highlightClick="1"/>
            </p:cNvPr>
            <p:cNvSpPr/>
            <p:nvPr/>
          </p:nvSpPr>
          <p:spPr>
            <a:xfrm>
              <a:off x="2228357" y="6453336"/>
              <a:ext cx="504056" cy="332656"/>
            </a:xfrm>
            <a:prstGeom prst="actionButtonForwardNex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Action Button: End 8">
              <a:hlinkClick r:id="" action="ppaction://hlinkshowjump?jump=lastslide" highlightClick="1"/>
            </p:cNvPr>
            <p:cNvSpPr/>
            <p:nvPr/>
          </p:nvSpPr>
          <p:spPr>
            <a:xfrm>
              <a:off x="2779944" y="6453336"/>
              <a:ext cx="504056" cy="332656"/>
            </a:xfrm>
            <a:prstGeom prst="actionButtonEnd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Action Button: Custom 9">
              <a:hlinkClick r:id="rId3" action="ppaction://hlinksldjump" highlightClick="1"/>
            </p:cNvPr>
            <p:cNvSpPr/>
            <p:nvPr/>
          </p:nvSpPr>
          <p:spPr>
            <a:xfrm>
              <a:off x="1617866" y="6453336"/>
              <a:ext cx="576000" cy="332656"/>
            </a:xfrm>
            <a:prstGeom prst="actionButtonBlank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1200" dirty="0" smtClean="0"/>
                <a:t>План</a:t>
              </a:r>
              <a:endParaRPr lang="ru-RU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8677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38l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DDDDDD"/>
      </a:lt2>
      <a:accent1>
        <a:srgbClr val="25B1B1"/>
      </a:accent1>
      <a:accent2>
        <a:srgbClr val="5BACE9"/>
      </a:accent2>
      <a:accent3>
        <a:srgbClr val="FFFFFF"/>
      </a:accent3>
      <a:accent4>
        <a:srgbClr val="174578"/>
      </a:accent4>
      <a:accent5>
        <a:srgbClr val="ACD5D5"/>
      </a:accent5>
      <a:accent6>
        <a:srgbClr val="529BD3"/>
      </a:accent6>
      <a:hlink>
        <a:srgbClr val="6E71F0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4EA693"/>
        </a:accent1>
        <a:accent2>
          <a:srgbClr val="ABA755"/>
        </a:accent2>
        <a:accent3>
          <a:srgbClr val="FFFFFF"/>
        </a:accent3>
        <a:accent4>
          <a:srgbClr val="174578"/>
        </a:accent4>
        <a:accent5>
          <a:srgbClr val="B2D0C8"/>
        </a:accent5>
        <a:accent6>
          <a:srgbClr val="9B974C"/>
        </a:accent6>
        <a:hlink>
          <a:srgbClr val="3981B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24B98"/>
        </a:dk1>
        <a:lt1>
          <a:srgbClr val="FFFFFF"/>
        </a:lt1>
        <a:dk2>
          <a:srgbClr val="000000"/>
        </a:dk2>
        <a:lt2>
          <a:srgbClr val="DDDDDD"/>
        </a:lt2>
        <a:accent1>
          <a:srgbClr val="4976D1"/>
        </a:accent1>
        <a:accent2>
          <a:srgbClr val="4CB494"/>
        </a:accent2>
        <a:accent3>
          <a:srgbClr val="FFFFFF"/>
        </a:accent3>
        <a:accent4>
          <a:srgbClr val="0E3F81"/>
        </a:accent4>
        <a:accent5>
          <a:srgbClr val="B1BDE5"/>
        </a:accent5>
        <a:accent6>
          <a:srgbClr val="44A386"/>
        </a:accent6>
        <a:hlink>
          <a:srgbClr val="0099CC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DDDDDD"/>
        </a:lt2>
        <a:accent1>
          <a:srgbClr val="25B1B1"/>
        </a:accent1>
        <a:accent2>
          <a:srgbClr val="5BACE9"/>
        </a:accent2>
        <a:accent3>
          <a:srgbClr val="FFFFFF"/>
        </a:accent3>
        <a:accent4>
          <a:srgbClr val="174578"/>
        </a:accent4>
        <a:accent5>
          <a:srgbClr val="ACD5D5"/>
        </a:accent5>
        <a:accent6>
          <a:srgbClr val="529BD3"/>
        </a:accent6>
        <a:hlink>
          <a:srgbClr val="6E71F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320</TotalTime>
  <Words>2141</Words>
  <Application>Microsoft Office PowerPoint</Application>
  <PresentationFormat>Экран (4:3)</PresentationFormat>
  <Paragraphs>410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cdb2004138l</vt:lpstr>
      <vt:lpstr>Знову про комбінаторні підрахунки</vt:lpstr>
      <vt:lpstr>План</vt:lpstr>
      <vt:lpstr>Умовні позначення</vt:lpstr>
      <vt:lpstr>Задачі про розміщення</vt:lpstr>
      <vt:lpstr>Трикутник для чисел Стірлінга другого роду</vt:lpstr>
      <vt:lpstr>Презентация PowerPoint</vt:lpstr>
      <vt:lpstr>Презентация PowerPoint</vt:lpstr>
      <vt:lpstr>Презентация PowerPoint</vt:lpstr>
      <vt:lpstr>Трикутник для чисел Стірлінга першого рода</vt:lpstr>
      <vt:lpstr>Загальне включення-виключення та розупорядкування</vt:lpstr>
      <vt:lpstr>Презентация PowerPoint</vt:lpstr>
      <vt:lpstr>Презентация PowerPoint</vt:lpstr>
      <vt:lpstr>Турові поліноми і заборонені позиції</vt:lpstr>
      <vt:lpstr>Презентация PowerPoint</vt:lpstr>
      <vt:lpstr>Презентация PowerPoint</vt:lpstr>
      <vt:lpstr>Презентация PowerPoint</vt:lpstr>
      <vt:lpstr>Література до лекції</vt:lpstr>
      <vt:lpstr>Дякую за увагу</vt:lpstr>
    </vt:vector>
  </TitlesOfParts>
  <Company>DataArt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Знову про комбінаторні підрахунки</dc:title>
  <dc:creator>Азадова Эллина Валерьевна</dc:creator>
  <cp:lastModifiedBy>Irina</cp:lastModifiedBy>
  <cp:revision>37</cp:revision>
  <dcterms:created xsi:type="dcterms:W3CDTF">2011-08-25T09:36:34Z</dcterms:created>
  <dcterms:modified xsi:type="dcterms:W3CDTF">2012-04-24T16:56:17Z</dcterms:modified>
</cp:coreProperties>
</file>