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79" r:id="rId3"/>
    <p:sldId id="284" r:id="rId4"/>
    <p:sldId id="285" r:id="rId5"/>
    <p:sldId id="282" r:id="rId6"/>
    <p:sldId id="281" r:id="rId7"/>
    <p:sldId id="280" r:id="rId8"/>
    <p:sldId id="283" r:id="rId9"/>
    <p:sldId id="287" r:id="rId10"/>
    <p:sldId id="288" r:id="rId11"/>
    <p:sldId id="289" r:id="rId12"/>
    <p:sldId id="278" r:id="rId13"/>
    <p:sldId id="259" r:id="rId14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995E2-36D2-4B60-89A6-3E0D9A76F206}" v="1" dt="2025-03-16T13:17:49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0650"/>
  </p:normalViewPr>
  <p:slideViewPr>
    <p:cSldViewPr snapToGrid="0">
      <p:cViewPr varScale="1">
        <p:scale>
          <a:sx n="98" d="100"/>
          <a:sy n="98" d="100"/>
        </p:scale>
        <p:origin x="11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D4EA-E1D3-9845-BD76-B65EED635B0C}" type="datetimeFigureOut">
              <a:rPr lang="uk-UA" smtClean="0"/>
              <a:t>16.06.25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268EF-9841-2146-B97B-A5C3421529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901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Google Shape;71;p3:notes">
            <a:extLst>
              <a:ext uri="{FF2B5EF4-FFF2-40B4-BE49-F238E27FC236}">
                <a16:creationId xmlns:a16="http://schemas.microsoft.com/office/drawing/2014/main" id="{6265DDA5-6222-826C-57F4-39F6911D9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0419" name="Google Shape;72;p3:notes">
            <a:extLst>
              <a:ext uri="{FF2B5EF4-FFF2-40B4-BE49-F238E27FC236}">
                <a16:creationId xmlns:a16="http://schemas.microsoft.com/office/drawing/2014/main" id="{3F4465C9-0DB7-CC21-3A78-7C866F5D2BB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8C442-AAED-9FF7-8A94-02C3F027E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B6C8D4-24F5-B04A-6537-C6E270C71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C13A-BAE8-8B1C-BCB4-7256E49D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16.06.25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37F7B-72DD-AB44-EE89-4D002B86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866F4-651D-C1EB-D5A1-10EF2569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398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A21D1-56EF-88FC-13A8-AA261372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19B7AB-0E71-7146-CCE6-A4BE1BDCB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03E2C-0B30-4E27-12DC-DCA6837A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16.06.25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0A97C8-D361-9E81-9ABC-219C57160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44A49-0337-D17B-5729-CEB9EB51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74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C8CC06-64E2-044D-0058-E6CB83A63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424AF4-24BB-8A19-FD51-9120F9961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BFB0F-8945-9B25-2F0E-76585754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16.06.25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0EE32-88A1-D1DB-FC9C-D71A1BF6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221B66-1E4F-C31E-440B-0EC0BB85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305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презентації">
  <p:cSld name="Заголовок презентації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 txBox="1">
            <a:spLocks noGrp="1"/>
          </p:cNvSpPr>
          <p:nvPr>
            <p:ph type="ctrTitle"/>
          </p:nvPr>
        </p:nvSpPr>
        <p:spPr>
          <a:xfrm>
            <a:off x="1524000" y="3973690"/>
            <a:ext cx="9144000" cy="132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subTitle" idx="1"/>
          </p:nvPr>
        </p:nvSpPr>
        <p:spPr>
          <a:xfrm>
            <a:off x="1524000" y="5486400"/>
            <a:ext cx="9144000" cy="75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30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овий з графіком">
  <p:cSld name="Текстовий з графіком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>
            <a:spLocks noGrp="1"/>
          </p:cNvSpPr>
          <p:nvPr>
            <p:ph type="title"/>
          </p:nvPr>
        </p:nvSpPr>
        <p:spPr>
          <a:xfrm>
            <a:off x="824090" y="1219199"/>
            <a:ext cx="3788103" cy="104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1"/>
          </p:nvPr>
        </p:nvSpPr>
        <p:spPr>
          <a:xfrm>
            <a:off x="824090" y="2664179"/>
            <a:ext cx="3788103" cy="35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63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вершаючий слайд">
  <p:cSld name="Завершаючи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 txBox="1">
            <a:spLocks noGrp="1"/>
          </p:cNvSpPr>
          <p:nvPr>
            <p:ph type="title"/>
          </p:nvPr>
        </p:nvSpPr>
        <p:spPr>
          <a:xfrm>
            <a:off x="831851" y="1709738"/>
            <a:ext cx="5227306" cy="272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body" idx="1"/>
          </p:nvPr>
        </p:nvSpPr>
        <p:spPr>
          <a:xfrm>
            <a:off x="8380326" y="4109776"/>
            <a:ext cx="2967124" cy="1979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63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7887F-BC35-811E-1D10-8C91DF53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80AC3-2635-BAED-3E03-B87E7EBCC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60645-0E5C-7567-4715-CBFD594C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16.06.25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180D58-90E2-D3C4-B3B0-79115A96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06F3D2-702F-136C-AEE2-286A08A9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52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97460-C1B9-8C23-899D-32685453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58E6EB-9522-8BEC-D576-0DC56DACD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7C7903-2C32-BBFF-FC1D-ADB39387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16.06.25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8F9B60-2EE1-05C6-059E-544BF4FA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5B4B78-A7B4-5DC0-B2DA-D0EF2ACC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837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8F897-2585-8E3A-F571-E14616E4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12BEF8-1B68-9AAA-34EA-7223C4D9C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1F4C9-85F8-A2EC-A967-3B6AD1BDB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F40C0-FC0B-0593-305E-A1DE686D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16.06.25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DDA4B-B725-CFCC-BADF-C2450B2F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0E228A-5DAB-380C-1021-2ACA66C0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65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7E0BB-9CB1-94C4-08B5-D22CA14A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6AB18E-6CD2-14BF-6110-C313F2574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5B9DF4-7670-A24F-384B-0586863D9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D5CF05-5679-8EE9-109D-A923038B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CCC5C6-E018-C0FF-1B8A-351EFA47F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9FA3D5-355C-A8B7-3381-FEB656C3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16.06.25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E8A0A4-CAB4-16E1-AD86-79B44FB1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AD5F51-39E1-226B-2ACE-B31B0606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01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6A69E-F0ED-01A4-511F-D2E6FE25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7158F3-2AB9-387F-5AE7-1D887AD7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16.06.25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28760F-6830-A59E-F0F9-0FC4E619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D9274-BD82-3E1E-D4D9-CDB8E900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216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280250-37D6-6A3A-26D1-1A2FF751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16.06.25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067362-CC37-FECA-EA36-BBD03F70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0EE2A1-5883-4356-F331-4BF57F7E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72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BDFFE-50A1-60C7-B546-1B003864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51B26-EACB-5316-64EA-32E87532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AF7796-AC45-0476-C93D-0AADCEB95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64B3BF-5E76-74FD-66F8-D56A43D3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16.06.25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343ACC-D4FD-C99F-C7AE-A42614BEF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72B7A0-FC41-2F82-9D90-E772233E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985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BF967-1F9B-386F-B3A0-3A17F85A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8E6855-EED6-C32E-0D2F-AEC509818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588CBF-39D9-7FAF-8A80-A086C3E42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F1AF35-0450-E6CA-20A1-AD4B8937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16.06.25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D90AB2-161A-C467-A26A-1FA7A7F06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E161ED-0AA5-EF9F-406A-C7D507E0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656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DABB5-A390-C615-B974-8770EB76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24EF96-3D91-9F4D-E06E-269951379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A8E0F-18FA-E8C5-851F-188FA9E10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2036E8-1DCD-CB46-8825-A8E4E4DB1AE4}" type="datetimeFigureOut">
              <a:rPr lang="uk-UA" smtClean="0"/>
              <a:t>16.06.25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354C5-9329-B8FC-90E7-512B4FEB8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F0D1F0-8EE3-B13D-9C9E-DD6BB76D6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66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ksuonline.kspu.edu/course/view.php?id=5548&amp;notifyeditingon=1" TargetMode="External"/><Relationship Id="rId3" Type="http://schemas.openxmlformats.org/officeDocument/2006/relationships/hyperlink" Target="https://ksuonline.kspu.edu/course/view.php?id=1339" TargetMode="External"/><Relationship Id="rId7" Type="http://schemas.openxmlformats.org/officeDocument/2006/relationships/hyperlink" Target="https://ksuonline.kspu.edu/course/section.php?id=95726" TargetMode="External"/><Relationship Id="rId2" Type="http://schemas.openxmlformats.org/officeDocument/2006/relationships/hyperlink" Target="https://ksuonline.kspu.edu/course/view.php?id=721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suonline.kspu.edu/course/view.php?id=5538" TargetMode="External"/><Relationship Id="rId11" Type="http://schemas.openxmlformats.org/officeDocument/2006/relationships/hyperlink" Target="https://ksuonline.kspu.edu/course/view.php?id=4755&amp;notifyeditingon=1" TargetMode="External"/><Relationship Id="rId5" Type="http://schemas.openxmlformats.org/officeDocument/2006/relationships/hyperlink" Target="https://ksuonline.kspu.edu/course/view.php?id=7047" TargetMode="External"/><Relationship Id="rId10" Type="http://schemas.openxmlformats.org/officeDocument/2006/relationships/hyperlink" Target="https://ksuonline.kspu.edu/course/view.php?id=1370" TargetMode="External"/><Relationship Id="rId4" Type="http://schemas.openxmlformats.org/officeDocument/2006/relationships/hyperlink" Target="https://ksuonline.kspu.edu/course/view.php?id=7220" TargetMode="External"/><Relationship Id="rId9" Type="http://schemas.openxmlformats.org/officeDocument/2006/relationships/hyperlink" Target="https://ksuonline.kspu.edu/course/view.php?id=186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suonline.kspu.edu/course/view.php?id=7198" TargetMode="External"/><Relationship Id="rId7" Type="http://schemas.openxmlformats.org/officeDocument/2006/relationships/hyperlink" Target="https://ksuonline.kspu.edu/course/view.php?id=7215" TargetMode="External"/><Relationship Id="rId2" Type="http://schemas.openxmlformats.org/officeDocument/2006/relationships/hyperlink" Target="https://ksuonline.kspu.edu/course/view.php?id=712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suonline.kspu.edu/course/view.php?id=7216" TargetMode="External"/><Relationship Id="rId5" Type="http://schemas.openxmlformats.org/officeDocument/2006/relationships/hyperlink" Target="https://ksuonline.kspu.edu/course/view.php?id=7217" TargetMode="External"/><Relationship Id="rId4" Type="http://schemas.openxmlformats.org/officeDocument/2006/relationships/hyperlink" Target="https://ksuonline.kspu.edu/course/view.php?id=231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suonline.kspu.edu/course/view.php?id=5058" TargetMode="External"/><Relationship Id="rId7" Type="http://schemas.openxmlformats.org/officeDocument/2006/relationships/hyperlink" Target="https://ksuonline.kspu.edu/course/view.php?id=6106" TargetMode="External"/><Relationship Id="rId2" Type="http://schemas.openxmlformats.org/officeDocument/2006/relationships/hyperlink" Target="https://ksuonline.kspu.edu/course/view.php?id=423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suonline.kspu.edu/course/view.php?id=1232" TargetMode="External"/><Relationship Id="rId5" Type="http://schemas.openxmlformats.org/officeDocument/2006/relationships/hyperlink" Target="https://ksuonline.kspu.edu/course/view.php?id=1226" TargetMode="External"/><Relationship Id="rId4" Type="http://schemas.openxmlformats.org/officeDocument/2006/relationships/hyperlink" Target="https://ksuonline.kspu.edu/course/view.php?id=505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suonline.kspu.edu/course/view.php?id=2938" TargetMode="External"/><Relationship Id="rId2" Type="http://schemas.openxmlformats.org/officeDocument/2006/relationships/hyperlink" Target="https://ksuonline.kspu.edu/course/view.php?id=425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suonline.kspu.edu/course/view.php?id=7150" TargetMode="External"/><Relationship Id="rId5" Type="http://schemas.openxmlformats.org/officeDocument/2006/relationships/hyperlink" Target="https://ksuonline.kspu.edu/course/view.php?id=4256" TargetMode="External"/><Relationship Id="rId4" Type="http://schemas.openxmlformats.org/officeDocument/2006/relationships/hyperlink" Target="https://ksuonline.kspu.edu/course/view.php?id=505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1524000" y="3973690"/>
            <a:ext cx="9144000" cy="96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None/>
            </a:pPr>
            <a:r>
              <a:rPr lang="uk-UA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Ректорат 16.06.2025р.</a:t>
            </a:r>
            <a:br>
              <a:rPr lang="uk-UA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психології, історії та соціології</a:t>
            </a:r>
            <a:endParaRPr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1524000" y="4957012"/>
            <a:ext cx="9144000" cy="96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Шапошникова І.В.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Херсон-Івано-Франківськ</a:t>
            </a:r>
            <a:endParaRPr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 descr="channels4_profile">
            <a:extLst>
              <a:ext uri="{FF2B5EF4-FFF2-40B4-BE49-F238E27FC236}">
                <a16:creationId xmlns:a16="http://schemas.microsoft.com/office/drawing/2014/main" id="{78A2857C-481C-FBA1-5332-F0ADA7451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276" y="902525"/>
            <a:ext cx="1876302" cy="1698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0AB9A5-4648-AB0D-4B6E-4A9CC6811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E3BBFA-5F73-6251-5E7D-15E85BB96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603DA-95F7-0E8A-A16E-1C4C13C9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21" y="1606731"/>
            <a:ext cx="2664200" cy="2225841"/>
          </a:xfrm>
        </p:spPr>
        <p:txBody>
          <a:bodyPr vert="horz" lIns="91440" tIns="45720" rIns="91440" bIns="45720" rtlCol="0" anchor="b">
            <a:noAutofit/>
          </a:bodyPr>
          <a:lstStyle/>
          <a:p>
            <a:pPr lvl="0" algn="just">
              <a:spcBef>
                <a:spcPct val="0"/>
              </a:spcBef>
              <a:spcAft>
                <a:spcPts val="800"/>
              </a:spcAft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Перелік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освітніх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компонент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що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заплановано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подати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атестацію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як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електронні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освітні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курси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станом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вересня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2025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(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кафедрами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й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рівнями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освіти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).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B3F8D12-F10E-CE1E-CAAF-5518AAE74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799838"/>
              </p:ext>
            </p:extLst>
          </p:nvPr>
        </p:nvGraphicFramePr>
        <p:xfrm>
          <a:off x="3370842" y="449198"/>
          <a:ext cx="8019442" cy="5765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6048">
                  <a:extLst>
                    <a:ext uri="{9D8B030D-6E8A-4147-A177-3AD203B41FA5}">
                      <a16:colId xmlns:a16="http://schemas.microsoft.com/office/drawing/2014/main" val="3697034158"/>
                    </a:ext>
                  </a:extLst>
                </a:gridCol>
                <a:gridCol w="2363056">
                  <a:extLst>
                    <a:ext uri="{9D8B030D-6E8A-4147-A177-3AD203B41FA5}">
                      <a16:colId xmlns:a16="http://schemas.microsoft.com/office/drawing/2014/main" val="1856593883"/>
                    </a:ext>
                  </a:extLst>
                </a:gridCol>
                <a:gridCol w="2119276">
                  <a:extLst>
                    <a:ext uri="{9D8B030D-6E8A-4147-A177-3AD203B41FA5}">
                      <a16:colId xmlns:a16="http://schemas.microsoft.com/office/drawing/2014/main" val="685489119"/>
                    </a:ext>
                  </a:extLst>
                </a:gridCol>
                <a:gridCol w="1991062">
                  <a:extLst>
                    <a:ext uri="{9D8B030D-6E8A-4147-A177-3AD203B41FA5}">
                      <a16:colId xmlns:a16="http://schemas.microsoft.com/office/drawing/2014/main" val="3709621125"/>
                    </a:ext>
                  </a:extLst>
                </a:gridCol>
              </a:tblGrid>
              <a:tr h="1490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Філософії, соціології та тоціальної роботи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«Основи медіації» 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«Побудова успішної кар’єри»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extLst>
                  <a:ext uri="{0D108BD9-81ED-4DB2-BD59-A6C34878D82A}">
                    <a16:rowId xmlns:a16="http://schemas.microsoft.com/office/drawing/2014/main" val="1822034007"/>
                  </a:ext>
                </a:extLst>
              </a:tr>
              <a:tr h="1276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Філософії, соціології та тоціальної роботи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«Чинники успішного працевлаштування»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Довгострокова сертифікатна програма «Військова соціальна робота»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extLst>
                  <a:ext uri="{0D108BD9-81ED-4DB2-BD59-A6C34878D82A}">
                    <a16:rowId xmlns:a16="http://schemas.microsoft.com/office/drawing/2014/main" val="4223561470"/>
                  </a:ext>
                </a:extLst>
              </a:tr>
              <a:tr h="1045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Філософії, соціології та тоціальної роботи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«Академічна доброчесність» 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Медіація у вирішенні конфліктів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extLst>
                  <a:ext uri="{0D108BD9-81ED-4DB2-BD59-A6C34878D82A}">
                    <a16:rowId xmlns:a16="http://schemas.microsoft.com/office/drawing/2014/main" val="1601152347"/>
                  </a:ext>
                </a:extLst>
              </a:tr>
              <a:tr h="908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Філософії, соціології та тоціальної роботи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«Ділові відносини в бізнесі та управлінні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Сімейне виховання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extLst>
                  <a:ext uri="{0D108BD9-81ED-4DB2-BD59-A6C34878D82A}">
                    <a16:rowId xmlns:a16="http://schemas.microsoft.com/office/drawing/2014/main" val="741929133"/>
                  </a:ext>
                </a:extLst>
              </a:tr>
              <a:tr h="1045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Філософії, соціології та тоціальної роботи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Профілактика девіантної поведінки» 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Профілактика девіантної поведінки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57" marR="48357" marT="0" marB="0"/>
                </a:tc>
                <a:extLst>
                  <a:ext uri="{0D108BD9-81ED-4DB2-BD59-A6C34878D82A}">
                    <a16:rowId xmlns:a16="http://schemas.microsoft.com/office/drawing/2014/main" val="372958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59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6DCE08-26B8-2E1D-A75B-53F416712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CFB96B-4998-0DC3-D666-18CA09922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DE375-7E4E-247C-EB4D-4F9A47F15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81" y="1907177"/>
            <a:ext cx="2664200" cy="2295109"/>
          </a:xfrm>
        </p:spPr>
        <p:txBody>
          <a:bodyPr vert="horz" lIns="91440" tIns="45720" rIns="91440" bIns="45720" rtlCol="0" anchor="b">
            <a:noAutofit/>
          </a:bodyPr>
          <a:lstStyle/>
          <a:p>
            <a:pPr lvl="0" algn="just">
              <a:spcBef>
                <a:spcPct val="0"/>
              </a:spcBef>
              <a:spcAft>
                <a:spcPts val="800"/>
              </a:spcAft>
            </a:pPr>
            <a:b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Перелік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освітніх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компонент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що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заплановано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подати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атестацію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як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електронні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освітні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курси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станом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вересня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2025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(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кафедрами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й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рівнями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освіти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).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4D81516-F0F3-39DC-8950-02EB4B435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38164"/>
              </p:ext>
            </p:extLst>
          </p:nvPr>
        </p:nvGraphicFramePr>
        <p:xfrm>
          <a:off x="3370842" y="317214"/>
          <a:ext cx="8230609" cy="6197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4929">
                  <a:extLst>
                    <a:ext uri="{9D8B030D-6E8A-4147-A177-3AD203B41FA5}">
                      <a16:colId xmlns:a16="http://schemas.microsoft.com/office/drawing/2014/main" val="296258723"/>
                    </a:ext>
                  </a:extLst>
                </a:gridCol>
                <a:gridCol w="3696789">
                  <a:extLst>
                    <a:ext uri="{9D8B030D-6E8A-4147-A177-3AD203B41FA5}">
                      <a16:colId xmlns:a16="http://schemas.microsoft.com/office/drawing/2014/main" val="18111684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97752339"/>
                    </a:ext>
                  </a:extLst>
                </a:gridCol>
                <a:gridCol w="720091">
                  <a:extLst>
                    <a:ext uri="{9D8B030D-6E8A-4147-A177-3AD203B41FA5}">
                      <a16:colId xmlns:a16="http://schemas.microsoft.com/office/drawing/2014/main" val="1035412434"/>
                    </a:ext>
                  </a:extLst>
                </a:gridCol>
              </a:tblGrid>
              <a:tr h="75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Філософії, соціології та тоціальної роботи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«Ділові відносини в бізнесі та управлінні</a:t>
                      </a:r>
                      <a:endParaRPr lang="ru-UA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extLst>
                  <a:ext uri="{0D108BD9-81ED-4DB2-BD59-A6C34878D82A}">
                    <a16:rowId xmlns:a16="http://schemas.microsoft.com/office/drawing/2014/main" val="2403935735"/>
                  </a:ext>
                </a:extLst>
              </a:tr>
              <a:tr h="75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Філософії, соціології та тоціальної роботи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«Основи анімаційної діяльності в закладах освіти»</a:t>
                      </a:r>
                      <a:endParaRPr lang="ru-UA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extLst>
                  <a:ext uri="{0D108BD9-81ED-4DB2-BD59-A6C34878D82A}">
                    <a16:rowId xmlns:a16="http://schemas.microsoft.com/office/drawing/2014/main" val="2551061220"/>
                  </a:ext>
                </a:extLst>
              </a:tr>
              <a:tr h="75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Філософії, соціології та тоціальної роботи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«Побудова кар’єри та чинники успішного працевлаштування»</a:t>
                      </a:r>
                      <a:endParaRPr lang="ru-UA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extLst>
                  <a:ext uri="{0D108BD9-81ED-4DB2-BD59-A6C34878D82A}">
                    <a16:rowId xmlns:a16="http://schemas.microsoft.com/office/drawing/2014/main" val="3779545234"/>
                  </a:ext>
                </a:extLst>
              </a:tr>
              <a:tr h="75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Філософії, соціології та тоціальної роботи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«Організація волонтерської діяльності та фандрайзингу»</a:t>
                      </a:r>
                      <a:endParaRPr lang="ru-UA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extLst>
                  <a:ext uri="{0D108BD9-81ED-4DB2-BD59-A6C34878D82A}">
                    <a16:rowId xmlns:a16="http://schemas.microsoft.com/office/drawing/2014/main" val="1136046590"/>
                  </a:ext>
                </a:extLst>
              </a:tr>
              <a:tr h="75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Філософії, соціології та тоціальної роботи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«Соціальна робота з дітьми та молоддю»</a:t>
                      </a:r>
                      <a:endParaRPr lang="ru-UA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extLst>
                  <a:ext uri="{0D108BD9-81ED-4DB2-BD59-A6C34878D82A}">
                    <a16:rowId xmlns:a16="http://schemas.microsoft.com/office/drawing/2014/main" val="540083312"/>
                  </a:ext>
                </a:extLst>
              </a:tr>
              <a:tr h="1486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Філософії, соціології та тоціальної роботи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</a:t>
                      </a:r>
                      <a:r>
                        <a:rPr lang="uk-UA" sz="1600" b="1" kern="1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азова загальновійськова підготовка  (теоретична підготовка)</a:t>
                      </a:r>
                      <a:r>
                        <a:rPr lang="uk-UA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 </a:t>
                      </a:r>
                      <a:endParaRPr lang="ru-UA" sz="16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6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extLst>
                  <a:ext uri="{0D108BD9-81ED-4DB2-BD59-A6C34878D82A}">
                    <a16:rowId xmlns:a16="http://schemas.microsoft.com/office/drawing/2014/main" val="2443466386"/>
                  </a:ext>
                </a:extLst>
              </a:tr>
              <a:tr h="944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Філософії, соціології та тоціальної роботи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«Оцінка потреб клієнта та професійних результатів діяльності»</a:t>
                      </a:r>
                      <a:endParaRPr lang="ru-UA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58" marR="37558" marT="0" marB="0"/>
                </a:tc>
                <a:extLst>
                  <a:ext uri="{0D108BD9-81ED-4DB2-BD59-A6C34878D82A}">
                    <a16:rowId xmlns:a16="http://schemas.microsoft.com/office/drawing/2014/main" val="3123305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95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EDFC8-BB28-E952-13A1-B898FF7E8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BA166-2334-78DE-EE61-498A2FDB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60" y="650874"/>
            <a:ext cx="3788103" cy="820117"/>
          </a:xfrm>
        </p:spPr>
        <p:txBody>
          <a:bodyPr/>
          <a:lstStyle/>
          <a:p>
            <a:pPr algn="ctr"/>
            <a:r>
              <a:rPr lang="uk-UA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ПРОЄКТ РІШЕННЯ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12C38A-28FA-41BD-D277-388146B50936}"/>
              </a:ext>
            </a:extLst>
          </p:cNvPr>
          <p:cNvSpPr txBox="1"/>
          <p:nvPr/>
        </p:nvSpPr>
        <p:spPr>
          <a:xfrm>
            <a:off x="5118548" y="4815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UA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роєкт рішення</a:t>
            </a:r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D8916-D304-01F7-67A8-FAD1DA6601D4}"/>
              </a:ext>
            </a:extLst>
          </p:cNvPr>
          <p:cNvSpPr txBox="1"/>
          <p:nvPr/>
        </p:nvSpPr>
        <p:spPr>
          <a:xfrm>
            <a:off x="5401388" y="1470991"/>
            <a:ext cx="5813160" cy="169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AutoNum type="arabicPeriod"/>
            </a:pPr>
            <a:r>
              <a:rPr lang="uk-UA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 профорієнтаційну роботу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AutoNum type="arabicPeriod"/>
            </a:pPr>
            <a:r>
              <a:rPr lang="uk-UA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 оновлення контенту на </a:t>
            </a:r>
            <a:r>
              <a:rPr lang="uk-UA" sz="20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ксу</a:t>
            </a:r>
            <a:r>
              <a:rPr lang="uk-UA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</a:t>
            </a:r>
            <a:endParaRPr lang="uk-UA" sz="2000" i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AutoNum type="arabicPeriod"/>
            </a:pPr>
            <a:r>
              <a:rPr lang="uk-UA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Подати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атестацію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вказані ОК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як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електронні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освітні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курси</a:t>
            </a:r>
            <a:endParaRPr lang="ru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7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Google Shape;74;p3">
            <a:extLst>
              <a:ext uri="{FF2B5EF4-FFF2-40B4-BE49-F238E27FC236}">
                <a16:creationId xmlns:a16="http://schemas.microsoft.com/office/drawing/2014/main" id="{D3034F82-EEC2-6A61-A064-D0E870BC0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850" y="1709738"/>
            <a:ext cx="5227638" cy="27209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500"/>
              <a:buFont typeface="Helvetica Neue" panose="02000503000000020004" pitchFamily="2" charset="0"/>
              <a:buNone/>
            </a:pPr>
            <a:r>
              <a:rPr lang="en-US" altLang="ru-RU" sz="4500" dirty="0" err="1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Дякую</a:t>
            </a:r>
            <a:r>
              <a:rPr lang="en-US" altLang="ru-RU" sz="4500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</a:t>
            </a:r>
            <a:r>
              <a:rPr lang="en-US" altLang="ru-RU" sz="4500" dirty="0" err="1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за</a:t>
            </a:r>
            <a:r>
              <a:rPr lang="en-US" altLang="ru-RU" sz="4500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</a:t>
            </a:r>
            <a:r>
              <a:rPr lang="en-US" altLang="ru-RU" sz="4500" dirty="0" err="1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увагу</a:t>
            </a:r>
            <a:r>
              <a:rPr lang="en-US" altLang="ru-RU" sz="4500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!</a:t>
            </a:r>
            <a:endParaRPr lang="ru-RU" altLang="ru-RU" dirty="0">
              <a:solidFill>
                <a:srgbClr val="FFC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9395" name="Google Shape;75;p3">
            <a:extLst>
              <a:ext uri="{FF2B5EF4-FFF2-40B4-BE49-F238E27FC236}">
                <a16:creationId xmlns:a16="http://schemas.microsoft.com/office/drawing/2014/main" id="{9951E34F-DBC7-87B3-1D6F-1199A1DDF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0413" y="1214438"/>
            <a:ext cx="3133725" cy="3489325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r>
              <a:rPr lang="uk-UA" altLang="ru-RU" sz="3200" b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ФПІС-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r>
              <a:rPr lang="uk-UA" altLang="ru-RU" sz="3200" b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ЦЕ ПОТУЖНА СИЛА ХДУ !!!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endParaRPr lang="uk-UA" altLang="ru-RU" sz="3200" b="1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r>
              <a:rPr lang="uk-UA" altLang="ru-RU" sz="3200" b="1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НАШІ-НАЙКРАЩІ !!!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endParaRPr lang="uk-UA" altLang="ru-RU" sz="3200" b="1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endParaRPr lang="ru-RU" altLang="ru-RU" sz="1800" b="1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pic>
        <p:nvPicPr>
          <p:cNvPr id="59396" name="Picture 8" descr="БФ &quot;Україна на долонях&quot; | Kyiv">
            <a:extLst>
              <a:ext uri="{FF2B5EF4-FFF2-40B4-BE49-F238E27FC236}">
                <a16:creationId xmlns:a16="http://schemas.microsoft.com/office/drawing/2014/main" id="{F0AE6A48-28B8-6940-72A5-529EAE1B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4953000"/>
            <a:ext cx="21590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channels4_profile">
            <a:extLst>
              <a:ext uri="{FF2B5EF4-FFF2-40B4-BE49-F238E27FC236}">
                <a16:creationId xmlns:a16="http://schemas.microsoft.com/office/drawing/2014/main" id="{E2F8658D-565A-D5EC-092E-02C155D86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4653" y="1037790"/>
            <a:ext cx="2749637" cy="2391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CB7B1-0501-2FE4-7E1C-AFE6FDF1A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56A51037-898B-B79D-ABCC-FC8E0AAF9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274320"/>
            <a:ext cx="11210925" cy="111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Про звуження МОН місць ліцензованого обсягу та розподіл виділеного ліцензованого обсягу на рівнях вищої освіти для забезпечення створення конкурсних пропозицій вступу 2025 року</a:t>
            </a:r>
            <a:endParaRPr lang="en-US" altLang="ru-UA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3DFDA-C834-3405-1738-02B6FFF3FC6D}"/>
              </a:ext>
            </a:extLst>
          </p:cNvPr>
          <p:cNvSpPr txBox="1"/>
          <p:nvPr/>
        </p:nvSpPr>
        <p:spPr>
          <a:xfrm>
            <a:off x="1615496" y="421500"/>
            <a:ext cx="8037576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Про прогнозний контингент здобувачів в розрізі рівнів вищої освіти, ОП і курсів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станом на 01.09.2025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C86A638-4077-132C-6A26-C6E1BF426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152070"/>
              </p:ext>
            </p:extLst>
          </p:nvPr>
        </p:nvGraphicFramePr>
        <p:xfrm>
          <a:off x="888275" y="1639550"/>
          <a:ext cx="9797142" cy="4395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823">
                  <a:extLst>
                    <a:ext uri="{9D8B030D-6E8A-4147-A177-3AD203B41FA5}">
                      <a16:colId xmlns:a16="http://schemas.microsoft.com/office/drawing/2014/main" val="1338669872"/>
                    </a:ext>
                  </a:extLst>
                </a:gridCol>
                <a:gridCol w="1039774">
                  <a:extLst>
                    <a:ext uri="{9D8B030D-6E8A-4147-A177-3AD203B41FA5}">
                      <a16:colId xmlns:a16="http://schemas.microsoft.com/office/drawing/2014/main" val="3941525775"/>
                    </a:ext>
                  </a:extLst>
                </a:gridCol>
                <a:gridCol w="891983">
                  <a:extLst>
                    <a:ext uri="{9D8B030D-6E8A-4147-A177-3AD203B41FA5}">
                      <a16:colId xmlns:a16="http://schemas.microsoft.com/office/drawing/2014/main" val="2693840459"/>
                    </a:ext>
                  </a:extLst>
                </a:gridCol>
                <a:gridCol w="891983">
                  <a:extLst>
                    <a:ext uri="{9D8B030D-6E8A-4147-A177-3AD203B41FA5}">
                      <a16:colId xmlns:a16="http://schemas.microsoft.com/office/drawing/2014/main" val="2873254587"/>
                    </a:ext>
                  </a:extLst>
                </a:gridCol>
                <a:gridCol w="891983">
                  <a:extLst>
                    <a:ext uri="{9D8B030D-6E8A-4147-A177-3AD203B41FA5}">
                      <a16:colId xmlns:a16="http://schemas.microsoft.com/office/drawing/2014/main" val="1859134927"/>
                    </a:ext>
                  </a:extLst>
                </a:gridCol>
                <a:gridCol w="891983">
                  <a:extLst>
                    <a:ext uri="{9D8B030D-6E8A-4147-A177-3AD203B41FA5}">
                      <a16:colId xmlns:a16="http://schemas.microsoft.com/office/drawing/2014/main" val="2026806193"/>
                    </a:ext>
                  </a:extLst>
                </a:gridCol>
                <a:gridCol w="891983">
                  <a:extLst>
                    <a:ext uri="{9D8B030D-6E8A-4147-A177-3AD203B41FA5}">
                      <a16:colId xmlns:a16="http://schemas.microsoft.com/office/drawing/2014/main" val="957992197"/>
                    </a:ext>
                  </a:extLst>
                </a:gridCol>
                <a:gridCol w="890936">
                  <a:extLst>
                    <a:ext uri="{9D8B030D-6E8A-4147-A177-3AD203B41FA5}">
                      <a16:colId xmlns:a16="http://schemas.microsoft.com/office/drawing/2014/main" val="3317274436"/>
                    </a:ext>
                  </a:extLst>
                </a:gridCol>
                <a:gridCol w="885694">
                  <a:extLst>
                    <a:ext uri="{9D8B030D-6E8A-4147-A177-3AD203B41FA5}">
                      <a16:colId xmlns:a16="http://schemas.microsoft.com/office/drawing/2014/main" val="303271608"/>
                    </a:ext>
                  </a:extLst>
                </a:gridCol>
              </a:tblGrid>
              <a:tr h="76189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Назва ОП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Разом всі рівні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Перший (бакалаврський)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Другий (магістерський)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Третій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6397432"/>
                  </a:ext>
                </a:extLst>
              </a:tr>
              <a:tr h="37384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1 курс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 курс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 курс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4 курс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1 курс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FF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 курс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80677"/>
                  </a:ext>
                </a:extLst>
              </a:tr>
              <a:tr h="761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Середня освіта (історія)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8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4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5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8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5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5474806"/>
                  </a:ext>
                </a:extLst>
              </a:tr>
              <a:tr h="619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Історія та археологія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31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8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5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4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6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1988493"/>
                  </a:ext>
                </a:extLst>
              </a:tr>
              <a:tr h="436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Психологія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248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26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36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30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27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89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7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8116628"/>
                  </a:ext>
                </a:extLst>
              </a:tr>
              <a:tr h="615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Соціологія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12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7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2529724"/>
                  </a:ext>
                </a:extLst>
              </a:tr>
              <a:tr h="411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Соціальна робота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42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10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7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4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2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11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5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8749784"/>
                  </a:ext>
                </a:extLst>
              </a:tr>
              <a:tr h="415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Факультет  разом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dirty="0">
                          <a:effectLst/>
                        </a:rPr>
                        <a:t>366</a:t>
                      </a:r>
                      <a:endParaRPr lang="ru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59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51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44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43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52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109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18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9872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85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EE75C-473D-DAF5-A1AD-6A46BD248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CF36DC6F-6FC0-CE1D-F4DA-1842CAD4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274320"/>
            <a:ext cx="11210925" cy="111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Про звуження МОН місць ліцензованого обсягу та розподіл виділеного ліцензованого обсягу на рівнях вищої освіти для забезпечення створення конкурсних пропозицій вступу 2025 року</a:t>
            </a:r>
            <a:endParaRPr lang="en-US" altLang="ru-UA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A38D24-49DB-8515-E53A-9375957F3F0A}"/>
              </a:ext>
            </a:extLst>
          </p:cNvPr>
          <p:cNvSpPr txBox="1"/>
          <p:nvPr/>
        </p:nvSpPr>
        <p:spPr>
          <a:xfrm>
            <a:off x="1615496" y="421500"/>
            <a:ext cx="8037576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Про прогнозний контингент здобувачів в розрізі рівнів вищої освіти, ОП і курсів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ДЕННОЇ форми навчання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станом на 01.09.2025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99D0D93-2996-F80F-FDC8-CDAE84BA5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911562"/>
              </p:ext>
            </p:extLst>
          </p:nvPr>
        </p:nvGraphicFramePr>
        <p:xfrm>
          <a:off x="556533" y="1535484"/>
          <a:ext cx="10821213" cy="4742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4318">
                  <a:extLst>
                    <a:ext uri="{9D8B030D-6E8A-4147-A177-3AD203B41FA5}">
                      <a16:colId xmlns:a16="http://schemas.microsoft.com/office/drawing/2014/main" val="3764109826"/>
                    </a:ext>
                  </a:extLst>
                </a:gridCol>
                <a:gridCol w="1148458">
                  <a:extLst>
                    <a:ext uri="{9D8B030D-6E8A-4147-A177-3AD203B41FA5}">
                      <a16:colId xmlns:a16="http://schemas.microsoft.com/office/drawing/2014/main" val="3985431580"/>
                    </a:ext>
                  </a:extLst>
                </a:gridCol>
                <a:gridCol w="985220">
                  <a:extLst>
                    <a:ext uri="{9D8B030D-6E8A-4147-A177-3AD203B41FA5}">
                      <a16:colId xmlns:a16="http://schemas.microsoft.com/office/drawing/2014/main" val="3740449432"/>
                    </a:ext>
                  </a:extLst>
                </a:gridCol>
                <a:gridCol w="985220">
                  <a:extLst>
                    <a:ext uri="{9D8B030D-6E8A-4147-A177-3AD203B41FA5}">
                      <a16:colId xmlns:a16="http://schemas.microsoft.com/office/drawing/2014/main" val="3414136976"/>
                    </a:ext>
                  </a:extLst>
                </a:gridCol>
                <a:gridCol w="985220">
                  <a:extLst>
                    <a:ext uri="{9D8B030D-6E8A-4147-A177-3AD203B41FA5}">
                      <a16:colId xmlns:a16="http://schemas.microsoft.com/office/drawing/2014/main" val="4044023481"/>
                    </a:ext>
                  </a:extLst>
                </a:gridCol>
                <a:gridCol w="985220">
                  <a:extLst>
                    <a:ext uri="{9D8B030D-6E8A-4147-A177-3AD203B41FA5}">
                      <a16:colId xmlns:a16="http://schemas.microsoft.com/office/drawing/2014/main" val="237420040"/>
                    </a:ext>
                  </a:extLst>
                </a:gridCol>
                <a:gridCol w="985220">
                  <a:extLst>
                    <a:ext uri="{9D8B030D-6E8A-4147-A177-3AD203B41FA5}">
                      <a16:colId xmlns:a16="http://schemas.microsoft.com/office/drawing/2014/main" val="519881902"/>
                    </a:ext>
                  </a:extLst>
                </a:gridCol>
                <a:gridCol w="984063">
                  <a:extLst>
                    <a:ext uri="{9D8B030D-6E8A-4147-A177-3AD203B41FA5}">
                      <a16:colId xmlns:a16="http://schemas.microsoft.com/office/drawing/2014/main" val="1390731944"/>
                    </a:ext>
                  </a:extLst>
                </a:gridCol>
                <a:gridCol w="978274">
                  <a:extLst>
                    <a:ext uri="{9D8B030D-6E8A-4147-A177-3AD203B41FA5}">
                      <a16:colId xmlns:a16="http://schemas.microsoft.com/office/drawing/2014/main" val="2784445362"/>
                    </a:ext>
                  </a:extLst>
                </a:gridCol>
              </a:tblGrid>
              <a:tr h="10741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Назва ОП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Разом всі рівні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Перший (бакалаврський)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Другий (магістерський)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Третій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8816115"/>
                  </a:ext>
                </a:extLst>
              </a:tr>
              <a:tr h="36268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1 курс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 курс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 курс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4 курс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1 курс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 курс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723738"/>
                  </a:ext>
                </a:extLst>
              </a:tr>
              <a:tr h="739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Середня освіта (історія)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28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8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4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5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5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6128332"/>
                  </a:ext>
                </a:extLst>
              </a:tr>
              <a:tr h="36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Історія та археологія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31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8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5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4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6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0264697"/>
                  </a:ext>
                </a:extLst>
              </a:tr>
              <a:tr h="608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Психологія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112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16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24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21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10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12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6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7309585"/>
                  </a:ext>
                </a:extLst>
              </a:tr>
              <a:tr h="596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Соціологія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10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5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3711950"/>
                  </a:ext>
                </a:extLst>
              </a:tr>
              <a:tr h="587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Соціальна робота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28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5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2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7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5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463876"/>
                  </a:ext>
                </a:extLst>
              </a:tr>
              <a:tr h="410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факультет разом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dirty="0">
                          <a:effectLst/>
                        </a:rPr>
                        <a:t>209</a:t>
                      </a:r>
                      <a:endParaRPr lang="ru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42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35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32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22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24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37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17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1061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47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9E734-9EC1-FB7C-D7BC-547A66F21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5469B13-BA16-B9A4-297B-6B5E1572D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274320"/>
            <a:ext cx="11210925" cy="111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Про звуження МОН місць ліцензованого обсягу та розподіл виділеного ліцензованого обсягу на рівнях вищої освіти для забезпечення створення конкурсних пропозицій вступу 2025 року</a:t>
            </a:r>
            <a:endParaRPr lang="en-US" altLang="ru-UA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13AC2-A0F0-43DD-B95A-69313B009804}"/>
              </a:ext>
            </a:extLst>
          </p:cNvPr>
          <p:cNvSpPr txBox="1"/>
          <p:nvPr/>
        </p:nvSpPr>
        <p:spPr>
          <a:xfrm>
            <a:off x="1615496" y="421500"/>
            <a:ext cx="8037576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 контингенту здобувачів, які навчатимуться за кошти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державного бюджету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трьох рівнів вищої освіти всіх форм навчання станом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01.09.2025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267CA48-7231-B4F3-DDD7-51E0BBA16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071809"/>
              </p:ext>
            </p:extLst>
          </p:nvPr>
        </p:nvGraphicFramePr>
        <p:xfrm>
          <a:off x="744583" y="1763487"/>
          <a:ext cx="10672352" cy="4337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6016">
                  <a:extLst>
                    <a:ext uri="{9D8B030D-6E8A-4147-A177-3AD203B41FA5}">
                      <a16:colId xmlns:a16="http://schemas.microsoft.com/office/drawing/2014/main" val="3576218836"/>
                    </a:ext>
                  </a:extLst>
                </a:gridCol>
                <a:gridCol w="1132659">
                  <a:extLst>
                    <a:ext uri="{9D8B030D-6E8A-4147-A177-3AD203B41FA5}">
                      <a16:colId xmlns:a16="http://schemas.microsoft.com/office/drawing/2014/main" val="2165097052"/>
                    </a:ext>
                  </a:extLst>
                </a:gridCol>
                <a:gridCol w="971667">
                  <a:extLst>
                    <a:ext uri="{9D8B030D-6E8A-4147-A177-3AD203B41FA5}">
                      <a16:colId xmlns:a16="http://schemas.microsoft.com/office/drawing/2014/main" val="1990970137"/>
                    </a:ext>
                  </a:extLst>
                </a:gridCol>
                <a:gridCol w="971667">
                  <a:extLst>
                    <a:ext uri="{9D8B030D-6E8A-4147-A177-3AD203B41FA5}">
                      <a16:colId xmlns:a16="http://schemas.microsoft.com/office/drawing/2014/main" val="1656287997"/>
                    </a:ext>
                  </a:extLst>
                </a:gridCol>
                <a:gridCol w="971667">
                  <a:extLst>
                    <a:ext uri="{9D8B030D-6E8A-4147-A177-3AD203B41FA5}">
                      <a16:colId xmlns:a16="http://schemas.microsoft.com/office/drawing/2014/main" val="1900399569"/>
                    </a:ext>
                  </a:extLst>
                </a:gridCol>
                <a:gridCol w="971667">
                  <a:extLst>
                    <a:ext uri="{9D8B030D-6E8A-4147-A177-3AD203B41FA5}">
                      <a16:colId xmlns:a16="http://schemas.microsoft.com/office/drawing/2014/main" val="2285328395"/>
                    </a:ext>
                  </a:extLst>
                </a:gridCol>
                <a:gridCol w="971667">
                  <a:extLst>
                    <a:ext uri="{9D8B030D-6E8A-4147-A177-3AD203B41FA5}">
                      <a16:colId xmlns:a16="http://schemas.microsoft.com/office/drawing/2014/main" val="454496325"/>
                    </a:ext>
                  </a:extLst>
                </a:gridCol>
                <a:gridCol w="970526">
                  <a:extLst>
                    <a:ext uri="{9D8B030D-6E8A-4147-A177-3AD203B41FA5}">
                      <a16:colId xmlns:a16="http://schemas.microsoft.com/office/drawing/2014/main" val="3039185705"/>
                    </a:ext>
                  </a:extLst>
                </a:gridCol>
                <a:gridCol w="964816">
                  <a:extLst>
                    <a:ext uri="{9D8B030D-6E8A-4147-A177-3AD203B41FA5}">
                      <a16:colId xmlns:a16="http://schemas.microsoft.com/office/drawing/2014/main" val="595116381"/>
                    </a:ext>
                  </a:extLst>
                </a:gridCol>
              </a:tblGrid>
              <a:tr h="7373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Назва ОП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Разом всі рівні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Перший (бакалаврський)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Другий (магістерський)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Третій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165915"/>
                  </a:ext>
                </a:extLst>
              </a:tr>
              <a:tr h="36180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1 курс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 курс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 курс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4 курс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1 курс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 курс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327784"/>
                  </a:ext>
                </a:extLst>
              </a:tr>
              <a:tr h="737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Середня освіта (історія)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5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4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5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3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76214"/>
                  </a:ext>
                </a:extLst>
              </a:tr>
              <a:tr h="416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Історія та археологія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21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5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3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4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986230"/>
                  </a:ext>
                </a:extLst>
              </a:tr>
              <a:tr h="463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Психологія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49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7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7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13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11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5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5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188705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Соціологія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7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3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- 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26934"/>
                  </a:ext>
                </a:extLst>
              </a:tr>
              <a:tr h="602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Соціальна робота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18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5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1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4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2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2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03739"/>
                  </a:ext>
                </a:extLst>
              </a:tr>
              <a:tr h="609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факультет разом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400" b="1" dirty="0">
                          <a:effectLst/>
                        </a:rPr>
                        <a:t>118</a:t>
                      </a:r>
                      <a:endParaRPr lang="ru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25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15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21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34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13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9</a:t>
                      </a:r>
                      <a:endParaRPr lang="ru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11</a:t>
                      </a:r>
                      <a:endParaRPr lang="ru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07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7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2BA2A-7070-A02F-2FAB-4F79416D3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EE612CC-752E-447B-896B-AC454D5D8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274320"/>
            <a:ext cx="11210925" cy="111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Про звуження МОН місць ліцензованого обсягу та розподіл виділеного ліцензованого обсягу на рівнях вищої освіти для забезпечення створення конкурсних </a:t>
            </a:r>
            <a:r>
              <a:rPr lang="uk-UA" sz="18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пропозиціттаа</a:t>
            </a: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й вступу 2025 року</a:t>
            </a:r>
            <a:endParaRPr lang="en-US" altLang="ru-UA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A0933-250B-4B9A-4BE7-ECCEB469D0FE}"/>
              </a:ext>
            </a:extLst>
          </p:cNvPr>
          <p:cNvSpPr txBox="1"/>
          <p:nvPr/>
        </p:nvSpPr>
        <p:spPr>
          <a:xfrm>
            <a:off x="1053793" y="312576"/>
            <a:ext cx="8037576" cy="1133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Про перспективи розвитку ОП на наступні 3 роки (відкриття нових ОП в межах існуючої спеціальності, відкриття нових спеціальностей, оновлення змісту ОП, закриття нерентабельних ОП тощо) – 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плануємо збереження існуючих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3. Оновлення контенту, розміщеного на інституційних платформах.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10CC910-7B06-0AB1-34A4-A5CBD3FEA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246918"/>
              </p:ext>
            </p:extLst>
          </p:nvPr>
        </p:nvGraphicFramePr>
        <p:xfrm>
          <a:off x="424543" y="1619795"/>
          <a:ext cx="10718073" cy="4925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0217">
                  <a:extLst>
                    <a:ext uri="{9D8B030D-6E8A-4147-A177-3AD203B41FA5}">
                      <a16:colId xmlns:a16="http://schemas.microsoft.com/office/drawing/2014/main" val="2994146639"/>
                    </a:ext>
                  </a:extLst>
                </a:gridCol>
                <a:gridCol w="2190929">
                  <a:extLst>
                    <a:ext uri="{9D8B030D-6E8A-4147-A177-3AD203B41FA5}">
                      <a16:colId xmlns:a16="http://schemas.microsoft.com/office/drawing/2014/main" val="1369703443"/>
                    </a:ext>
                  </a:extLst>
                </a:gridCol>
                <a:gridCol w="1179272">
                  <a:extLst>
                    <a:ext uri="{9D8B030D-6E8A-4147-A177-3AD203B41FA5}">
                      <a16:colId xmlns:a16="http://schemas.microsoft.com/office/drawing/2014/main" val="1910511501"/>
                    </a:ext>
                  </a:extLst>
                </a:gridCol>
                <a:gridCol w="4657655">
                  <a:extLst>
                    <a:ext uri="{9D8B030D-6E8A-4147-A177-3AD203B41FA5}">
                      <a16:colId xmlns:a16="http://schemas.microsoft.com/office/drawing/2014/main" val="487002525"/>
                    </a:ext>
                  </a:extLst>
                </a:gridCol>
              </a:tblGrid>
              <a:tr h="205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ОК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ЗМІН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РВО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180094267"/>
                  </a:ext>
                </a:extLst>
              </a:tr>
              <a:tr h="245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Психлогія управління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https://ksuonline.kspu.edu/course/view.php?id=7219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3146459062"/>
                  </a:ext>
                </a:extLst>
              </a:tr>
              <a:tr h="245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соціології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https://ksuonline.kspu.edu/course/view.php?id=1339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2526282007"/>
                  </a:ext>
                </a:extLst>
              </a:tr>
              <a:tr h="537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Міжнародні проєкти та програми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https://ksuonline.kspu.edu/course/view.php?id=7220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351679084"/>
                  </a:ext>
                </a:extLst>
              </a:tr>
              <a:tr h="65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Соціальна робота з різними категоріями клієнтів в кризових ситуаціях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 ,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https://ksuonline.kspu.edu/course/view.php?id=7047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4055176304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Основи психотерапії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 на відеоконтент з завданнями для опрацювання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https://ksuonline.kspu.edu/course/view.php?id=5538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4136428912"/>
                  </a:ext>
                </a:extLst>
              </a:tr>
              <a:tr h="244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та техніки арт-терапії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Лекції- презентації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https://ksuonline.kspu.edu/course/section.php?id=95726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2888381266"/>
                  </a:ext>
                </a:extLst>
              </a:tr>
              <a:tr h="400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https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://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ksuonline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kspu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edu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course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view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php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?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id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=5548&amp;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notifyeditingon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=1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654169984"/>
                  </a:ext>
                </a:extLst>
              </a:tr>
              <a:tr h="595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Теорії особистості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https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://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ksuonline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kspu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edu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course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view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php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?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id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=1861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928855381"/>
                  </a:ext>
                </a:extLst>
              </a:tr>
              <a:tr h="869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Соціальна політика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https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://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ksuonline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kspu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edu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course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view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php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?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id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=1370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2735468129"/>
                  </a:ext>
                </a:extLst>
              </a:tr>
              <a:tr h="429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Інновації та </a:t>
                      </a: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цифровізація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соціальній роботі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https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://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ksuonline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.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kspu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.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edu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/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course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/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view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.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php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?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id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=4755&amp;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notifyeditingon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=1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4077743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5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ED308-0714-B8EB-1475-EEFC5E088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519EDA9C-3934-F30C-49D7-DEE99103E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274320"/>
            <a:ext cx="11210925" cy="111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Про звуження МОН місць ліцензованого обсягу та розподіл виділеного ліцензованого обсягу на рівнях вищої освіти для забезпечення створення конкурсних пропозицій вступу 2025 року</a:t>
            </a:r>
            <a:endParaRPr lang="en-US" altLang="ru-UA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29B50-C914-D190-196F-BE5DC32BA803}"/>
              </a:ext>
            </a:extLst>
          </p:cNvPr>
          <p:cNvSpPr txBox="1"/>
          <p:nvPr/>
        </p:nvSpPr>
        <p:spPr>
          <a:xfrm>
            <a:off x="1615496" y="421500"/>
            <a:ext cx="8037576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Оновлення контенту, розміщеного на інституційних платформах.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3A257CD-BC3A-2734-B48C-99C009F9D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71444"/>
              </p:ext>
            </p:extLst>
          </p:nvPr>
        </p:nvGraphicFramePr>
        <p:xfrm>
          <a:off x="556533" y="1005840"/>
          <a:ext cx="10755901" cy="5068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711">
                  <a:extLst>
                    <a:ext uri="{9D8B030D-6E8A-4147-A177-3AD203B41FA5}">
                      <a16:colId xmlns:a16="http://schemas.microsoft.com/office/drawing/2014/main" val="1536913600"/>
                    </a:ext>
                  </a:extLst>
                </a:gridCol>
                <a:gridCol w="2198661">
                  <a:extLst>
                    <a:ext uri="{9D8B030D-6E8A-4147-A177-3AD203B41FA5}">
                      <a16:colId xmlns:a16="http://schemas.microsoft.com/office/drawing/2014/main" val="1192109047"/>
                    </a:ext>
                  </a:extLst>
                </a:gridCol>
                <a:gridCol w="1141729">
                  <a:extLst>
                    <a:ext uri="{9D8B030D-6E8A-4147-A177-3AD203B41FA5}">
                      <a16:colId xmlns:a16="http://schemas.microsoft.com/office/drawing/2014/main" val="834206492"/>
                    </a:ext>
                  </a:extLst>
                </a:gridCol>
                <a:gridCol w="4715800">
                  <a:extLst>
                    <a:ext uri="{9D8B030D-6E8A-4147-A177-3AD203B41FA5}">
                      <a16:colId xmlns:a16="http://schemas.microsoft.com/office/drawing/2014/main" val="2291963648"/>
                    </a:ext>
                  </a:extLst>
                </a:gridCol>
              </a:tblGrid>
              <a:tr h="70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становлення та розвитку Європейського союзу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r>
                        <a:rPr lang="uk-UA" sz="12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https://ksuonline.kspu.edu/course/view.php?id=7125</a:t>
                      </a:r>
                      <a:r>
                        <a:rPr lang="uk-UA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extLst>
                  <a:ext uri="{0D108BD9-81ED-4DB2-BD59-A6C34878D82A}">
                    <a16:rowId xmlns:a16="http://schemas.microsoft.com/office/drawing/2014/main" val="424560269"/>
                  </a:ext>
                </a:extLst>
              </a:tr>
              <a:tr h="460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ІІсторія держави і права  зарубіжних країн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Контрольні тести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https://ksuonline.kspu.edu/course/view.php?id=7198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extLst>
                  <a:ext uri="{0D108BD9-81ED-4DB2-BD59-A6C34878D82A}">
                    <a16:rowId xmlns:a16="http://schemas.microsoft.com/office/drawing/2014/main" val="3294134824"/>
                  </a:ext>
                </a:extLst>
              </a:tr>
              <a:tr h="460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 (новітня істрія України)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https://ksuonline.kspu.edu/course/view.php?id=2316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extLst>
                  <a:ext uri="{0D108BD9-81ED-4DB2-BD59-A6C34878D82A}">
                    <a16:rowId xmlns:a16="http://schemas.microsoft.com/office/drawing/2014/main" val="1481624537"/>
                  </a:ext>
                </a:extLst>
              </a:tr>
              <a:tr h="114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Сімейне виховання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uk-UA" sz="1200" u="sng" kern="100" spc="-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DigiUni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u="sng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Відеоконтент, матеріали для виконання самостійної роботи,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презентаційні матеріали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https://ksuonline.kspu.edu/course/view.php?id=7217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extLst>
                  <a:ext uri="{0D108BD9-81ED-4DB2-BD59-A6C34878D82A}">
                    <a16:rowId xmlns:a16="http://schemas.microsoft.com/office/drawing/2014/main" val="4015197729"/>
                  </a:ext>
                </a:extLst>
              </a:tr>
              <a:tr h="114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Профілактика девіантної поведінки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uk-UA" sz="1200" u="sng" kern="100" spc="-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DigiUni</a:t>
                      </a:r>
                      <a:endParaRPr lang="ru-UA" sz="1200" u="sng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Відеоконтент, матеріали для виконання самостійної роботи,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презентаційні матеріали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https://ksuonline.kspu.edu/course/view.php?id=7216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extLst>
                  <a:ext uri="{0D108BD9-81ED-4DB2-BD59-A6C34878D82A}">
                    <a16:rowId xmlns:a16="http://schemas.microsoft.com/office/drawing/2014/main" val="804734478"/>
                  </a:ext>
                </a:extLst>
              </a:tr>
              <a:tr h="114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Медіація у вирішенні конфліктів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uk-UA" sz="1200" u="sng" kern="100" spc="-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DigiUni</a:t>
                      </a:r>
                      <a:endParaRPr lang="ru-UA" sz="1200" u="sng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матеріали для виконання самостійної роботи,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презентаційні матеріали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https://ksuonline.kspu.edu/course/view.php?id=7215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extLst>
                  <a:ext uri="{0D108BD9-81ED-4DB2-BD59-A6C34878D82A}">
                    <a16:rowId xmlns:a16="http://schemas.microsoft.com/office/drawing/2014/main" val="183497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28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0711F-88F9-06ED-6985-054855436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6EAE502C-3742-5DEB-EE48-8CB479B65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274320"/>
            <a:ext cx="11210925" cy="111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Про звуження МОН місць ліцензованого обсягу та розподіл виділеного ліцензованого обсягу на рівнях вищої освіти для забезпечення створення конкурсних пропозицій вступу 2025 року</a:t>
            </a:r>
            <a:endParaRPr lang="en-US" altLang="ru-UA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2AAAD-0D06-253D-4EB2-E16AC3186A71}"/>
              </a:ext>
            </a:extLst>
          </p:cNvPr>
          <p:cNvSpPr txBox="1"/>
          <p:nvPr/>
        </p:nvSpPr>
        <p:spPr>
          <a:xfrm>
            <a:off x="1615496" y="421500"/>
            <a:ext cx="8037576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Оновлення контенту, розміщеного на інституційних платформах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AF5BEEA-CBEB-AB59-6AB5-E4121B34C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87585"/>
              </p:ext>
            </p:extLst>
          </p:nvPr>
        </p:nvGraphicFramePr>
        <p:xfrm>
          <a:off x="556532" y="942757"/>
          <a:ext cx="9867627" cy="5241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6758">
                  <a:extLst>
                    <a:ext uri="{9D8B030D-6E8A-4147-A177-3AD203B41FA5}">
                      <a16:colId xmlns:a16="http://schemas.microsoft.com/office/drawing/2014/main" val="1539095820"/>
                    </a:ext>
                  </a:extLst>
                </a:gridCol>
                <a:gridCol w="2017084">
                  <a:extLst>
                    <a:ext uri="{9D8B030D-6E8A-4147-A177-3AD203B41FA5}">
                      <a16:colId xmlns:a16="http://schemas.microsoft.com/office/drawing/2014/main" val="3139231421"/>
                    </a:ext>
                  </a:extLst>
                </a:gridCol>
                <a:gridCol w="1085702">
                  <a:extLst>
                    <a:ext uri="{9D8B030D-6E8A-4147-A177-3AD203B41FA5}">
                      <a16:colId xmlns:a16="http://schemas.microsoft.com/office/drawing/2014/main" val="109114436"/>
                    </a:ext>
                  </a:extLst>
                </a:gridCol>
                <a:gridCol w="4288083">
                  <a:extLst>
                    <a:ext uri="{9D8B030D-6E8A-4147-A177-3AD203B41FA5}">
                      <a16:colId xmlns:a16="http://schemas.microsoft.com/office/drawing/2014/main" val="54402274"/>
                    </a:ext>
                  </a:extLst>
                </a:gridCol>
              </a:tblGrid>
              <a:tr h="211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ОК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ЗМІН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РВО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3313005456"/>
                  </a:ext>
                </a:extLst>
              </a:tr>
              <a:tr h="413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Теорія соціальної роботи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https://ksuonline.kspu.edu/course/view.php?id=4236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2267993106"/>
                  </a:ext>
                </a:extLst>
              </a:tr>
              <a:tr h="136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організації соціальних служб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активності.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 на відеоконтент з завданнями для опрацювання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https://ksuonline.kspu.edu/course/view.php?id=5058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1588716523"/>
                  </a:ext>
                </a:extLst>
              </a:tr>
              <a:tr h="136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 потреб клієнтів та результатів професійної діяльності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активності.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 на відеоконтент з завданнями для опрацювання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https://ksuonline.kspu.edu/course/view.php?id=5059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1832792420"/>
                  </a:ext>
                </a:extLst>
              </a:tr>
              <a:tr h="413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Правові основи соціальної роботи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https://ksuonline.kspu.edu/course/view.php?id=1226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1774204056"/>
                  </a:ext>
                </a:extLst>
              </a:tr>
              <a:tr h="626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 та технології соціальної роботи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https://ksuonline.kspu.edu/course/view.php?id=1232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1257002344"/>
                  </a:ext>
                </a:extLst>
              </a:tr>
              <a:tr h="839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Консультування у соціальній роботі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активності, посилання на відеоматеріали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https://ksuonline.kspu.edu/course/view.php?id=6106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760659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45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5BF65-2287-D32D-9918-9FDCE012A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5A814C60-94CB-4874-0A68-ACAD97859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274320"/>
            <a:ext cx="11210925" cy="111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Про звуження МОН місць ліцензованого обсягу та розподіл виділеного ліцензованого обсягу на рівнях вищої освіти для забезпечення створення конкурсних пропозицій вступу 2025 року</a:t>
            </a:r>
            <a:endParaRPr lang="en-US" altLang="ru-UA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411C1-0CA4-FCC9-5A1D-BE4139040C51}"/>
              </a:ext>
            </a:extLst>
          </p:cNvPr>
          <p:cNvSpPr txBox="1"/>
          <p:nvPr/>
        </p:nvSpPr>
        <p:spPr>
          <a:xfrm>
            <a:off x="1615496" y="421500"/>
            <a:ext cx="8037576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Оновлення контенту, розміщеного на інституційних платформах.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7308C08-DDD8-45A9-B690-3E4CCB886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774078"/>
              </p:ext>
            </p:extLst>
          </p:nvPr>
        </p:nvGraphicFramePr>
        <p:xfrm>
          <a:off x="705393" y="1058092"/>
          <a:ext cx="9300755" cy="5238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4472">
                  <a:extLst>
                    <a:ext uri="{9D8B030D-6E8A-4147-A177-3AD203B41FA5}">
                      <a16:colId xmlns:a16="http://schemas.microsoft.com/office/drawing/2014/main" val="3660783879"/>
                    </a:ext>
                  </a:extLst>
                </a:gridCol>
                <a:gridCol w="1901208">
                  <a:extLst>
                    <a:ext uri="{9D8B030D-6E8A-4147-A177-3AD203B41FA5}">
                      <a16:colId xmlns:a16="http://schemas.microsoft.com/office/drawing/2014/main" val="567614459"/>
                    </a:ext>
                  </a:extLst>
                </a:gridCol>
                <a:gridCol w="1023331">
                  <a:extLst>
                    <a:ext uri="{9D8B030D-6E8A-4147-A177-3AD203B41FA5}">
                      <a16:colId xmlns:a16="http://schemas.microsoft.com/office/drawing/2014/main" val="3037133367"/>
                    </a:ext>
                  </a:extLst>
                </a:gridCol>
                <a:gridCol w="4041744">
                  <a:extLst>
                    <a:ext uri="{9D8B030D-6E8A-4147-A177-3AD203B41FA5}">
                      <a16:colId xmlns:a16="http://schemas.microsoft.com/office/drawing/2014/main" val="1758168727"/>
                    </a:ext>
                  </a:extLst>
                </a:gridCol>
              </a:tblGrid>
              <a:tr h="1381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Інноваційні методи аналізу соціологічної інформації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 на допоміжні інформаційні відео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рекомендованих джерел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https://ksuonline.kspu.edu/course/view.php?id=4252</a:t>
                      </a:r>
                      <a:r>
                        <a:rPr lang="uk-UA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extLst>
                  <a:ext uri="{0D108BD9-81ED-4DB2-BD59-A6C34878D82A}">
                    <a16:rowId xmlns:a16="http://schemas.microsoft.com/office/drawing/2014/main" val="459210350"/>
                  </a:ext>
                </a:extLst>
              </a:tr>
              <a:tr h="1009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Сучасні соціологічні теорії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 на допоміжні інформаційні відео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https://ksuonline.kspu.edu/course/view.php?id=2938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extLst>
                  <a:ext uri="{0D108BD9-81ED-4DB2-BD59-A6C34878D82A}">
                    <a16:rowId xmlns:a16="http://schemas.microsoft.com/office/drawing/2014/main" val="2629491521"/>
                  </a:ext>
                </a:extLst>
              </a:tr>
              <a:tr h="1009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Соціологія сексуальності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 на неформальну освіту (онлайн-курс)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https://ksuonline.kspu.edu/course/view.php?id=5050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extLst>
                  <a:ext uri="{0D108BD9-81ED-4DB2-BD59-A6C34878D82A}">
                    <a16:rowId xmlns:a16="http://schemas.microsoft.com/office/drawing/2014/main" val="3149161959"/>
                  </a:ext>
                </a:extLst>
              </a:tr>
              <a:tr h="919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Соціологія етнічних процесів: регіональний аспект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Тестові завдання (покликання на гугл-форми тестів)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https://ksuonline.kspu.edu/course/view.php?id=4256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extLst>
                  <a:ext uri="{0D108BD9-81ED-4DB2-BD59-A6C34878D82A}">
                    <a16:rowId xmlns:a16="http://schemas.microsoft.com/office/drawing/2014/main" val="1826474581"/>
                  </a:ext>
                </a:extLst>
              </a:tr>
              <a:tr h="919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Організація та планування PR-кампаній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Організація та планування PR-кампаній</a:t>
                      </a:r>
                      <a:endParaRPr lang="ru-UA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Тестові завдання (покликання на гугл-форми тестів)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https://ksuonline.kspu.edu/course/view.php?id=7150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extLst>
                  <a:ext uri="{0D108BD9-81ED-4DB2-BD59-A6C34878D82A}">
                    <a16:rowId xmlns:a16="http://schemas.microsoft.com/office/drawing/2014/main" val="456486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65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CE4D9F-7C82-A1DD-239B-268B9BC58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4472A-332B-71E5-8009-33841E7C3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08999-B590-E157-0DB2-063050F6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01" y="1567543"/>
            <a:ext cx="2664200" cy="2278092"/>
          </a:xfrm>
        </p:spPr>
        <p:txBody>
          <a:bodyPr vert="horz" lIns="91440" tIns="45720" rIns="91440" bIns="45720" rtlCol="0" anchor="b">
            <a:noAutofit/>
          </a:bodyPr>
          <a:lstStyle/>
          <a:p>
            <a:pPr lvl="0" algn="just">
              <a:spcBef>
                <a:spcPct val="0"/>
              </a:spcBef>
              <a:spcAft>
                <a:spcPts val="800"/>
              </a:spcAft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Перелік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освітніх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компонент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що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заплановано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подати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атестацію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як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електронні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освітні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курси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станом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вересня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2025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(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кафедрами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й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рівнями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освіти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).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A9A31C1-D62D-5F93-BB3D-39E8C22C4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897427"/>
              </p:ext>
            </p:extLst>
          </p:nvPr>
        </p:nvGraphicFramePr>
        <p:xfrm>
          <a:off x="3200401" y="328613"/>
          <a:ext cx="8534508" cy="6057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8742">
                  <a:extLst>
                    <a:ext uri="{9D8B030D-6E8A-4147-A177-3AD203B41FA5}">
                      <a16:colId xmlns:a16="http://schemas.microsoft.com/office/drawing/2014/main" val="3403298847"/>
                    </a:ext>
                  </a:extLst>
                </a:gridCol>
                <a:gridCol w="2645331">
                  <a:extLst>
                    <a:ext uri="{9D8B030D-6E8A-4147-A177-3AD203B41FA5}">
                      <a16:colId xmlns:a16="http://schemas.microsoft.com/office/drawing/2014/main" val="473243608"/>
                    </a:ext>
                  </a:extLst>
                </a:gridCol>
                <a:gridCol w="2797511">
                  <a:extLst>
                    <a:ext uri="{9D8B030D-6E8A-4147-A177-3AD203B41FA5}">
                      <a16:colId xmlns:a16="http://schemas.microsoft.com/office/drawing/2014/main" val="830472638"/>
                    </a:ext>
                  </a:extLst>
                </a:gridCol>
                <a:gridCol w="1842924">
                  <a:extLst>
                    <a:ext uri="{9D8B030D-6E8A-4147-A177-3AD203B41FA5}">
                      <a16:colId xmlns:a16="http://schemas.microsoft.com/office/drawing/2014/main" val="1717276509"/>
                    </a:ext>
                  </a:extLst>
                </a:gridCol>
              </a:tblGrid>
              <a:tr h="316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(бакалаврський)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(магістерський)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(освітньо-науковий)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extLst>
                  <a:ext uri="{0D108BD9-81ED-4DB2-BD59-A6C34878D82A}">
                    <a16:rowId xmlns:a16="http://schemas.microsoft.com/office/drawing/2014/main" val="1263867883"/>
                  </a:ext>
                </a:extLst>
              </a:tr>
              <a:tr h="991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Історії,археології та методики викладання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 (Новітня історія України), 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становлення та розвитку Європейського Союзу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extLst>
                  <a:ext uri="{0D108BD9-81ED-4DB2-BD59-A6C34878D82A}">
                    <a16:rowId xmlns:a16="http://schemas.microsoft.com/office/drawing/2014/main" val="3581946921"/>
                  </a:ext>
                </a:extLst>
              </a:tr>
              <a:tr h="593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Історії,археології та методики викладання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Історія держави і права зарубіжних країн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extLst>
                  <a:ext uri="{0D108BD9-81ED-4DB2-BD59-A6C34878D82A}">
                    <a16:rowId xmlns:a16="http://schemas.microsoft.com/office/drawing/2014/main" val="4276762108"/>
                  </a:ext>
                </a:extLst>
              </a:tr>
              <a:tr h="593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Історії,археології та методики викладання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Археологія України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extLst>
                  <a:ext uri="{0D108BD9-81ED-4DB2-BD59-A6C34878D82A}">
                    <a16:rowId xmlns:a16="http://schemas.microsoft.com/office/drawing/2014/main" val="1838636296"/>
                  </a:ext>
                </a:extLst>
              </a:tr>
              <a:tr h="593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Історії,археології та методики викладання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Херсонщини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extLst>
                  <a:ext uri="{0D108BD9-81ED-4DB2-BD59-A6C34878D82A}">
                    <a16:rowId xmlns:a16="http://schemas.microsoft.com/office/drawing/2014/main" val="3277209826"/>
                  </a:ext>
                </a:extLst>
              </a:tr>
              <a:tr h="593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Історії,археології та методики викладання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 та Новітня історія країн Західної Європи та Америки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extLst>
                  <a:ext uri="{0D108BD9-81ED-4DB2-BD59-A6C34878D82A}">
                    <a16:rowId xmlns:a16="http://schemas.microsoft.com/office/drawing/2014/main" val="3618462233"/>
                  </a:ext>
                </a:extLst>
              </a:tr>
              <a:tr h="86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Психології 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Кризове онлайн-консультування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Психологія соціальних очікувань особистості: методологія, теорія і практика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extLst>
                  <a:ext uri="{0D108BD9-81ED-4DB2-BD59-A6C34878D82A}">
                    <a16:rowId xmlns:a16="http://schemas.microsoft.com/office/drawing/2014/main" val="2168363811"/>
                  </a:ext>
                </a:extLst>
              </a:tr>
              <a:tr h="1506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Філософії, соціології та тоціальної роботи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«Родинне виховання» 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Середньострокова сертифікатна програма «Соціальна педагогіка»  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36" marR="29636" marT="0" marB="0"/>
                </a:tc>
                <a:extLst>
                  <a:ext uri="{0D108BD9-81ED-4DB2-BD59-A6C34878D82A}">
                    <a16:rowId xmlns:a16="http://schemas.microsoft.com/office/drawing/2014/main" val="1452749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745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1778</Words>
  <Application>Microsoft Macintosh PowerPoint</Application>
  <PresentationFormat>Широкоэкранный</PresentationFormat>
  <Paragraphs>446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Helvetica Neue</vt:lpstr>
      <vt:lpstr>Times New Roman</vt:lpstr>
      <vt:lpstr>Тема Office</vt:lpstr>
      <vt:lpstr>Ректорат 16.06.2025р. Факультет психології, історії та соціології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3.Перелік освітніх компонент, що заплановано подати на атестацію як електронні освітні курси станом на 1 вересня 2025 р. (за кафедрами й рівнями освіти). </vt:lpstr>
      <vt:lpstr>3.Перелік освітніх компонент, що заплановано подати на атестацію як електронні освітні курси станом на 1 вересня 2025 р. (за кафедрами й рівнями освіти). </vt:lpstr>
      <vt:lpstr>   3.Перелік освітніх компонент, що заплановано подати на атестацію як електронні освітні курси станом на 1 вересня 2025 р. (за кафедрами й рівнями освіти). </vt:lpstr>
      <vt:lpstr>ПРОЄКТ РІШЕННЯ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Шапошникова Ірина Василівна</dc:creator>
  <cp:lastModifiedBy>Шапошникова Ірина Василівна</cp:lastModifiedBy>
  <cp:revision>26</cp:revision>
  <dcterms:created xsi:type="dcterms:W3CDTF">2025-02-14T12:27:18Z</dcterms:created>
  <dcterms:modified xsi:type="dcterms:W3CDTF">2025-06-16T10:01:00Z</dcterms:modified>
</cp:coreProperties>
</file>