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3" r:id="rId3"/>
    <p:sldId id="262" r:id="rId4"/>
    <p:sldId id="264" r:id="rId5"/>
    <p:sldId id="267" r:id="rId6"/>
    <p:sldId id="268" r:id="rId7"/>
    <p:sldId id="269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65D30"/>
    <a:srgbClr val="97000B"/>
    <a:srgbClr val="481419"/>
    <a:srgbClr val="0041B6"/>
    <a:srgbClr val="488E5E"/>
    <a:srgbClr val="006CFF"/>
    <a:srgbClr val="29364B"/>
    <a:srgbClr val="F9D600"/>
    <a:srgbClr val="324057"/>
    <a:srgbClr val="007CC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3" autoAdjust="0"/>
    <p:restoredTop sz="94717" autoAdjust="0"/>
  </p:normalViewPr>
  <p:slideViewPr>
    <p:cSldViewPr snapToGrid="0">
      <p:cViewPr varScale="1">
        <p:scale>
          <a:sx n="86" d="100"/>
          <a:sy n="86" d="100"/>
        </p:scale>
        <p:origin x="-84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etlyuchenko\Desktop\&#1052;&#1086;&#1080;%20&#1076;&#1086;&#1082;&#1091;&#1084;&#1077;&#1085;&#1090;&#1080;\&#1052;&#1086;&#1085;&#1110;&#1090;&#1086;&#1088;&#1080;&#1085;&#1075;%20&#1091;&#1085;&#1110;&#1082;&#1072;&#1083;&#1100;&#1085;&#1086;&#1089;&#1090;&#1110;%20&#1082;&#1074;&#1072;&#1083;&#1110;&#1092;&#1110;&#1082;&#1072;&#1094;&#1110;&#1081;&#1085;&#1080;&#1093;%20&#1088;&#1086;&#1073;&#1110;&#1090;\&#1059;&#1079;&#1072;&#1075;&#1072;&#1083;&#1100;&#1085;&#1077;&#1085;&#1085;&#1103;%20&#1087;&#1086;%20&#1091;&#1085;&#1110;&#1074;&#1077;&#1088;&#1089;&#1080;&#1090;&#1077;&#1090;&#1091;%20&#1091;&#1085;&#1110;&#1082;&#1072;&#1083;&#1100;&#1085;&#1110;&#1089;&#1090;&#1100;%202%20&#1089;&#1077;&#1084;%20&#1073;&#1072;&#1082;%202019-20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etlyuchenko\Desktop\&#1052;&#1086;&#1080;%20&#1076;&#1086;&#1082;&#1091;&#1084;&#1077;&#1085;&#1090;&#1080;\&#1052;&#1086;&#1085;&#1110;&#1090;&#1086;&#1088;&#1080;&#1085;&#1075;%20&#1091;&#1085;&#1110;&#1082;&#1072;&#1083;&#1100;&#1085;&#1086;&#1089;&#1090;&#1110;%20&#1082;&#1074;&#1072;&#1083;&#1110;&#1092;&#1110;&#1082;&#1072;&#1094;&#1110;&#1081;&#1085;&#1080;&#1093;%20&#1088;&#1086;&#1073;&#1110;&#1090;\&#1059;&#1079;&#1072;&#1075;&#1072;&#1083;&#1100;&#1085;&#1077;&#1085;&#1085;&#1103;%20&#1087;&#1086;%20&#1091;&#1085;&#1110;&#1074;&#1077;&#1088;&#1089;&#1080;&#1090;&#1077;&#1090;&#1091;%20&#1091;&#1085;&#1110;&#1082;&#1072;&#1083;&#1100;&#1085;&#1110;&#1089;&#1090;&#1100;%202%20&#1089;&#1077;&#1084;%20&#1073;&#1072;&#1082;%202019-202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etlyuchenko\Desktop\&#1052;&#1086;&#1080;%20&#1076;&#1086;&#1082;&#1091;&#1084;&#1077;&#1085;&#1090;&#1080;\&#1052;&#1086;&#1085;&#1110;&#1090;&#1086;&#1088;&#1080;&#1085;&#1075;%20&#1091;&#1085;&#1110;&#1082;&#1072;&#1083;&#1100;&#1085;&#1086;&#1089;&#1090;&#1110;%20&#1082;&#1074;&#1072;&#1083;&#1110;&#1092;&#1110;&#1082;&#1072;&#1094;&#1110;&#1081;&#1085;&#1080;&#1093;%20&#1088;&#1086;&#1073;&#1110;&#1090;\&#1059;&#1079;&#1072;&#1075;&#1072;&#1083;&#1100;&#1085;&#1077;&#1085;&#1085;&#1103;%20&#1087;&#1086;%20&#1091;&#1085;&#1110;&#1074;&#1077;&#1088;&#1089;&#1080;&#1090;&#1077;&#1090;&#1091;%20&#1091;&#1085;&#1110;&#1082;&#1072;&#1083;&#1100;&#1085;&#1110;&#1089;&#1090;&#1100;%202%20&#1089;&#1077;&#1084;%20&#1073;&#1072;&#1082;%202019-202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etlyuchenko\Desktop\&#1052;&#1086;&#1080;%20&#1076;&#1086;&#1082;&#1091;&#1084;&#1077;&#1085;&#1090;&#1080;\&#1052;&#1086;&#1085;&#1110;&#1090;&#1086;&#1088;&#1080;&#1085;&#1075;%20&#1091;&#1085;&#1110;&#1082;&#1072;&#1083;&#1100;&#1085;&#1086;&#1089;&#1090;&#1110;%20&#1082;&#1074;&#1072;&#1083;&#1110;&#1092;&#1110;&#1082;&#1072;&#1094;&#1110;&#1081;&#1085;&#1080;&#1093;%20&#1088;&#1086;&#1073;&#1110;&#1090;\&#1059;&#1079;&#1072;&#1075;&#1072;&#1083;&#1100;&#1085;&#1077;&#1085;&#1085;&#1103;%20&#1087;&#1086;%20&#1091;&#1085;&#1110;&#1074;&#1077;&#1088;&#1089;&#1080;&#1090;&#1077;&#1090;&#1091;%20&#1091;&#1085;&#1110;&#1082;&#1072;&#1083;&#1100;&#1085;&#1110;&#1089;&#1090;&#1100;%202%20&#1089;&#1077;&#1084;%20&#1073;&#1072;&#1082;%202019-202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etlyuchenko\Desktop\&#1052;&#1086;&#1080;%20&#1076;&#1086;&#1082;&#1091;&#1084;&#1077;&#1085;&#1090;&#1080;\&#1052;&#1086;&#1085;&#1110;&#1090;&#1086;&#1088;&#1080;&#1085;&#1075;%20&#1091;&#1085;&#1110;&#1082;&#1072;&#1083;&#1100;&#1085;&#1086;&#1089;&#1090;&#1110;%20&#1082;&#1074;&#1072;&#1083;&#1110;&#1092;&#1110;&#1082;&#1072;&#1094;&#1110;&#1081;&#1085;&#1080;&#1093;%20&#1088;&#1086;&#1073;&#1110;&#1090;\&#1060;&#1041;&#1043;&#1045;%20&#1091;&#1085;&#1110;&#1082;&#1072;&#1083;&#1100;&#1085;&#1110;&#1089;&#1090;&#1100;%202%20&#1089;&#1077;&#1084;%20&#1084;&#1072;&#1075;%202019-202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etlyuchenko\Desktop\&#1052;&#1086;&#1080;%20&#1076;&#1086;&#1082;&#1091;&#1084;&#1077;&#1085;&#1090;&#1080;\&#1052;&#1086;&#1085;&#1110;&#1090;&#1086;&#1088;&#1080;&#1085;&#1075;%20&#1091;&#1085;&#1110;&#1082;&#1072;&#1083;&#1100;&#1085;&#1086;&#1089;&#1090;&#1110;%20&#1082;&#1074;&#1072;&#1083;&#1110;&#1092;&#1110;&#1082;&#1072;&#1094;&#1110;&#1081;&#1085;&#1080;&#1093;%20&#1088;&#1086;&#1073;&#1110;&#1090;\&#1059;&#1079;&#1072;&#1075;&#1072;&#1083;&#1100;&#1085;&#1077;&#1085;&#1085;&#1103;%20&#1087;&#1086;%20&#1091;&#1085;&#1110;&#1074;&#1077;&#1088;&#1089;&#1080;&#1090;&#1077;&#1090;&#1091;%20&#1091;&#1085;&#1110;&#1082;&#1072;&#1083;&#1100;&#1085;&#1110;&#1089;&#1090;&#1100;%202%20&#1089;&#1077;&#1084;%20&#1073;&#1072;&#1082;%202019-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7.369476948028339E-2"/>
          <c:y val="3.4329480860945269E-2"/>
          <c:w val="0.92630525830761412"/>
          <c:h val="0.70057572104740151"/>
        </c:manualLayout>
      </c:layout>
      <c:bar3DChart>
        <c:barDir val="col"/>
        <c:grouping val="clustered"/>
        <c:ser>
          <c:idx val="0"/>
          <c:order val="0"/>
          <c:tx>
            <c:strRef>
              <c:f>'Унікальність ХДУ'!$D$3</c:f>
              <c:strCache>
                <c:ptCount val="1"/>
                <c:pt idx="0">
                  <c:v>Високий рівень 
82-100</c:v>
                </c:pt>
              </c:strCache>
            </c:strRef>
          </c:tx>
          <c:dLbls>
            <c:dLbl>
              <c:idx val="0"/>
              <c:layout>
                <c:manualLayout>
                  <c:x val="3.1697162990465086E-2"/>
                  <c:y val="-4.35101151596264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0FB-4CF1-879D-59F5DA84B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ХДУ'!$E$15</c:f>
              <c:numCache>
                <c:formatCode>0.00</c:formatCode>
                <c:ptCount val="1"/>
                <c:pt idx="0">
                  <c:v>66.720257234726688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0FB-4CF1-879D-59F5DA84BB54}"/>
            </c:ext>
          </c:extLst>
        </c:ser>
        <c:ser>
          <c:idx val="1"/>
          <c:order val="1"/>
          <c:tx>
            <c:strRef>
              <c:f>'Унікальність ХДУ'!$F$3</c:f>
              <c:strCache>
                <c:ptCount val="1"/>
                <c:pt idx="0">
                  <c:v>Середній рівень 
64-81</c:v>
                </c:pt>
              </c:strCache>
            </c:strRef>
          </c:tx>
          <c:dLbls>
            <c:dLbl>
              <c:idx val="0"/>
              <c:layout>
                <c:manualLayout>
                  <c:x val="3.746028353418604E-2"/>
                  <c:y val="-5.6563149707514387E-2"/>
                </c:manualLayout>
              </c:layout>
              <c:spPr/>
              <c:txPr>
                <a:bodyPr/>
                <a:lstStyle/>
                <a:p>
                  <a:pPr>
                    <a:defRPr lang="en-US" sz="1400" b="1"/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0FB-4CF1-879D-59F5DA84B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ХДУ'!$G$15</c:f>
              <c:numCache>
                <c:formatCode>0.00</c:formatCode>
                <c:ptCount val="1"/>
                <c:pt idx="0">
                  <c:v>23.15112540192926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0FB-4CF1-879D-59F5DA84BB54}"/>
            </c:ext>
          </c:extLst>
        </c:ser>
        <c:ser>
          <c:idx val="2"/>
          <c:order val="2"/>
          <c:tx>
            <c:strRef>
              <c:f>'Унікальність ХДУ'!$H$3</c:f>
              <c:strCache>
                <c:ptCount val="1"/>
                <c:pt idx="0">
                  <c:v>Низький рівень
 55-63</c:v>
                </c:pt>
              </c:strCache>
            </c:strRef>
          </c:tx>
          <c:dLbls>
            <c:dLbl>
              <c:idx val="0"/>
              <c:layout>
                <c:manualLayout>
                  <c:x val="2.1611702038953493E-2"/>
                  <c:y val="-5.4387643949533118E-2"/>
                </c:manualLayout>
              </c:layout>
              <c:spPr/>
              <c:txPr>
                <a:bodyPr/>
                <a:lstStyle/>
                <a:p>
                  <a:pPr>
                    <a:defRPr lang="en-US" sz="1400" b="1"/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0FB-4CF1-879D-59F5DA84B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ХДУ'!$I$15</c:f>
              <c:numCache>
                <c:formatCode>0.00</c:formatCode>
                <c:ptCount val="1"/>
                <c:pt idx="0">
                  <c:v>6.5916398713826378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0FB-4CF1-879D-59F5DA84BB54}"/>
            </c:ext>
          </c:extLst>
        </c:ser>
        <c:ser>
          <c:idx val="3"/>
          <c:order val="3"/>
          <c:tx>
            <c:strRef>
              <c:f>'Унікальність ХДУ'!$J$3</c:f>
              <c:strCache>
                <c:ptCount val="1"/>
                <c:pt idx="0">
                  <c:v>Дуже низький рівень 
51-54</c:v>
                </c:pt>
              </c:strCache>
            </c:strRef>
          </c:tx>
          <c:dLbls>
            <c:dLbl>
              <c:idx val="0"/>
              <c:layout>
                <c:manualLayout>
                  <c:x val="2.5934042446744191E-2"/>
                  <c:y val="-5.4387643949533208E-2"/>
                </c:manualLayout>
              </c:layout>
              <c:spPr/>
              <c:txPr>
                <a:bodyPr/>
                <a:lstStyle/>
                <a:p>
                  <a:pPr>
                    <a:defRPr lang="en-US" sz="1400" b="1"/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0FB-4CF1-879D-59F5DA84B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ХДУ'!$K$15</c:f>
              <c:numCache>
                <c:formatCode>0.00</c:formatCode>
                <c:ptCount val="1"/>
                <c:pt idx="0">
                  <c:v>0.16077170418006437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0FB-4CF1-879D-59F5DA84BB54}"/>
            </c:ext>
          </c:extLst>
        </c:ser>
        <c:ser>
          <c:idx val="4"/>
          <c:order val="4"/>
          <c:tx>
            <c:strRef>
              <c:f>'Унікальність ХДУ'!$L$3</c:f>
              <c:strCache>
                <c:ptCount val="1"/>
                <c:pt idx="0">
                  <c:v>Незадовільний рівень 
0-50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dLbl>
              <c:idx val="0"/>
              <c:layout>
                <c:manualLayout>
                  <c:x val="2.1611702038953493E-2"/>
                  <c:y val="-5.4387643949533118E-2"/>
                </c:manualLayout>
              </c:layout>
              <c:spPr/>
              <c:txPr>
                <a:bodyPr/>
                <a:lstStyle/>
                <a:p>
                  <a:pPr>
                    <a:defRPr lang="en-US" sz="1400" b="1"/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0FB-4CF1-879D-59F5DA84B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ХДУ'!$M$15</c:f>
              <c:numCache>
                <c:formatCode>0.00</c:formatCode>
                <c:ptCount val="1"/>
                <c:pt idx="0">
                  <c:v>1.1254019292604502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0FB-4CF1-879D-59F5DA84BB54}"/>
            </c:ext>
          </c:extLst>
        </c:ser>
        <c:ser>
          <c:idx val="5"/>
          <c:order val="5"/>
          <c:tx>
            <c:strRef>
              <c:f>'Унікальність ХДУ'!$N$3</c:f>
              <c:strCache>
                <c:ptCount val="1"/>
                <c:pt idx="0">
                  <c:v>Не подано роботу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5934042446744191E-2"/>
                  <c:y val="-4.7861126675589165E-2"/>
                </c:manualLayout>
              </c:layout>
              <c:spPr/>
              <c:txPr>
                <a:bodyPr/>
                <a:lstStyle/>
                <a:p>
                  <a:pPr>
                    <a:defRPr lang="en-US" sz="1400" b="1"/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0FB-4CF1-879D-59F5DA84B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'Унікальність ХДУ'!$O$15</c:f>
              <c:numCache>
                <c:formatCode>0.00</c:formatCode>
                <c:ptCount val="1"/>
                <c:pt idx="0">
                  <c:v>0.8038585209003215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B0FB-4CF1-879D-59F5DA84BB54}"/>
            </c:ext>
          </c:extLst>
        </c:ser>
        <c:dLbls/>
        <c:gapWidth val="75"/>
        <c:shape val="box"/>
        <c:axId val="62964096"/>
        <c:axId val="62965632"/>
        <c:axId val="0"/>
      </c:bar3DChart>
      <c:catAx>
        <c:axId val="62964096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62965632"/>
        <c:crosses val="autoZero"/>
        <c:auto val="1"/>
        <c:lblAlgn val="ctr"/>
        <c:lblOffset val="100"/>
      </c:catAx>
      <c:valAx>
        <c:axId val="62965632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txPr>
          <a:bodyPr/>
          <a:lstStyle/>
          <a:p>
            <a:pPr>
              <a:defRPr lang="en-US" sz="1400" b="1"/>
            </a:pPr>
            <a:endParaRPr lang="ru-RU"/>
          </a:p>
        </c:txPr>
        <c:crossAx val="62964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8413991495313133E-3"/>
          <c:y val="0.77543675847586457"/>
          <c:w val="0.97036292570940463"/>
          <c:h val="0.15919785848009596"/>
        </c:manualLayout>
      </c:layout>
      <c:txPr>
        <a:bodyPr/>
        <a:lstStyle/>
        <a:p>
          <a:pPr>
            <a:defRPr lang="en-US" sz="1200" b="1"/>
          </a:pPr>
          <a:endParaRPr lang="ru-RU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5.7816556248763341E-2"/>
          <c:y val="2.7071245872653377E-2"/>
          <c:w val="0.94724535057784065"/>
          <c:h val="0.76548659432376609"/>
        </c:manualLayout>
      </c:layout>
      <c:bar3DChart>
        <c:barDir val="col"/>
        <c:grouping val="clustered"/>
        <c:ser>
          <c:idx val="0"/>
          <c:order val="0"/>
          <c:tx>
            <c:strRef>
              <c:f>'Унікальність ХДУ'!$D$19</c:f>
              <c:strCache>
                <c:ptCount val="1"/>
                <c:pt idx="0">
                  <c:v>Високий рівень 
82-100</c:v>
                </c:pt>
              </c:strCache>
            </c:strRef>
          </c:tx>
          <c:dLbls>
            <c:dLbl>
              <c:idx val="0"/>
              <c:layout>
                <c:manualLayout>
                  <c:x val="2.3507640793068208E-2"/>
                  <c:y val="-4.926337675234099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1AC-4C96-AC35-E8E705569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ХДУ'!$E$31</c:f>
              <c:numCache>
                <c:formatCode>0.00</c:formatCode>
                <c:ptCount val="1"/>
                <c:pt idx="0">
                  <c:v>55.757575757575779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AC-4C96-AC35-E8E705569ACC}"/>
            </c:ext>
          </c:extLst>
        </c:ser>
        <c:ser>
          <c:idx val="1"/>
          <c:order val="1"/>
          <c:tx>
            <c:strRef>
              <c:f>'Унікальність ХДУ'!$F$19</c:f>
              <c:strCache>
                <c:ptCount val="1"/>
                <c:pt idx="0">
                  <c:v>Середній рівень 
64-81</c:v>
                </c:pt>
              </c:strCache>
            </c:strRef>
          </c:tx>
          <c:dLbls>
            <c:dLbl>
              <c:idx val="0"/>
              <c:layout>
                <c:manualLayout>
                  <c:x val="2.4976868342634972E-2"/>
                  <c:y val="-4.712149080658703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1AC-4C96-AC35-E8E705569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ХДУ'!$G$31</c:f>
              <c:numCache>
                <c:formatCode>0.00</c:formatCode>
                <c:ptCount val="1"/>
                <c:pt idx="0">
                  <c:v>29.090909090909086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1AC-4C96-AC35-E8E705569ACC}"/>
            </c:ext>
          </c:extLst>
        </c:ser>
        <c:ser>
          <c:idx val="2"/>
          <c:order val="2"/>
          <c:tx>
            <c:strRef>
              <c:f>'Унікальність ХДУ'!$H$19</c:f>
              <c:strCache>
                <c:ptCount val="1"/>
                <c:pt idx="0">
                  <c:v>Низький рівень
 55-63</c:v>
                </c:pt>
              </c:strCache>
            </c:strRef>
          </c:tx>
          <c:dLbls>
            <c:dLbl>
              <c:idx val="0"/>
              <c:layout>
                <c:manualLayout>
                  <c:x val="2.6446095892201739E-2"/>
                  <c:y val="-5.354714864384887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1AC-4C96-AC35-E8E705569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ХДУ'!$I$31</c:f>
              <c:numCache>
                <c:formatCode>0.00</c:formatCode>
                <c:ptCount val="1"/>
                <c:pt idx="0">
                  <c:v>13.636363636363635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1AC-4C96-AC35-E8E705569ACC}"/>
            </c:ext>
          </c:extLst>
        </c:ser>
        <c:ser>
          <c:idx val="3"/>
          <c:order val="3"/>
          <c:tx>
            <c:strRef>
              <c:f>'Унікальність ХДУ'!$J$19</c:f>
              <c:strCache>
                <c:ptCount val="1"/>
                <c:pt idx="0">
                  <c:v>Дуже низький рівень 
51-54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2.6446095892201739E-2"/>
                  <c:y val="-5.354714864384887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1AC-4C96-AC35-E8E705569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ХДУ'!$K$31</c:f>
              <c:numCache>
                <c:formatCode>0.00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1AC-4C96-AC35-E8E705569ACC}"/>
            </c:ext>
          </c:extLst>
        </c:ser>
        <c:ser>
          <c:idx val="4"/>
          <c:order val="4"/>
          <c:tx>
            <c:strRef>
              <c:f>'Унікальність ХДУ'!$L$19</c:f>
              <c:strCache>
                <c:ptCount val="1"/>
                <c:pt idx="0">
                  <c:v>Незадовільний рівень 
0-50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0"/>
              <c:layout>
                <c:manualLayout>
                  <c:x val="2.3507640793068208E-2"/>
                  <c:y val="-4.926337675234109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1AC-4C96-AC35-E8E705569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'[2]Рівні ФІФ'!$E$3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cat>
          <c:val>
            <c:numRef>
              <c:f>'Унікальність ХДУ'!$M$31</c:f>
              <c:numCache>
                <c:formatCode>0.00</c:formatCode>
                <c:ptCount val="1"/>
                <c:pt idx="0">
                  <c:v>1.2121212121212117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1AC-4C96-AC35-E8E705569ACC}"/>
            </c:ext>
          </c:extLst>
        </c:ser>
        <c:ser>
          <c:idx val="5"/>
          <c:order val="5"/>
          <c:tx>
            <c:strRef>
              <c:f>'Унікальність ХДУ'!$N$19</c:f>
              <c:strCache>
                <c:ptCount val="1"/>
                <c:pt idx="0">
                  <c:v>Не подано роботу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6446095892201739E-2"/>
                  <c:y val="-4.9263376752340993E-2"/>
                </c:manualLayout>
              </c:layout>
              <c:spPr/>
              <c:txPr>
                <a:bodyPr/>
                <a:lstStyle/>
                <a:p>
                  <a:pPr>
                    <a:defRPr lang="en-US" sz="1400" b="1"/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1AC-4C96-AC35-E8E705569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'Унікальність ХДУ'!$O$31</c:f>
              <c:numCache>
                <c:formatCode>0.00</c:formatCode>
                <c:ptCount val="1"/>
                <c:pt idx="0">
                  <c:v>0.30303030303030315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B1AC-4C96-AC35-E8E705569ACC}"/>
            </c:ext>
          </c:extLst>
        </c:ser>
        <c:dLbls/>
        <c:gapWidth val="75"/>
        <c:shape val="box"/>
        <c:axId val="63316736"/>
        <c:axId val="63318272"/>
        <c:axId val="0"/>
      </c:bar3DChart>
      <c:catAx>
        <c:axId val="63316736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63318272"/>
        <c:crosses val="autoZero"/>
        <c:auto val="1"/>
        <c:lblAlgn val="ctr"/>
        <c:lblOffset val="100"/>
      </c:catAx>
      <c:valAx>
        <c:axId val="63318272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33167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5195748541357841E-2"/>
          <c:y val="0.87329884503438382"/>
          <c:w val="0.97426179413738878"/>
          <c:h val="0.11384983929109299"/>
        </c:manualLayout>
      </c:layout>
      <c:txPr>
        <a:bodyPr/>
        <a:lstStyle/>
        <a:p>
          <a:pPr>
            <a:defRPr lang="en-US" sz="1200" b="1"/>
          </a:pPr>
          <a:endParaRPr lang="ru-RU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en-US"/>
            </a:pPr>
            <a:r>
              <a:rPr lang="ru-RU" sz="1400"/>
              <a:t>Порівняльний</a:t>
            </a:r>
            <a:r>
              <a:rPr lang="ru-RU" sz="1400" baseline="0"/>
              <a:t> аналіз</a:t>
            </a:r>
            <a:endParaRPr lang="ru-RU" sz="1400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0250304469981068"/>
          <c:y val="8.1541604016678759E-2"/>
          <c:w val="0.84945286297874367"/>
          <c:h val="0.51548508538049453"/>
        </c:manualLayout>
      </c:layout>
      <c:bar3DChart>
        <c:barDir val="col"/>
        <c:grouping val="clustered"/>
        <c:ser>
          <c:idx val="0"/>
          <c:order val="0"/>
          <c:tx>
            <c:strRef>
              <c:f>ХДУ!$B$19</c:f>
              <c:strCache>
                <c:ptCount val="1"/>
                <c:pt idx="0">
                  <c:v>Історико-юридичний факультет</c:v>
                </c:pt>
              </c:strCache>
            </c:strRef>
          </c:tx>
          <c:dLbls>
            <c:dLbl>
              <c:idx val="0"/>
              <c:layout>
                <c:manualLayout>
                  <c:x val="2.5583623902195617E-3"/>
                  <c:y val="-1.25489317762996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ХДУ!$C$19</c:f>
              <c:numCache>
                <c:formatCode>0.00%</c:formatCode>
                <c:ptCount val="1"/>
                <c:pt idx="0">
                  <c:v>0.85309999999999997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250-4032-A770-DFA3B83B9944}"/>
            </c:ext>
          </c:extLst>
        </c:ser>
        <c:ser>
          <c:idx val="1"/>
          <c:order val="1"/>
          <c:tx>
            <c:strRef>
              <c:f>ХДУ!$B$20</c:f>
              <c:strCache>
                <c:ptCount val="1"/>
                <c:pt idx="0">
                  <c:v>Медичний факульте</c:v>
                </c:pt>
              </c:strCache>
            </c:strRef>
          </c:tx>
          <c:dLbls>
            <c:dLbl>
              <c:idx val="0"/>
              <c:layout>
                <c:manualLayout>
                  <c:x val="2.5583623902195617E-3"/>
                  <c:y val="3.137232944074912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ХДУ!$C$20</c:f>
              <c:numCache>
                <c:formatCode>0.00%</c:formatCode>
                <c:ptCount val="1"/>
                <c:pt idx="0">
                  <c:v>0.83630000000000004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250-4032-A770-DFA3B83B9944}"/>
            </c:ext>
          </c:extLst>
        </c:ser>
        <c:ser>
          <c:idx val="2"/>
          <c:order val="2"/>
          <c:tx>
            <c:strRef>
              <c:f>ХДУ!$B$21</c:f>
              <c:strCache>
                <c:ptCount val="1"/>
                <c:pt idx="0">
                  <c:v>Педагогічний факультет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5.228721573458187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ХДУ!$C$21</c:f>
              <c:numCache>
                <c:formatCode>0.00%</c:formatCode>
                <c:ptCount val="1"/>
                <c:pt idx="0">
                  <c:v>0.79339999999999999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250-4032-A770-DFA3B83B9944}"/>
            </c:ext>
          </c:extLst>
        </c:ser>
        <c:ser>
          <c:idx val="3"/>
          <c:order val="3"/>
          <c:tx>
            <c:strRef>
              <c:f>ХДУ!$B$22</c:f>
              <c:strCache>
                <c:ptCount val="1"/>
                <c:pt idx="0">
                  <c:v>Соціально-психологічний факультет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ХДУ!$C$22</c:f>
              <c:numCache>
                <c:formatCode>0.00%</c:formatCode>
                <c:ptCount val="1"/>
                <c:pt idx="0">
                  <c:v>0.87270000000000003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250-4032-A770-DFA3B83B9944}"/>
            </c:ext>
          </c:extLst>
        </c:ser>
        <c:ser>
          <c:idx val="4"/>
          <c:order val="4"/>
          <c:tx>
            <c:strRef>
              <c:f>ХДУ!$B$23</c:f>
              <c:strCache>
                <c:ptCount val="1"/>
                <c:pt idx="0">
                  <c:v>Факультет  біології, географії і екології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3.346381807013239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ХДУ!$C$23</c:f>
              <c:numCache>
                <c:formatCode>0.00%</c:formatCode>
                <c:ptCount val="1"/>
                <c:pt idx="0">
                  <c:v>0.82010000000000005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250-4032-A770-DFA3B83B9944}"/>
            </c:ext>
          </c:extLst>
        </c:ser>
        <c:ser>
          <c:idx val="5"/>
          <c:order val="5"/>
          <c:tx>
            <c:strRef>
              <c:f>ХДУ!$B$24</c:f>
              <c:strCache>
                <c:ptCount val="1"/>
                <c:pt idx="0">
                  <c:v>Факультет економіки і менеджменту</c:v>
                </c:pt>
              </c:strCache>
            </c:strRef>
          </c:tx>
          <c:dLbls>
            <c:dLbl>
              <c:idx val="0"/>
              <c:layout>
                <c:manualLayout>
                  <c:x val="1.5350174341317383E-2"/>
                  <c:y val="-2.091488629383273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ХДУ!$C$24</c:f>
              <c:numCache>
                <c:formatCode>0.00%</c:formatCode>
                <c:ptCount val="1"/>
                <c:pt idx="0">
                  <c:v>0.80469999999999997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250-4032-A770-DFA3B83B9944}"/>
            </c:ext>
          </c:extLst>
        </c:ser>
        <c:ser>
          <c:idx val="6"/>
          <c:order val="6"/>
          <c:tx>
            <c:strRef>
              <c:f>ХДУ!$B$25</c:f>
              <c:strCache>
                <c:ptCount val="1"/>
                <c:pt idx="0">
                  <c:v>Факультет іноземної філології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673190903506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ХДУ!$C$25</c:f>
              <c:numCache>
                <c:formatCode>0.00%</c:formatCode>
                <c:ptCount val="1"/>
                <c:pt idx="0">
                  <c:v>0.88370000000000004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250-4032-A770-DFA3B83B9944}"/>
            </c:ext>
          </c:extLst>
        </c:ser>
        <c:ser>
          <c:idx val="7"/>
          <c:order val="7"/>
          <c:tx>
            <c:strRef>
              <c:f>ХДУ!$B$26</c:f>
              <c:strCache>
                <c:ptCount val="1"/>
                <c:pt idx="0">
                  <c:v>Факультет культури і мистецтв</c:v>
                </c:pt>
              </c:strCache>
            </c:strRef>
          </c:tx>
          <c:dLbls>
            <c:dLbl>
              <c:idx val="0"/>
              <c:layout>
                <c:manualLayout>
                  <c:x val="4.0933798243513002E-2"/>
                  <c:y val="-1.464042040568293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ХДУ!$C$26</c:f>
              <c:numCache>
                <c:formatCode>0.00%</c:formatCode>
                <c:ptCount val="1"/>
                <c:pt idx="0">
                  <c:v>0.87970000000000004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9250-4032-A770-DFA3B83B9944}"/>
            </c:ext>
          </c:extLst>
        </c:ser>
        <c:ser>
          <c:idx val="8"/>
          <c:order val="8"/>
          <c:tx>
            <c:strRef>
              <c:f>ХДУ!$B$27</c:f>
              <c:strCache>
                <c:ptCount val="1"/>
                <c:pt idx="0">
                  <c:v>Факультет комп'ютерних наук, фізики та математики</c:v>
                </c:pt>
              </c:strCache>
            </c:strRef>
          </c:tx>
          <c:dLbls>
            <c:dLbl>
              <c:idx val="0"/>
              <c:layout>
                <c:manualLayout>
                  <c:x val="1.535017434131738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ХДУ!$C$27</c:f>
              <c:numCache>
                <c:formatCode>0.00%</c:formatCode>
                <c:ptCount val="1"/>
                <c:pt idx="0">
                  <c:v>0.79749999999999999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9250-4032-A770-DFA3B83B9944}"/>
            </c:ext>
          </c:extLst>
        </c:ser>
        <c:ser>
          <c:idx val="9"/>
          <c:order val="9"/>
          <c:tx>
            <c:strRef>
              <c:f>ХДУ!$B$28</c:f>
              <c:strCache>
                <c:ptCount val="1"/>
                <c:pt idx="0">
                  <c:v>Факультет української філології та журналістики</c:v>
                </c:pt>
              </c:strCache>
            </c:strRef>
          </c:tx>
          <c:dLbls>
            <c:dLbl>
              <c:idx val="0"/>
              <c:layout>
                <c:manualLayout>
                  <c:x val="2.8141986292415083E-2"/>
                  <c:y val="-1.464042040568292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ХДУ!$C$28</c:f>
              <c:numCache>
                <c:formatCode>0.00%</c:formatCode>
                <c:ptCount val="1"/>
                <c:pt idx="0">
                  <c:v>0.86950000000000005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9250-4032-A770-DFA3B83B9944}"/>
            </c:ext>
          </c:extLst>
        </c:ser>
        <c:ser>
          <c:idx val="10"/>
          <c:order val="10"/>
          <c:tx>
            <c:strRef>
              <c:f>ХДУ!$B$29</c:f>
              <c:strCache>
                <c:ptCount val="1"/>
                <c:pt idx="0">
                  <c:v>Факультет фізичного виховання та спорту</c:v>
                </c:pt>
              </c:strCache>
            </c:strRef>
          </c:tx>
          <c:dLbls>
            <c:dLbl>
              <c:idx val="0"/>
              <c:layout>
                <c:manualLayout>
                  <c:x val="4.0933798243513002E-2"/>
                  <c:y val="-1.6731909035066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9250-4032-A770-DFA3B83B9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ХДУ!$C$18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ХДУ!$C$29</c:f>
              <c:numCache>
                <c:formatCode>0.00%</c:formatCode>
                <c:ptCount val="1"/>
                <c:pt idx="0">
                  <c:v>0.85760000000000003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9250-4032-A770-DFA3B83B9944}"/>
            </c:ext>
          </c:extLst>
        </c:ser>
        <c:dLbls/>
        <c:gapWidth val="75"/>
        <c:shape val="box"/>
        <c:axId val="63294080"/>
        <c:axId val="63988096"/>
        <c:axId val="0"/>
      </c:bar3DChart>
      <c:catAx>
        <c:axId val="63294080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lang="en-US" sz="1200" b="1">
                <a:solidFill>
                  <a:schemeClr val="tx1"/>
                </a:solidFill>
              </a:defRPr>
            </a:pPr>
            <a:endParaRPr lang="ru-RU"/>
          </a:p>
        </c:txPr>
        <c:crossAx val="63988096"/>
        <c:crosses val="autoZero"/>
        <c:auto val="1"/>
        <c:lblAlgn val="ctr"/>
        <c:lblOffset val="100"/>
      </c:catAx>
      <c:valAx>
        <c:axId val="63988096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n-US"/>
            </a:pPr>
            <a:endParaRPr lang="ru-RU"/>
          </a:p>
        </c:txPr>
        <c:crossAx val="63294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5633582474855029E-2"/>
          <c:y val="0.66601479192981816"/>
          <c:w val="0.96702272563252312"/>
          <c:h val="0.27542358632263342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en-US" sz="1400"/>
            </a:pPr>
            <a:r>
              <a:rPr lang="ru-RU" sz="1400"/>
              <a:t>Порівняльний</a:t>
            </a:r>
            <a:r>
              <a:rPr lang="ru-RU" sz="1400" baseline="0"/>
              <a:t> аналіз</a:t>
            </a:r>
            <a:endParaRPr lang="ru-RU" sz="1400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0467967072297801"/>
          <c:y val="0.10089396720146818"/>
          <c:w val="0.87448699594368851"/>
          <c:h val="0.54344733224136454"/>
        </c:manualLayout>
      </c:layout>
      <c:bar3DChart>
        <c:barDir val="col"/>
        <c:grouping val="clustered"/>
        <c:ser>
          <c:idx val="0"/>
          <c:order val="0"/>
          <c:tx>
            <c:strRef>
              <c:f>ХДУ!$B$49</c:f>
              <c:strCache>
                <c:ptCount val="1"/>
                <c:pt idx="0">
                  <c:v>Історико-юридичний факультет</c:v>
                </c:pt>
              </c:strCache>
            </c:strRef>
          </c:tx>
          <c:dLbls>
            <c:dLbl>
              <c:idx val="0"/>
              <c:layout>
                <c:manualLayout>
                  <c:x val="-7.9025345772185465E-3"/>
                  <c:y val="4.444413337439457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558-4035-8E26-B0475D8360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ХДУ!$C$49</c:f>
              <c:numCache>
                <c:formatCode>0.00%</c:formatCode>
                <c:ptCount val="1"/>
                <c:pt idx="0">
                  <c:v>0.73670000000000102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558-4035-8E26-B0475D83600B}"/>
            </c:ext>
          </c:extLst>
        </c:ser>
        <c:ser>
          <c:idx val="1"/>
          <c:order val="1"/>
          <c:tx>
            <c:strRef>
              <c:f>ХДУ!$B$50</c:f>
              <c:strCache>
                <c:ptCount val="1"/>
                <c:pt idx="0">
                  <c:v>Медичний факульте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ХДУ!$C$50</c:f>
              <c:numCache>
                <c:formatCode>0.00%</c:formatCode>
                <c:ptCount val="1"/>
                <c:pt idx="0">
                  <c:v>0.75049999999999994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558-4035-8E26-B0475D83600B}"/>
            </c:ext>
          </c:extLst>
        </c:ser>
        <c:ser>
          <c:idx val="2"/>
          <c:order val="2"/>
          <c:tx>
            <c:strRef>
              <c:f>ХДУ!$B$51</c:f>
              <c:strCache>
                <c:ptCount val="1"/>
                <c:pt idx="0">
                  <c:v>Педагогічний факультет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ХДУ!$C$51</c:f>
              <c:numCache>
                <c:formatCode>0.00%</c:formatCode>
                <c:ptCount val="1"/>
                <c:pt idx="0">
                  <c:v>0.82980000000000065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558-4035-8E26-B0475D83600B}"/>
            </c:ext>
          </c:extLst>
        </c:ser>
        <c:ser>
          <c:idx val="3"/>
          <c:order val="3"/>
          <c:tx>
            <c:strRef>
              <c:f>ХДУ!$B$52</c:f>
              <c:strCache>
                <c:ptCount val="1"/>
                <c:pt idx="0">
                  <c:v>Соціально-психологічний факультет</c:v>
                </c:pt>
              </c:strCache>
            </c:strRef>
          </c:tx>
          <c:dLbls>
            <c:dLbl>
              <c:idx val="0"/>
              <c:layout>
                <c:manualLayout>
                  <c:x val="3.4244316501280389E-2"/>
                  <c:y val="-1.269832382125559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558-4035-8E26-B0475D8360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ХДУ!$C$52</c:f>
              <c:numCache>
                <c:formatCode>0.00%</c:formatCode>
                <c:ptCount val="1"/>
                <c:pt idx="0">
                  <c:v>0.90039999999999998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558-4035-8E26-B0475D83600B}"/>
            </c:ext>
          </c:extLst>
        </c:ser>
        <c:ser>
          <c:idx val="4"/>
          <c:order val="4"/>
          <c:tx>
            <c:strRef>
              <c:f>ХДУ!$B$53</c:f>
              <c:strCache>
                <c:ptCount val="1"/>
                <c:pt idx="0">
                  <c:v>Факультет  біології, географії і екології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ХДУ!$C$53</c:f>
              <c:numCache>
                <c:formatCode>0.00%</c:formatCode>
                <c:ptCount val="1"/>
                <c:pt idx="0">
                  <c:v>0.75760000000000116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558-4035-8E26-B0475D83600B}"/>
            </c:ext>
          </c:extLst>
        </c:ser>
        <c:ser>
          <c:idx val="5"/>
          <c:order val="5"/>
          <c:tx>
            <c:strRef>
              <c:f>ХДУ!$B$54</c:f>
              <c:strCache>
                <c:ptCount val="1"/>
                <c:pt idx="0">
                  <c:v>Факультет економіки і менеджменту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ХДУ!$C$54</c:f>
              <c:numCache>
                <c:formatCode>0.00%</c:formatCode>
                <c:ptCount val="1"/>
                <c:pt idx="0">
                  <c:v>0.80059999999999998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558-4035-8E26-B0475D83600B}"/>
            </c:ext>
          </c:extLst>
        </c:ser>
        <c:ser>
          <c:idx val="6"/>
          <c:order val="6"/>
          <c:tx>
            <c:strRef>
              <c:f>ХДУ!$B$55</c:f>
              <c:strCache>
                <c:ptCount val="1"/>
                <c:pt idx="0">
                  <c:v>Факультет іноземної філології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ХДУ!$C$55</c:f>
              <c:numCache>
                <c:formatCode>0.00%</c:formatCode>
                <c:ptCount val="1"/>
                <c:pt idx="0">
                  <c:v>0.84970000000000101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558-4035-8E26-B0475D83600B}"/>
            </c:ext>
          </c:extLst>
        </c:ser>
        <c:ser>
          <c:idx val="7"/>
          <c:order val="7"/>
          <c:tx>
            <c:strRef>
              <c:f>ХДУ!$B$56</c:f>
              <c:strCache>
                <c:ptCount val="1"/>
                <c:pt idx="0">
                  <c:v>Факультет культури і мистецтв</c:v>
                </c:pt>
              </c:strCache>
            </c:strRef>
          </c:tx>
          <c:dLbls>
            <c:dLbl>
              <c:idx val="0"/>
              <c:layout>
                <c:manualLayout>
                  <c:x val="2.3707603731655643E-2"/>
                  <c:y val="-1.269832382125557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558-4035-8E26-B0475D8360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ХДУ!$C$56</c:f>
              <c:numCache>
                <c:formatCode>0.00%</c:formatCode>
                <c:ptCount val="1"/>
                <c:pt idx="0">
                  <c:v>0.85929999999999995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B558-4035-8E26-B0475D83600B}"/>
            </c:ext>
          </c:extLst>
        </c:ser>
        <c:ser>
          <c:idx val="8"/>
          <c:order val="8"/>
          <c:tx>
            <c:strRef>
              <c:f>ХДУ!$B$57</c:f>
              <c:strCache>
                <c:ptCount val="1"/>
                <c:pt idx="0">
                  <c:v>Факультет комп'ютерних наук, фізики та математики</c:v>
                </c:pt>
              </c:strCache>
            </c:strRef>
          </c:tx>
          <c:dLbls>
            <c:dLbl>
              <c:idx val="0"/>
              <c:layout>
                <c:manualLayout>
                  <c:x val="3.4244316501280472E-2"/>
                  <c:y val="-1.269832382125559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558-4035-8E26-B0475D8360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ХДУ!$C$57</c:f>
              <c:numCache>
                <c:formatCode>0.00%</c:formatCode>
                <c:ptCount val="1"/>
                <c:pt idx="0">
                  <c:v>0.80900000000000005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558-4035-8E26-B0475D83600B}"/>
            </c:ext>
          </c:extLst>
        </c:ser>
        <c:ser>
          <c:idx val="9"/>
          <c:order val="9"/>
          <c:tx>
            <c:strRef>
              <c:f>ХДУ!$B$58</c:f>
              <c:strCache>
                <c:ptCount val="1"/>
                <c:pt idx="0">
                  <c:v>Факультет української філології та журналістики</c:v>
                </c:pt>
              </c:strCache>
            </c:strRef>
          </c:tx>
          <c:dLbls>
            <c:dLbl>
              <c:idx val="0"/>
              <c:layout>
                <c:manualLayout>
                  <c:x val="7.9025345772185465E-3"/>
                  <c:y val="5.925884449919277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558-4035-8E26-B0475D8360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ХДУ!$C$58</c:f>
              <c:numCache>
                <c:formatCode>0.00%</c:formatCode>
                <c:ptCount val="1"/>
                <c:pt idx="0">
                  <c:v>0.79790000000000005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B558-4035-8E26-B0475D83600B}"/>
            </c:ext>
          </c:extLst>
        </c:ser>
        <c:ser>
          <c:idx val="10"/>
          <c:order val="10"/>
          <c:tx>
            <c:strRef>
              <c:f>ХДУ!$B$59</c:f>
              <c:strCache>
                <c:ptCount val="1"/>
                <c:pt idx="0">
                  <c:v>Факультет фізичного виховання та спорту</c:v>
                </c:pt>
              </c:strCache>
            </c:strRef>
          </c:tx>
          <c:dLbls>
            <c:dLbl>
              <c:idx val="0"/>
              <c:layout>
                <c:manualLayout>
                  <c:x val="2.8975960116468011E-2"/>
                  <c:y val="-6.349161910627798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558-4035-8E26-B0475D8360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ХДУ!$C$48</c:f>
              <c:strCache>
                <c:ptCount val="1"/>
                <c:pt idx="0">
                  <c:v>Середня оригінальність
%</c:v>
                </c:pt>
              </c:strCache>
            </c:strRef>
          </c:cat>
          <c:val>
            <c:numRef>
              <c:f>ХДУ!$C$59</c:f>
              <c:numCache>
                <c:formatCode>0.00%</c:formatCode>
                <c:ptCount val="1"/>
                <c:pt idx="0">
                  <c:v>0.9214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B558-4035-8E26-B0475D83600B}"/>
            </c:ext>
          </c:extLst>
        </c:ser>
        <c:dLbls/>
        <c:gapWidth val="75"/>
        <c:shape val="box"/>
        <c:axId val="72123520"/>
        <c:axId val="72125056"/>
        <c:axId val="0"/>
      </c:bar3DChart>
      <c:catAx>
        <c:axId val="72123520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lang="en-US" sz="1200" b="1"/>
            </a:pPr>
            <a:endParaRPr lang="ru-RU"/>
          </a:p>
        </c:txPr>
        <c:crossAx val="72125056"/>
        <c:crosses val="autoZero"/>
        <c:auto val="1"/>
        <c:lblAlgn val="ctr"/>
        <c:lblOffset val="100"/>
      </c:catAx>
      <c:valAx>
        <c:axId val="72125056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n-US"/>
            </a:pPr>
            <a:endParaRPr lang="ru-RU"/>
          </a:p>
        </c:txPr>
        <c:crossAx val="721235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2425137198759337E-2"/>
          <c:y val="0.72887810509361561"/>
          <c:w val="0.96840730136005726"/>
          <c:h val="0.26778030090936472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'Рівні БГЕ'!$D$2</c:f>
              <c:strCache>
                <c:ptCount val="1"/>
                <c:pt idx="0">
                  <c:v>Високий рівень 
82-100</c:v>
                </c:pt>
              </c:strCache>
            </c:strRef>
          </c:tx>
          <c:dLbls>
            <c:dLbl>
              <c:idx val="0"/>
              <c:layout>
                <c:manualLayout>
                  <c:x val="2.2317275984924091E-2"/>
                  <c:y val="-5.185150405815299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707-4712-BD5D-85CA10C81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'Рівні БГЕ'!$E$5</c:f>
              <c:numCache>
                <c:formatCode>0.00</c:formatCode>
                <c:ptCount val="1"/>
                <c:pt idx="0">
                  <c:v>77.272727272727067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07-4712-BD5D-85CA10C81C6B}"/>
            </c:ext>
          </c:extLst>
        </c:ser>
        <c:ser>
          <c:idx val="1"/>
          <c:order val="1"/>
          <c:tx>
            <c:strRef>
              <c:f>'Рівні БГЕ'!$F$2</c:f>
              <c:strCache>
                <c:ptCount val="1"/>
                <c:pt idx="0">
                  <c:v>Середній рівень 
64-81</c:v>
                </c:pt>
              </c:strCache>
            </c:strRef>
          </c:tx>
          <c:dLbls>
            <c:dLbl>
              <c:idx val="0"/>
              <c:layout>
                <c:manualLayout>
                  <c:x val="3.1244186378893691E-2"/>
                  <c:y val="-7.777725608722950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707-4712-BD5D-85CA10C81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'Рівні БГЕ'!$G$5</c:f>
              <c:numCache>
                <c:formatCode>0.00</c:formatCode>
                <c:ptCount val="1"/>
                <c:pt idx="0">
                  <c:v>18.181818181818219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07-4712-BD5D-85CA10C81C6B}"/>
            </c:ext>
          </c:extLst>
        </c:ser>
        <c:ser>
          <c:idx val="2"/>
          <c:order val="2"/>
          <c:tx>
            <c:strRef>
              <c:f>'Рівні БГЕ'!$H$2</c:f>
              <c:strCache>
                <c:ptCount val="1"/>
                <c:pt idx="0">
                  <c:v>Низький рівень
 55-63</c:v>
                </c:pt>
              </c:strCache>
            </c:strRef>
          </c:tx>
          <c:dLbls>
            <c:dLbl>
              <c:idx val="0"/>
              <c:layout>
                <c:manualLayout>
                  <c:x val="3.7195459974873495E-2"/>
                  <c:y val="-6.666621950333957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707-4712-BD5D-85CA10C81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'Рівні БГЕ'!$I$5</c:f>
              <c:numCache>
                <c:formatCode>0.00</c:formatCode>
                <c:ptCount val="1"/>
                <c:pt idx="0">
                  <c:v>4.5454545454545459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707-4712-BD5D-85CA10C81C6B}"/>
            </c:ext>
          </c:extLst>
        </c:ser>
        <c:ser>
          <c:idx val="3"/>
          <c:order val="3"/>
          <c:tx>
            <c:strRef>
              <c:f>'Рівні БГЕ'!$J$2</c:f>
              <c:strCache>
                <c:ptCount val="1"/>
                <c:pt idx="0">
                  <c:v>Дуже низький рівень 
51-54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'Рівні БГЕ'!$K$5</c:f>
              <c:numCache>
                <c:formatCode>0.00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707-4712-BD5D-85CA10C81C6B}"/>
            </c:ext>
          </c:extLst>
        </c:ser>
        <c:ser>
          <c:idx val="4"/>
          <c:order val="4"/>
          <c:tx>
            <c:strRef>
              <c:f>'Рівні БГЕ'!$L$2</c:f>
              <c:strCache>
                <c:ptCount val="1"/>
                <c:pt idx="0">
                  <c:v>Незадовільний рівень 
0-50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'Рівні БГЕ'!$M$5</c:f>
              <c:numCache>
                <c:formatCode>0.00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707-4712-BD5D-85CA10C81C6B}"/>
            </c:ext>
          </c:extLst>
        </c:ser>
        <c:dLbls/>
        <c:shape val="box"/>
        <c:axId val="72384896"/>
        <c:axId val="72386432"/>
        <c:axId val="0"/>
      </c:bar3DChart>
      <c:catAx>
        <c:axId val="72384896"/>
        <c:scaling>
          <c:orientation val="minMax"/>
        </c:scaling>
        <c:delete val="1"/>
        <c:axPos val="b"/>
        <c:tickLblPos val="nextTo"/>
        <c:crossAx val="72386432"/>
        <c:crosses val="autoZero"/>
        <c:auto val="1"/>
        <c:lblAlgn val="ctr"/>
        <c:lblOffset val="100"/>
      </c:catAx>
      <c:valAx>
        <c:axId val="72386432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723848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ru-RU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uk-UA" noProof="0">
                <a:ln>
                  <a:solidFill>
                    <a:srgbClr val="A65D30"/>
                  </a:solidFill>
                </a:ln>
              </a:defRPr>
            </a:pPr>
            <a:r>
              <a:rPr lang="uk-UA" sz="2000" b="0" i="0" u="none" strike="noStrike" baseline="0" noProof="0" dirty="0">
                <a:ln>
                  <a:solidFill>
                    <a:srgbClr val="A65D30"/>
                  </a:solidFill>
                </a:ln>
                <a:latin typeface="Times New Roman" pitchFamily="18" charset="0"/>
                <a:cs typeface="Times New Roman" pitchFamily="18" charset="0"/>
              </a:rPr>
              <a:t>Перевірка на унікальність кваліфікаційних робіт ХДУ </a:t>
            </a:r>
            <a:endParaRPr lang="uk-UA" sz="2000" b="0" noProof="0" dirty="0">
              <a:ln>
                <a:solidFill>
                  <a:srgbClr val="A65D30"/>
                </a:solidFill>
              </a:ln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4974604186293786"/>
          <c:y val="1.6912010967064846E-2"/>
        </c:manualLayout>
      </c:layout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7.785437861835405E-2"/>
          <c:y val="9.1205960920571039E-2"/>
          <c:w val="0.88299762244063362"/>
          <c:h val="0.6917006472319186"/>
        </c:manualLayout>
      </c:layout>
      <c:bar3DChart>
        <c:barDir val="col"/>
        <c:grouping val="clustered"/>
        <c:ser>
          <c:idx val="0"/>
          <c:order val="0"/>
          <c:tx>
            <c:strRef>
              <c:f>'1, 2 перевірки'!$D$2</c:f>
              <c:strCache>
                <c:ptCount val="1"/>
                <c:pt idx="0">
                  <c:v>Перша перевірка</c:v>
                </c:pt>
              </c:strCache>
            </c:strRef>
          </c:tx>
          <c:dLbls>
            <c:dLbl>
              <c:idx val="0"/>
              <c:layout>
                <c:manualLayout>
                  <c:x val="4.0470590109800392E-2"/>
                  <c:y val="-4.695400259035084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325-4CEC-B301-E037B9419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'1, 2 перевірки'!$E$14</c:f>
              <c:numCache>
                <c:formatCode>0.00</c:formatCode>
                <c:ptCount val="1"/>
                <c:pt idx="0">
                  <c:v>86.869747899159606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25-4CEC-B301-E037B9419E99}"/>
            </c:ext>
          </c:extLst>
        </c:ser>
        <c:ser>
          <c:idx val="1"/>
          <c:order val="1"/>
          <c:tx>
            <c:strRef>
              <c:f>'1, 2 перевірки'!$F$2</c:f>
              <c:strCache>
                <c:ptCount val="1"/>
                <c:pt idx="0">
                  <c:v>Друга перевірка 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3.541176634607536E-2"/>
                  <c:y val="-6.425284564995392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325-4CEC-B301-E037B9419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'1, 2 перевірки'!$G$14</c:f>
              <c:numCache>
                <c:formatCode>0.00</c:formatCode>
                <c:ptCount val="1"/>
                <c:pt idx="0">
                  <c:v>12.5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325-4CEC-B301-E037B9419E99}"/>
            </c:ext>
          </c:extLst>
        </c:ser>
        <c:ser>
          <c:idx val="2"/>
          <c:order val="2"/>
          <c:tx>
            <c:strRef>
              <c:f>'1, 2 перевірки'!$H$2</c:f>
              <c:strCache>
                <c:ptCount val="1"/>
                <c:pt idx="0">
                  <c:v>Не подано роботу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Pt>
            <c:idx val="0"/>
            <c:spPr>
              <a:solidFill>
                <a:srgbClr val="FF66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3325-4CEC-B301-E037B9419E99}"/>
              </c:ext>
            </c:extLst>
          </c:dPt>
          <c:dLbls>
            <c:dLbl>
              <c:idx val="0"/>
              <c:layout>
                <c:manualLayout>
                  <c:x val="2.8666667994441928E-2"/>
                  <c:y val="-7.166663553264110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325-4CEC-B301-E037B9419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'1, 2 перевірки'!$I$14</c:f>
              <c:numCache>
                <c:formatCode>0.00</c:formatCode>
                <c:ptCount val="1"/>
                <c:pt idx="0">
                  <c:v>0.63025210084033589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325-4CEC-B301-E037B9419E99}"/>
            </c:ext>
          </c:extLst>
        </c:ser>
        <c:ser>
          <c:idx val="3"/>
          <c:order val="3"/>
          <c:tx>
            <c:strRef>
              <c:f>'1, 2 перевірки'!$J$2</c:f>
              <c:strCache>
                <c:ptCount val="1"/>
                <c:pt idx="0">
                  <c:v>Не рекомендовано до захисту у 2019-2020 н.р.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3.541176634607536E-2"/>
                  <c:y val="-6.919537223841200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325-4CEC-B301-E037B9419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'1, 2 перевірки'!$K$14</c:f>
              <c:numCache>
                <c:formatCode>0.00</c:formatCode>
                <c:ptCount val="1"/>
                <c:pt idx="0">
                  <c:v>1.1554621848739501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325-4CEC-B301-E037B9419E99}"/>
            </c:ext>
          </c:extLst>
        </c:ser>
        <c:dLbls>
          <c:showVal val="1"/>
        </c:dLbls>
        <c:shape val="box"/>
        <c:axId val="72467584"/>
        <c:axId val="72469120"/>
        <c:axId val="0"/>
      </c:bar3DChart>
      <c:catAx>
        <c:axId val="72467584"/>
        <c:scaling>
          <c:orientation val="minMax"/>
        </c:scaling>
        <c:delete val="1"/>
        <c:axPos val="b"/>
        <c:tickLblPos val="nextTo"/>
        <c:crossAx val="72469120"/>
        <c:crosses val="autoZero"/>
        <c:auto val="1"/>
        <c:lblAlgn val="ctr"/>
        <c:lblOffset val="100"/>
      </c:catAx>
      <c:valAx>
        <c:axId val="72469120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72467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8122026280924884E-2"/>
          <c:y val="0.78024164674089114"/>
          <c:w val="0.84850352342565927"/>
          <c:h val="0.21900096248616796"/>
        </c:manualLayout>
      </c:layout>
      <c:txPr>
        <a:bodyPr/>
        <a:lstStyle/>
        <a:p>
          <a:pPr>
            <a:defRPr lang="en-US" sz="1400"/>
          </a:pPr>
          <a:endParaRPr lang="ru-RU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876A6-3BEE-4E6F-A960-6A948CD13D78}" type="datetimeFigureOut">
              <a:rPr lang="ru-RU" smtClean="0"/>
              <a:pPr/>
              <a:t>07.07.2020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F13A9-56AB-41D5-9739-3EF11E87A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Текст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0960" y="978049"/>
            <a:ext cx="4983979" cy="19244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Про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результати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перевірки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на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унікальність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кваліфікаційних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робіт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здобувачів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вищої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освіти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у ІІ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семестрі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2019-2020 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навчального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 року</a:t>
            </a:r>
          </a:p>
        </p:txBody>
      </p:sp>
      <p:sp>
        <p:nvSpPr>
          <p:cNvPr id="2" name="Rectangle 1"/>
          <p:cNvSpPr/>
          <p:nvPr/>
        </p:nvSpPr>
        <p:spPr>
          <a:xfrm>
            <a:off x="2941320" y="4646414"/>
            <a:ext cx="60350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2400" b="1" dirty="0" smtClean="0">
                <a:solidFill>
                  <a:schemeClr val="bg1"/>
                </a:solidFill>
              </a:rPr>
              <a:t>Доповідач:</a:t>
            </a:r>
          </a:p>
          <a:p>
            <a:pPr algn="r"/>
            <a:r>
              <a:rPr lang="uk-UA" sz="2400" dirty="0" smtClean="0">
                <a:solidFill>
                  <a:schemeClr val="bg1"/>
                </a:solidFill>
              </a:rPr>
              <a:t> керівник </a:t>
            </a:r>
            <a:r>
              <a:rPr lang="uk-UA" sz="2400" dirty="0">
                <a:solidFill>
                  <a:schemeClr val="bg1"/>
                </a:solidFill>
              </a:rPr>
              <a:t>відділу забезпечення якості освіти</a:t>
            </a:r>
          </a:p>
          <a:p>
            <a:pPr algn="r"/>
            <a:r>
              <a:rPr lang="uk-UA" sz="2400" dirty="0">
                <a:solidFill>
                  <a:schemeClr val="bg1"/>
                </a:solidFill>
              </a:rPr>
              <a:t>Віталій </a:t>
            </a:r>
            <a:r>
              <a:rPr lang="uk-UA" sz="2400" dirty="0" smtClean="0">
                <a:solidFill>
                  <a:schemeClr val="bg1"/>
                </a:solidFill>
              </a:rPr>
              <a:t>КОБЕЦЬ</a:t>
            </a:r>
            <a:endParaRPr lang="uk-UA" sz="2400" b="1" dirty="0" smtClean="0">
              <a:solidFill>
                <a:schemeClr val="bg1"/>
              </a:solidFill>
            </a:endParaRPr>
          </a:p>
          <a:p>
            <a:endParaRPr lang="uk-UA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652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7191" y="142509"/>
            <a:ext cx="7929618" cy="642942"/>
          </a:xfrm>
        </p:spPr>
        <p:txBody>
          <a:bodyPr>
            <a:normAutofit fontScale="90000"/>
          </a:bodyPr>
          <a:lstStyle/>
          <a:p>
            <a:r>
              <a:rPr lang="uk-UA" sz="24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</a:rPr>
              <a:t>Аналіз перевірки на унікальність кваліфікаційних робіт здобувачів вищої освіти 2019-2020 </a:t>
            </a:r>
            <a:r>
              <a:rPr lang="uk-UA" sz="24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</a:rPr>
              <a:t>н.р</a:t>
            </a:r>
            <a:r>
              <a:rPr lang="uk-UA" sz="24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4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1428728" y="2857496"/>
            <a:ext cx="7358114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grpSp>
        <p:nvGrpSpPr>
          <p:cNvPr id="2" name="Группа 50"/>
          <p:cNvGrpSpPr/>
          <p:nvPr/>
        </p:nvGrpSpPr>
        <p:grpSpPr>
          <a:xfrm>
            <a:off x="714348" y="2571744"/>
            <a:ext cx="520700" cy="511127"/>
            <a:chOff x="660038" y="3286124"/>
            <a:chExt cx="520700" cy="511127"/>
          </a:xfrm>
        </p:grpSpPr>
        <p:sp>
          <p:nvSpPr>
            <p:cNvPr id="25" name="Rectangle 254"/>
            <p:cNvSpPr>
              <a:spLocks noChangeArrowheads="1"/>
            </p:cNvSpPr>
            <p:nvPr/>
          </p:nvSpPr>
          <p:spPr bwMode="gray">
            <a:xfrm rot="3419336">
              <a:off x="680675" y="3297189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26" name="Text Box 255"/>
            <p:cNvSpPr txBox="1">
              <a:spLocks noChangeArrowheads="1"/>
            </p:cNvSpPr>
            <p:nvPr/>
          </p:nvSpPr>
          <p:spPr bwMode="gray">
            <a:xfrm>
              <a:off x="785786" y="3286124"/>
              <a:ext cx="3540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rgbClr val="FFFFFF"/>
                  </a:solidFill>
                  <a:latin typeface="Arial" charset="0"/>
                </a:rPr>
                <a:t>4</a:t>
              </a:r>
            </a:p>
          </p:txBody>
        </p:sp>
      </p:grp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571604" y="1000108"/>
            <a:ext cx="721523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Унікальність кваліфікаційних робіт СВО «бакалавр» денної форми навчання</a:t>
            </a:r>
          </a:p>
          <a:p>
            <a:pPr eaLnBrk="0" hangingPunct="0"/>
            <a:endParaRPr lang="uk-UA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47"/>
          <p:cNvGrpSpPr/>
          <p:nvPr/>
        </p:nvGrpSpPr>
        <p:grpSpPr>
          <a:xfrm>
            <a:off x="571472" y="4929198"/>
            <a:ext cx="714380" cy="571504"/>
            <a:chOff x="931107" y="1071546"/>
            <a:chExt cx="495175" cy="461412"/>
          </a:xfrm>
          <a:solidFill>
            <a:schemeClr val="bg2">
              <a:lumMod val="50000"/>
            </a:schemeClr>
          </a:solidFill>
        </p:grpSpPr>
        <p:sp>
          <p:nvSpPr>
            <p:cNvPr id="28" name="Rectangle 257"/>
            <p:cNvSpPr>
              <a:spLocks noChangeArrowheads="1"/>
            </p:cNvSpPr>
            <p:nvPr/>
          </p:nvSpPr>
          <p:spPr bwMode="gray">
            <a:xfrm rot="3341436">
              <a:off x="971189" y="1077865"/>
              <a:ext cx="415011" cy="495175"/>
            </a:xfrm>
            <a:prstGeom prst="rect">
              <a:avLst/>
            </a:prstGeom>
            <a:grpFill/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30" name="Text Box 259"/>
            <p:cNvSpPr txBox="1">
              <a:spLocks noChangeArrowheads="1"/>
            </p:cNvSpPr>
            <p:nvPr/>
          </p:nvSpPr>
          <p:spPr bwMode="gray">
            <a:xfrm>
              <a:off x="1071538" y="1071546"/>
              <a:ext cx="336659" cy="3998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endParaRPr lang="en-US" sz="2400" b="1" dirty="0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5" name="Группа 48"/>
          <p:cNvGrpSpPr/>
          <p:nvPr/>
        </p:nvGrpSpPr>
        <p:grpSpPr>
          <a:xfrm>
            <a:off x="642910" y="1500174"/>
            <a:ext cx="655191" cy="505924"/>
            <a:chOff x="597223" y="1785928"/>
            <a:chExt cx="530620" cy="517116"/>
          </a:xfrm>
        </p:grpSpPr>
        <p:sp>
          <p:nvSpPr>
            <p:cNvPr id="32" name="Rectangle 261"/>
            <p:cNvSpPr>
              <a:spLocks noChangeArrowheads="1"/>
            </p:cNvSpPr>
            <p:nvPr/>
          </p:nvSpPr>
          <p:spPr bwMode="gray">
            <a:xfrm rot="3419336">
              <a:off x="640777" y="1815979"/>
              <a:ext cx="443511" cy="530620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3" name="Text Box 262"/>
            <p:cNvSpPr txBox="1">
              <a:spLocks noChangeArrowheads="1"/>
            </p:cNvSpPr>
            <p:nvPr/>
          </p:nvSpPr>
          <p:spPr bwMode="gray">
            <a:xfrm>
              <a:off x="775749" y="1785928"/>
              <a:ext cx="28575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rgbClr val="FFFFFF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6" name="Группа 49"/>
          <p:cNvGrpSpPr/>
          <p:nvPr/>
        </p:nvGrpSpPr>
        <p:grpSpPr>
          <a:xfrm>
            <a:off x="714348" y="2071678"/>
            <a:ext cx="520700" cy="479425"/>
            <a:chOff x="660038" y="2389133"/>
            <a:chExt cx="520700" cy="479425"/>
          </a:xfrm>
        </p:grpSpPr>
        <p:sp>
          <p:nvSpPr>
            <p:cNvPr id="35" name="Rectangle 264"/>
            <p:cNvSpPr>
              <a:spLocks noChangeArrowheads="1"/>
            </p:cNvSpPr>
            <p:nvPr/>
          </p:nvSpPr>
          <p:spPr bwMode="gray">
            <a:xfrm rot="3419336">
              <a:off x="680675" y="2368496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6" name="Text Box 265"/>
            <p:cNvSpPr txBox="1">
              <a:spLocks noChangeArrowheads="1"/>
            </p:cNvSpPr>
            <p:nvPr/>
          </p:nvSpPr>
          <p:spPr bwMode="gray">
            <a:xfrm>
              <a:off x="731476" y="2389133"/>
              <a:ext cx="3540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rgbClr val="FFFFFF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37" name="Line 266"/>
          <p:cNvSpPr>
            <a:spLocks noChangeShapeType="1"/>
          </p:cNvSpPr>
          <p:nvPr/>
        </p:nvSpPr>
        <p:spPr bwMode="gray">
          <a:xfrm flipV="1">
            <a:off x="1438353" y="3429000"/>
            <a:ext cx="7300930" cy="45719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grpSp>
        <p:nvGrpSpPr>
          <p:cNvPr id="7" name="Группа 51"/>
          <p:cNvGrpSpPr/>
          <p:nvPr/>
        </p:nvGrpSpPr>
        <p:grpSpPr>
          <a:xfrm>
            <a:off x="714348" y="3143248"/>
            <a:ext cx="520700" cy="511128"/>
            <a:chOff x="731477" y="4429132"/>
            <a:chExt cx="520700" cy="511128"/>
          </a:xfrm>
        </p:grpSpPr>
        <p:sp>
          <p:nvSpPr>
            <p:cNvPr id="38" name="Rectangle 267"/>
            <p:cNvSpPr>
              <a:spLocks noChangeArrowheads="1"/>
            </p:cNvSpPr>
            <p:nvPr/>
          </p:nvSpPr>
          <p:spPr bwMode="ltGray">
            <a:xfrm rot="3419336">
              <a:off x="752114" y="4440198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9" name="Text Box 268"/>
            <p:cNvSpPr txBox="1">
              <a:spLocks noChangeArrowheads="1"/>
            </p:cNvSpPr>
            <p:nvPr/>
          </p:nvSpPr>
          <p:spPr bwMode="gray">
            <a:xfrm>
              <a:off x="857224" y="4429132"/>
              <a:ext cx="3540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rgbClr val="FFFFFF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428728" y="1785926"/>
            <a:ext cx="6929486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Середній рівень схожості кваліфікаційних робіт  СВО «бакалавр» </a:t>
            </a:r>
          </a:p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денної форми навчання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1500166" y="2285992"/>
            <a:ext cx="7143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Середній рівень оригінальності кваліфікаційних робіт  СВО «бакалавр» </a:t>
            </a:r>
          </a:p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денної форми навчання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1500166" y="2857496"/>
            <a:ext cx="7286676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Середній рівень схожості кваліфікаційних робіт  СВО «бакалавр» </a:t>
            </a:r>
          </a:p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заочної форми навчання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500166" y="4214818"/>
            <a:ext cx="7143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Унікальність кваліфікаційних робіт СВО «магістр»</a:t>
            </a:r>
          </a:p>
        </p:txBody>
      </p:sp>
      <p:sp>
        <p:nvSpPr>
          <p:cNvPr id="44" name="Rectangle 267"/>
          <p:cNvSpPr>
            <a:spLocks noChangeArrowheads="1"/>
          </p:cNvSpPr>
          <p:nvPr/>
        </p:nvSpPr>
        <p:spPr bwMode="ltGray">
          <a:xfrm rot="3419336">
            <a:off x="644836" y="3842804"/>
            <a:ext cx="567655" cy="483114"/>
          </a:xfrm>
          <a:prstGeom prst="rect">
            <a:avLst/>
          </a:prstGeom>
          <a:solidFill>
            <a:srgbClr val="CC99FF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5" name="Text Box 268"/>
          <p:cNvSpPr txBox="1">
            <a:spLocks noChangeArrowheads="1"/>
          </p:cNvSpPr>
          <p:nvPr/>
        </p:nvSpPr>
        <p:spPr bwMode="gray">
          <a:xfrm>
            <a:off x="785786" y="3857628"/>
            <a:ext cx="26932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rgbClr val="FFFFFF"/>
                </a:solidFill>
                <a:latin typeface="Arial" charset="0"/>
              </a:rPr>
              <a:t>6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4" name="Line 266"/>
          <p:cNvSpPr>
            <a:spLocks noChangeShapeType="1"/>
          </p:cNvSpPr>
          <p:nvPr/>
        </p:nvSpPr>
        <p:spPr bwMode="gray">
          <a:xfrm>
            <a:off x="1500166" y="1285860"/>
            <a:ext cx="7358114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5" name="Line 266"/>
          <p:cNvSpPr>
            <a:spLocks noChangeShapeType="1"/>
          </p:cNvSpPr>
          <p:nvPr/>
        </p:nvSpPr>
        <p:spPr bwMode="gray">
          <a:xfrm>
            <a:off x="1428728" y="1785926"/>
            <a:ext cx="7358114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6" name="Line 266"/>
          <p:cNvSpPr>
            <a:spLocks noChangeShapeType="1"/>
          </p:cNvSpPr>
          <p:nvPr/>
        </p:nvSpPr>
        <p:spPr bwMode="gray">
          <a:xfrm>
            <a:off x="1357290" y="2357430"/>
            <a:ext cx="7358114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428728" y="3500438"/>
            <a:ext cx="714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Середній рівень оригінальності кваліфікаційних робіт  СВО «бакалавр» </a:t>
            </a:r>
          </a:p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заочної форми навчання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267"/>
          <p:cNvSpPr>
            <a:spLocks noChangeArrowheads="1"/>
          </p:cNvSpPr>
          <p:nvPr/>
        </p:nvSpPr>
        <p:spPr bwMode="ltGray">
          <a:xfrm rot="3419336">
            <a:off x="673289" y="4382031"/>
            <a:ext cx="510746" cy="5200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0" name="Text Box 268"/>
          <p:cNvSpPr txBox="1">
            <a:spLocks noChangeArrowheads="1"/>
          </p:cNvSpPr>
          <p:nvPr/>
        </p:nvSpPr>
        <p:spPr bwMode="gray">
          <a:xfrm>
            <a:off x="785786" y="4429132"/>
            <a:ext cx="35359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rgbClr val="FFFFFF"/>
                </a:solidFill>
                <a:latin typeface="Arial" charset="0"/>
              </a:rPr>
              <a:t>7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3" name="Text Box 268"/>
          <p:cNvSpPr txBox="1">
            <a:spLocks noChangeArrowheads="1"/>
          </p:cNvSpPr>
          <p:nvPr/>
        </p:nvSpPr>
        <p:spPr bwMode="gray">
          <a:xfrm>
            <a:off x="785786" y="5000636"/>
            <a:ext cx="3571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rgbClr val="FFFFFF"/>
                </a:solidFill>
                <a:latin typeface="Arial" charset="0"/>
              </a:rPr>
              <a:t>8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7" name="Line 266"/>
          <p:cNvSpPr>
            <a:spLocks noChangeShapeType="1"/>
          </p:cNvSpPr>
          <p:nvPr/>
        </p:nvSpPr>
        <p:spPr bwMode="gray">
          <a:xfrm>
            <a:off x="1428728" y="4143380"/>
            <a:ext cx="7215238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68" name="Line 266"/>
          <p:cNvSpPr>
            <a:spLocks noChangeShapeType="1"/>
          </p:cNvSpPr>
          <p:nvPr/>
        </p:nvSpPr>
        <p:spPr bwMode="gray">
          <a:xfrm>
            <a:off x="1571604" y="7858156"/>
            <a:ext cx="7358114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69" name="Line 266"/>
          <p:cNvSpPr>
            <a:spLocks noChangeShapeType="1"/>
          </p:cNvSpPr>
          <p:nvPr/>
        </p:nvSpPr>
        <p:spPr bwMode="gray">
          <a:xfrm>
            <a:off x="1285852" y="5214950"/>
            <a:ext cx="7286676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500166" y="4786322"/>
            <a:ext cx="7143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Середній рівень схожості кваліфікаційних робіт  СВО «магістр» </a:t>
            </a:r>
          </a:p>
        </p:txBody>
      </p:sp>
      <p:grpSp>
        <p:nvGrpSpPr>
          <p:cNvPr id="8" name="Группа 73"/>
          <p:cNvGrpSpPr/>
          <p:nvPr/>
        </p:nvGrpSpPr>
        <p:grpSpPr>
          <a:xfrm>
            <a:off x="642910" y="6143644"/>
            <a:ext cx="785818" cy="714356"/>
            <a:chOff x="931107" y="1071546"/>
            <a:chExt cx="495175" cy="719640"/>
          </a:xfrm>
        </p:grpSpPr>
        <p:sp>
          <p:nvSpPr>
            <p:cNvPr id="75" name="Rectangle 257"/>
            <p:cNvSpPr>
              <a:spLocks noChangeArrowheads="1"/>
            </p:cNvSpPr>
            <p:nvPr/>
          </p:nvSpPr>
          <p:spPr bwMode="gray">
            <a:xfrm rot="3341436">
              <a:off x="971189" y="1077865"/>
              <a:ext cx="415011" cy="49517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76" name="Text Box 259"/>
            <p:cNvSpPr txBox="1">
              <a:spLocks noChangeArrowheads="1"/>
            </p:cNvSpPr>
            <p:nvPr/>
          </p:nvSpPr>
          <p:spPr bwMode="gray">
            <a:xfrm>
              <a:off x="993004" y="1071546"/>
              <a:ext cx="415193" cy="719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400" b="1" dirty="0" smtClean="0">
                  <a:solidFill>
                    <a:srgbClr val="FFFFFF"/>
                  </a:solidFill>
                  <a:latin typeface="Arial" charset="0"/>
                </a:rPr>
                <a:t>1</a:t>
              </a:r>
              <a:r>
                <a:rPr lang="uk-UA" sz="2400" b="1" dirty="0" smtClean="0">
                  <a:solidFill>
                    <a:srgbClr val="FFFFFF"/>
                  </a:solidFill>
                  <a:latin typeface="Arial" charset="0"/>
                </a:rPr>
                <a:t>0</a:t>
              </a:r>
              <a:endParaRPr lang="en-US" sz="2400" b="1" dirty="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77" name="Line 266"/>
          <p:cNvSpPr>
            <a:spLocks noChangeShapeType="1"/>
          </p:cNvSpPr>
          <p:nvPr/>
        </p:nvSpPr>
        <p:spPr bwMode="gray">
          <a:xfrm>
            <a:off x="1571604" y="5715016"/>
            <a:ext cx="7215238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571604" y="5286388"/>
            <a:ext cx="72152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Середній рівень оригінальності кваліфікаційних робіт  СВО «магістр» </a:t>
            </a:r>
          </a:p>
        </p:txBody>
      </p:sp>
      <p:grpSp>
        <p:nvGrpSpPr>
          <p:cNvPr id="9" name="Группа 78"/>
          <p:cNvGrpSpPr/>
          <p:nvPr/>
        </p:nvGrpSpPr>
        <p:grpSpPr>
          <a:xfrm>
            <a:off x="642910" y="5572141"/>
            <a:ext cx="714380" cy="500065"/>
            <a:chOff x="931107" y="1071546"/>
            <a:chExt cx="495175" cy="461412"/>
          </a:xfrm>
          <a:solidFill>
            <a:srgbClr val="3399FF"/>
          </a:solidFill>
        </p:grpSpPr>
        <p:sp>
          <p:nvSpPr>
            <p:cNvPr id="80" name="Rectangle 257"/>
            <p:cNvSpPr>
              <a:spLocks noChangeArrowheads="1"/>
            </p:cNvSpPr>
            <p:nvPr/>
          </p:nvSpPr>
          <p:spPr bwMode="gray">
            <a:xfrm rot="3341436">
              <a:off x="971189" y="1077865"/>
              <a:ext cx="415011" cy="495175"/>
            </a:xfrm>
            <a:prstGeom prst="rect">
              <a:avLst/>
            </a:prstGeom>
            <a:grpFill/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81" name="Text Box 259"/>
            <p:cNvSpPr txBox="1">
              <a:spLocks noChangeArrowheads="1"/>
            </p:cNvSpPr>
            <p:nvPr/>
          </p:nvSpPr>
          <p:spPr bwMode="gray">
            <a:xfrm>
              <a:off x="1071538" y="1071546"/>
              <a:ext cx="336659" cy="3998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uk-UA" sz="2400" b="1" dirty="0" smtClean="0">
                  <a:solidFill>
                    <a:srgbClr val="FFFFFF"/>
                  </a:solidFill>
                  <a:latin typeface="Arial" charset="0"/>
                </a:rPr>
                <a:t>9</a:t>
              </a:r>
              <a:endParaRPr lang="en-US" sz="2400" b="1" dirty="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82" name="Line 266"/>
          <p:cNvSpPr>
            <a:spLocks noChangeShapeType="1"/>
          </p:cNvSpPr>
          <p:nvPr/>
        </p:nvSpPr>
        <p:spPr bwMode="gray">
          <a:xfrm>
            <a:off x="1643042" y="6429396"/>
            <a:ext cx="7143800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571604" y="5786454"/>
            <a:ext cx="714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Аналіз кількості кваліфікаційних робіт  СВО «бакалавр», що пройшли повторну перевірку на унікальність</a:t>
            </a:r>
          </a:p>
        </p:txBody>
      </p:sp>
      <p:grpSp>
        <p:nvGrpSpPr>
          <p:cNvPr id="10" name="Группа 52"/>
          <p:cNvGrpSpPr/>
          <p:nvPr/>
        </p:nvGrpSpPr>
        <p:grpSpPr>
          <a:xfrm>
            <a:off x="766535" y="880544"/>
            <a:ext cx="571504" cy="533103"/>
            <a:chOff x="931107" y="1071546"/>
            <a:chExt cx="495175" cy="461665"/>
          </a:xfrm>
        </p:grpSpPr>
        <p:sp>
          <p:nvSpPr>
            <p:cNvPr id="58" name="Rectangle 257"/>
            <p:cNvSpPr>
              <a:spLocks noChangeArrowheads="1"/>
            </p:cNvSpPr>
            <p:nvPr/>
          </p:nvSpPr>
          <p:spPr bwMode="gray">
            <a:xfrm rot="3341436">
              <a:off x="971189" y="1077865"/>
              <a:ext cx="415011" cy="49517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61" name="Text Box 259"/>
            <p:cNvSpPr txBox="1">
              <a:spLocks noChangeArrowheads="1"/>
            </p:cNvSpPr>
            <p:nvPr/>
          </p:nvSpPr>
          <p:spPr bwMode="gray">
            <a:xfrm>
              <a:off x="1071538" y="1071546"/>
              <a:ext cx="336659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rgbClr val="FFFFFF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62" name="Line 266"/>
          <p:cNvSpPr>
            <a:spLocks noChangeShapeType="1"/>
          </p:cNvSpPr>
          <p:nvPr/>
        </p:nvSpPr>
        <p:spPr bwMode="gray">
          <a:xfrm>
            <a:off x="1357290" y="4572008"/>
            <a:ext cx="7286676" cy="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500166" y="1357298"/>
            <a:ext cx="73581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Унікальність кваліфікаційних робіт СВО «бакалавр» заочної форми навчання</a:t>
            </a:r>
          </a:p>
        </p:txBody>
      </p:sp>
    </p:spTree>
    <p:extLst>
      <p:ext uri="{BB962C8B-B14F-4D97-AF65-F5344CB8AC3E}">
        <p14:creationId xmlns:p14="http://schemas.microsoft.com/office/powerpoint/2010/main" xmlns="" val="1343024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500042"/>
            <a:ext cx="8679338" cy="428628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Унікальність кваліфікаційних робіт ХДУ</a:t>
            </a:r>
            <a:br>
              <a:rPr lang="uk-UA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денна форма навчання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02130" y="1020277"/>
          <a:ext cx="8814669" cy="5837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454187"/>
          </a:xfrm>
          <a:effectLst/>
        </p:spPr>
        <p:txBody>
          <a:bodyPr>
            <a:noAutofit/>
          </a:bodyPr>
          <a:lstStyle/>
          <a:p>
            <a:r>
              <a:rPr lang="uk-UA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Унікальність кваліфікаційних робіт СВО «бакалавр» 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заочної форми навчання</a:t>
            </a:r>
            <a:endParaRPr lang="ru-RU" sz="2400" dirty="0">
              <a:solidFill>
                <a:schemeClr val="accent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642918"/>
          <a:ext cx="8643998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525625"/>
          </a:xfrm>
        </p:spPr>
        <p:txBody>
          <a:bodyPr>
            <a:normAutofit fontScale="90000"/>
          </a:bodyPr>
          <a:lstStyle/>
          <a:p>
            <a:pPr eaLnBrk="0" hangingPunct="0"/>
            <a:r>
              <a:rPr lang="uk-UA" sz="180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20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Середній рівень оригінальності кваліфікаційних робіт  СВО «бакалавр» </a:t>
            </a:r>
            <a:br>
              <a:rPr lang="uk-UA" sz="220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20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денної форми навчання 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98383" y="606387"/>
          <a:ext cx="3683675" cy="5823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1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23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11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22071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Спеціальність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Середня оригінальність</a:t>
                      </a:r>
                      <a:r>
                        <a:rPr lang="uk-UA" sz="12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/>
                      </a:r>
                      <a:br>
                        <a:rPr lang="uk-UA" sz="12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12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Історико-юридичний факультет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85,31%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Медичний факульте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83,63%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Педагогічний факультет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79,34%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Соціально-психологічний факультет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87,27%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 біології, географії і екології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82,01%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економіки і менеджменту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80,47%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іноземної філології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88,37%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культури і мистецтв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87,97%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комп'ютерних наук, фізики та математики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79,75%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української філології та журналістики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86,95%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фізичного виховання та спорту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85,76%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167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Середнє значення по університету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84,26%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000500" y="642918"/>
          <a:ext cx="4964113" cy="6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454187"/>
          </a:xfrm>
        </p:spPr>
        <p:txBody>
          <a:bodyPr>
            <a:noAutofit/>
          </a:bodyPr>
          <a:lstStyle/>
          <a:p>
            <a:pPr eaLnBrk="0" hangingPunct="0"/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Середній рівень оригінальності кваліфікаційних робіт  СВО «бакалавр»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заочної форми навчання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365760" y="634343"/>
          <a:ext cx="3724978" cy="5727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29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8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Спеціальність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Середня  оригінальність</a:t>
                      </a:r>
                      <a:b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Історико-юридичний факультет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73,67%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Медичний факульте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75,05%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Педагогічний факультет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82,98%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692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Соціально-психологічний факультет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90,04%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 біології, географії і екології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75,76%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економіки і менеджменту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80,06%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іноземної філології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84,97%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культури і мистецтв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85,93%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869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комп'ютерних наук, фізики та математики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80,90%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869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української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філології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та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журналістики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79,79%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фізичного виховання та спорту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92,14%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67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Середнє значення по університету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81,94%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143375" y="714356"/>
          <a:ext cx="4821238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08" y="142852"/>
            <a:ext cx="8928992" cy="382749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Унікальність кваліфікаційних робіт СВО «магістр» 1,9 роки навчання факультету біології, географії і екології</a:t>
            </a:r>
            <a:endParaRPr lang="uk-UA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14282" y="928670"/>
          <a:ext cx="8715432" cy="1966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72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0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34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7041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704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7041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7041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7041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4708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1153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8268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4037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782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Спеціальність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Контингент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Високий рівень </a:t>
                      </a:r>
                      <a:b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82-100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від загальної кількості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Середній рівень </a:t>
                      </a:r>
                      <a:b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64-81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від загальної кількості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Низький рівень</a:t>
                      </a:r>
                      <a:b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55-63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від загальної кількості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Дуже низький рівень </a:t>
                      </a:r>
                      <a:b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51-54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від загальної кількості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Незадовільний рівень </a:t>
                      </a:r>
                      <a:b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uk-UA" sz="9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0-50</a:t>
                      </a:r>
                      <a:endParaRPr lang="uk-UA" sz="9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від загальної кількості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02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091 Біологія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33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103 Науки про Землю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66,67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02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Всього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77,27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18,18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357158" y="3143248"/>
          <a:ext cx="8535988" cy="3429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08473" y="330506"/>
          <a:ext cx="8604174" cy="6213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0080" y="402164"/>
            <a:ext cx="8001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spcAft>
                <a:spcPts val="0"/>
              </a:spcAft>
            </a:pPr>
            <a:r>
              <a:rPr lang="uk-UA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Проєкт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рішення: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Інформацію взяти до відома.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uk-U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Внести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зміни до Порядку виявлення та запобігання академічному плагіату у науково-дослідній діяльності здобувачів вищої освіти ХДУ, а саме: проводити одну офіційну перевірку на плагіат на базі Наукової бібліотеки без обмеження самостійної кількості перевірок перед подачею кваліфікаційної роботи на перевірку до Наукової бібліотеки.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Керівнику відділу забезпечення якості освіти Кобцю В.М. підготувати та подати на розгляд вченої ради у серпні 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2020 року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зміни до Порядку виявлення та запобігання академічному плагіату у науково-дослідній діяльності здобувачів вищої освіти ХДУ.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222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</TotalTime>
  <Words>566</Words>
  <Application>Microsoft Office PowerPoint</Application>
  <PresentationFormat>Экран (4:3)</PresentationFormat>
  <Paragraphs>208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Слайд 1</vt:lpstr>
      <vt:lpstr>Аналіз перевірки на унікальність кваліфікаційних робіт здобувачів вищої освіти 2019-2020 н.р.</vt:lpstr>
      <vt:lpstr>Унікальність кваліфікаційних робіт ХДУ денна форма навчання </vt:lpstr>
      <vt:lpstr> Унікальність кваліфікаційних робіт СВО «бакалавр»  заочної форми навчання</vt:lpstr>
      <vt:lpstr>  Середній рівень оригінальності кваліфікаційних робіт  СВО «бакалавр»  денної форми навчання  </vt:lpstr>
      <vt:lpstr>Середній рівень оригінальності кваліфікаційних робіт  СВО «бакалавр»  заочної форми навчання </vt:lpstr>
      <vt:lpstr> Унікальність кваліфікаційних робіт СВО «магістр» 1,9 роки навчання факультету біології, географії і екології</vt:lpstr>
      <vt:lpstr>Слайд 8</vt:lpstr>
      <vt:lpstr>Слайд 9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Opetlyuchenko</cp:lastModifiedBy>
  <cp:revision>116</cp:revision>
  <dcterms:created xsi:type="dcterms:W3CDTF">2016-11-18T14:12:19Z</dcterms:created>
  <dcterms:modified xsi:type="dcterms:W3CDTF">2020-07-07T13:38:10Z</dcterms:modified>
</cp:coreProperties>
</file>