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8" r:id="rId4"/>
    <p:sldId id="277" r:id="rId5"/>
    <p:sldId id="278" r:id="rId6"/>
    <p:sldId id="260" r:id="rId7"/>
    <p:sldId id="280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Титульні слайди" id="{A20B76A2-4316-477D-AF86-7429618BC60A}">
          <p14:sldIdLst>
            <p14:sldId id="257"/>
          </p14:sldIdLst>
        </p14:section>
        <p14:section name="Звичані інформаційні слайди" id="{400A2E87-DEDA-4406-A499-17582B272859}">
          <p14:sldIdLst>
            <p14:sldId id="263"/>
            <p14:sldId id="258"/>
            <p14:sldId id="277"/>
            <p14:sldId id="278"/>
            <p14:sldId id="260"/>
            <p14:sldId id="280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A107856-5554-42FB-B03E-39F5DBC370BA}" styleName="Помірний стиль 4 –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73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7376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05695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538598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10941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3061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7445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199946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176918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63918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6379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54518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9D994F-20DC-44BD-AAA0-CBF3F40A2F4D}" type="datetimeFigureOut">
              <a:rPr lang="uk-UA" smtClean="0"/>
              <a:pPr/>
              <a:t>02.09.2026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9259D-2A81-4B93-8591-84A7E958CF1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5696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361" y="1098528"/>
            <a:ext cx="10922577" cy="3311835"/>
          </a:xfrm>
        </p:spPr>
        <p:txBody>
          <a:bodyPr anchor="b">
            <a:normAutofit fontScale="90000"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результати опитування щодо якості організації </a:t>
            </a:r>
            <a:b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змістового наповнення практик </a:t>
            </a:r>
            <a:b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 освітньої програми «Медицина» </a:t>
            </a:r>
            <a:b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другого (магістерського) рівня вищої освіти</a:t>
            </a:r>
            <a:r>
              <a:rPr lang="uk-UA" sz="27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7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1400" b="0" dirty="0">
                <a:effectLst/>
              </a:rPr>
              <a:t/>
            </a:r>
            <a:br>
              <a:rPr lang="uk-UA" sz="1400" b="0" dirty="0">
                <a:effectLst/>
              </a:rPr>
            </a:br>
            <a:r>
              <a:rPr lang="uk-UA" sz="1400" dirty="0"/>
              <a:t/>
            </a:r>
            <a:br>
              <a:rPr lang="uk-UA" sz="1400" dirty="0"/>
            </a:br>
            <a:endParaRPr lang="uk-UA" sz="45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5068711"/>
            <a:ext cx="10515600" cy="1162756"/>
          </a:xfrm>
        </p:spPr>
        <p:txBody>
          <a:bodyPr anchor="t">
            <a:normAutofit/>
          </a:bodyPr>
          <a:lstStyle/>
          <a:p>
            <a:pPr algn="r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Доповідач:   керівниця відділу забезпечення якості освіти</a:t>
            </a:r>
          </a:p>
          <a:p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Черкашина Тетяна Олександрівна</a:t>
            </a:r>
          </a:p>
          <a:p>
            <a:pPr algn="ctr"/>
            <a:endParaRPr lang="uk-UA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8476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741909" y="831092"/>
            <a:ext cx="3808200" cy="1124836"/>
          </a:xfrm>
        </p:spPr>
        <p:txBody>
          <a:bodyPr>
            <a:norm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опитування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57775" y="214312"/>
            <a:ext cx="6972300" cy="64293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 про організацію та проведення опитування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курс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29.05.2026   № 42, № 43, № 44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курс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01.06.2026   № 48, № 49, № 50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курс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29.05.2026   № 45, № 46, № 47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курс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01.06.2026   № 51, № 52, № 53, № 54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курс</a:t>
            </a:r>
          </a:p>
          <a:p>
            <a:pPr algn="ctr"/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 01.06. 2026   № 57, № 58, № 59, № 60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031DF51-8C7A-6E36-FDD8-8ED7E1C14451}"/>
              </a:ext>
            </a:extLst>
          </p:cNvPr>
          <p:cNvSpPr txBox="1"/>
          <p:nvPr/>
        </p:nvSpPr>
        <p:spPr>
          <a:xfrm>
            <a:off x="-620768" y="2635686"/>
            <a:ext cx="6096000" cy="3877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endParaRPr lang="uk-UA" sz="2400" b="1" i="0" u="none" strike="noStrike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endParaRPr lang="uk-UA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r>
              <a:rPr lang="uk-UA" sz="2400" b="1" i="0" u="none" strike="noStrike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 «Медицина»</a:t>
            </a:r>
          </a:p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endParaRPr lang="uk-UA" sz="3200" b="1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endParaRPr lang="uk-UA" sz="3200" b="1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81635" algn="ctr" rtl="0">
              <a:spcBef>
                <a:spcPts val="0"/>
              </a:spcBef>
              <a:spcAft>
                <a:spcPts val="0"/>
              </a:spcAft>
            </a:pPr>
            <a:endParaRPr lang="uk-UA" sz="3200" b="1" i="0" u="none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611313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Виробнича практика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525456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8082" y="886233"/>
            <a:ext cx="6680900" cy="561632"/>
          </a:xfrm>
        </p:spPr>
        <p:txBody>
          <a:bodyPr>
            <a:noAutofit/>
          </a:bodyPr>
          <a:lstStyle/>
          <a:p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800" b="1" dirty="0" err="1">
                <a:latin typeface="Times New Roman" panose="02020603050405020304" pitchFamily="18" charset="0"/>
              </a:rPr>
              <a:t>З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алученість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здобувачів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до </a:t>
            </a:r>
            <a:r>
              <a:rPr lang="ru-RU" sz="2800" b="1" i="0" u="none" strike="noStrike" dirty="0" err="1">
                <a:effectLst/>
                <a:latin typeface="Times New Roman" panose="02020603050405020304" pitchFamily="18" charset="0"/>
              </a:rPr>
              <a:t>опитування</a:t>
            </a: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/>
            </a:r>
            <a:br>
              <a:rPr lang="ru-RU" sz="2800" b="1" i="0" u="none" strike="noStrike" dirty="0">
                <a:effectLst/>
                <a:latin typeface="Times New Roman" panose="02020603050405020304" pitchFamily="18" charset="0"/>
              </a:rPr>
            </a:b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                         </a:t>
            </a:r>
            <a:br>
              <a:rPr lang="ru-RU" sz="2800" b="1" i="0" u="none" strike="noStrike" dirty="0">
                <a:effectLst/>
                <a:latin typeface="Times New Roman" panose="02020603050405020304" pitchFamily="18" charset="0"/>
              </a:rPr>
            </a:br>
            <a:r>
              <a:rPr lang="ru-RU" sz="2800" b="1" i="0" u="none" strike="noStrike" dirty="0">
                <a:effectLst/>
                <a:latin typeface="Times New Roman" panose="02020603050405020304" pitchFamily="18" charset="0"/>
              </a:rPr>
              <a:t>                            </a:t>
            </a:r>
            <a:endParaRPr lang="uk-UA" sz="2400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xmlns="" id="{3878E09F-932D-049C-9170-8F2893C73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5252" y="315487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148E9FC4-FB86-E3EE-233E-8E4B3B11B8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67598913"/>
              </p:ext>
            </p:extLst>
          </p:nvPr>
        </p:nvGraphicFramePr>
        <p:xfrm>
          <a:off x="402692" y="1447865"/>
          <a:ext cx="10570107" cy="5149579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943127">
                  <a:extLst>
                    <a:ext uri="{9D8B030D-6E8A-4147-A177-3AD203B41FA5}">
                      <a16:colId xmlns:a16="http://schemas.microsoft.com/office/drawing/2014/main" xmlns="" val="3993271489"/>
                    </a:ext>
                  </a:extLst>
                </a:gridCol>
                <a:gridCol w="1943127">
                  <a:extLst>
                    <a:ext uri="{9D8B030D-6E8A-4147-A177-3AD203B41FA5}">
                      <a16:colId xmlns:a16="http://schemas.microsoft.com/office/drawing/2014/main" xmlns="" val="3748720664"/>
                    </a:ext>
                  </a:extLst>
                </a:gridCol>
                <a:gridCol w="2227951">
                  <a:extLst>
                    <a:ext uri="{9D8B030D-6E8A-4147-A177-3AD203B41FA5}">
                      <a16:colId xmlns:a16="http://schemas.microsoft.com/office/drawing/2014/main" xmlns="" val="3355920774"/>
                    </a:ext>
                  </a:extLst>
                </a:gridCol>
                <a:gridCol w="2227951">
                  <a:extLst>
                    <a:ext uri="{9D8B030D-6E8A-4147-A177-3AD203B41FA5}">
                      <a16:colId xmlns:a16="http://schemas.microsoft.com/office/drawing/2014/main" xmlns="" val="474317026"/>
                    </a:ext>
                  </a:extLst>
                </a:gridCol>
                <a:gridCol w="2227951">
                  <a:extLst>
                    <a:ext uri="{9D8B030D-6E8A-4147-A177-3AD203B41FA5}">
                      <a16:colId xmlns:a16="http://schemas.microsoft.com/office/drawing/2014/main" xmlns="" val="415240272"/>
                    </a:ext>
                  </a:extLst>
                </a:gridCol>
              </a:tblGrid>
              <a:tr h="1443409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Освітня програма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Заплановано</a:t>
                      </a:r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для </a:t>
                      </a:r>
                      <a:r>
                        <a:rPr lang="ru-RU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опитування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опитаних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здобувачів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Відсоток</a:t>
                      </a:r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залучених</a:t>
                      </a:r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ru-RU" sz="2000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опитування</a:t>
                      </a:r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32552037"/>
                  </a:ext>
                </a:extLst>
              </a:tr>
              <a:tr h="617695">
                <a:tc rowSpan="6"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7897859"/>
                  </a:ext>
                </a:extLst>
              </a:tr>
              <a:tr h="617695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39188023"/>
                  </a:ext>
                </a:extLst>
              </a:tr>
              <a:tr h="617695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17/18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89827226"/>
                  </a:ext>
                </a:extLst>
              </a:tr>
              <a:tr h="617695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5336125"/>
                  </a:ext>
                </a:extLst>
              </a:tr>
              <a:tr h="617695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7450753"/>
                  </a:ext>
                </a:extLst>
              </a:tr>
              <a:tr h="617695">
                <a:tc vMerge="1">
                  <a:txBody>
                    <a:bodyPr/>
                    <a:lstStyle/>
                    <a:p>
                      <a:endParaRPr lang="ru-RU" sz="1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3648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4483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78692" y="743995"/>
            <a:ext cx="10908144" cy="1124836"/>
          </a:xfrm>
        </p:spPr>
        <p:txBody>
          <a:bodyPr>
            <a:normAutofit/>
          </a:bodyPr>
          <a:lstStyle/>
          <a:p>
            <a:pPr algn="ctr"/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«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у вас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самостійно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обрати базу практики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запропонованого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400" b="1" i="0" u="none" strike="noStrik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переліку</a:t>
            </a:r>
            <a:r>
              <a:rPr lang="ru-RU" sz="2400" b="1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</a:rPr>
              <a:t>?»</a:t>
            </a:r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xmlns="" id="{ED9CF66F-D9D8-C055-F0EE-5205F8878166}"/>
              </a:ext>
            </a:extLst>
          </p:cNvPr>
          <p:cNvSpPr/>
          <p:nvPr/>
        </p:nvSpPr>
        <p:spPr>
          <a:xfrm>
            <a:off x="10644043" y="3962400"/>
            <a:ext cx="1285586" cy="143827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xmlns="" id="{FB62CB54-B2F2-CF31-66AE-FA145373B4B5}"/>
              </a:ext>
            </a:extLst>
          </p:cNvPr>
          <p:cNvSpPr/>
          <p:nvPr/>
        </p:nvSpPr>
        <p:spPr>
          <a:xfrm>
            <a:off x="800100" y="5104507"/>
            <a:ext cx="3524250" cy="107721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3864B48-7355-A521-4DD0-973C29764D93}"/>
              </a:ext>
            </a:extLst>
          </p:cNvPr>
          <p:cNvSpPr txBox="1"/>
          <p:nvPr/>
        </p:nvSpPr>
        <p:spPr>
          <a:xfrm>
            <a:off x="0" y="2577607"/>
            <a:ext cx="46973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  <a:p>
            <a:pPr marL="542925" indent="-542925"/>
            <a:r>
              <a:rPr lang="uk-UA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uk-UA" sz="2000" dirty="0">
              <a:solidFill>
                <a:srgbClr val="FF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072B609-2772-0F46-920A-DE32A570745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8354" y="3366019"/>
            <a:ext cx="6883028" cy="31660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F338B8-9756-0DD3-F6ED-BC09A40C10AD}"/>
              </a:ext>
            </a:extLst>
          </p:cNvPr>
          <p:cNvSpPr txBox="1"/>
          <p:nvPr/>
        </p:nvSpPr>
        <p:spPr>
          <a:xfrm>
            <a:off x="1741714" y="2708825"/>
            <a:ext cx="338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3, 4, 5 курси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1C71D76-AA23-1B65-77AC-1510DFD7108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388792"/>
            <a:ext cx="6591299" cy="328854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2E8287A-29C9-B3B3-D311-31D75E01AED2}"/>
              </a:ext>
            </a:extLst>
          </p:cNvPr>
          <p:cNvSpPr txBox="1"/>
          <p:nvPr/>
        </p:nvSpPr>
        <p:spPr>
          <a:xfrm>
            <a:off x="7456715" y="2697685"/>
            <a:ext cx="3382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курс</a:t>
            </a:r>
          </a:p>
        </p:txBody>
      </p:sp>
    </p:spTree>
    <p:extLst>
      <p:ext uri="{BB962C8B-B14F-4D97-AF65-F5344CB8AC3E}">
        <p14:creationId xmlns:p14="http://schemas.microsoft.com/office/powerpoint/2010/main" xmlns="" val="4253836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5857" y="2372297"/>
            <a:ext cx="3913124" cy="3417048"/>
          </a:xfrm>
        </p:spPr>
        <p:txBody>
          <a:bodyPr>
            <a:noAutofit/>
          </a:bodyPr>
          <a:lstStyle/>
          <a:p>
            <a:pPr algn="ctr">
              <a:tabLst>
                <a:tab pos="1885950" algn="l"/>
              </a:tabLst>
            </a:pPr>
            <a:r>
              <a:rPr lang="ru-RU" sz="18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2400" b="1" dirty="0" err="1">
                <a:latin typeface="Times New Roman" panose="02020603050405020304" pitchFamily="18" charset="0"/>
              </a:rPr>
              <a:t>Рівень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задоволеності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якістю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організації</a:t>
            </a:r>
            <a:r>
              <a:rPr lang="ru-RU" sz="2400" b="1" dirty="0">
                <a:latin typeface="Times New Roman" panose="02020603050405020304" pitchFamily="18" charset="0"/>
              </a:rPr>
              <a:t> та </a:t>
            </a:r>
            <a:r>
              <a:rPr lang="ru-RU" sz="2400" b="1" dirty="0" err="1">
                <a:latin typeface="Times New Roman" panose="02020603050405020304" pitchFamily="18" charset="0"/>
              </a:rPr>
              <a:t>змістовим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наповненням</a:t>
            </a:r>
            <a:r>
              <a:rPr lang="ru-RU" sz="2400" b="1" dirty="0">
                <a:latin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</a:rPr>
              <a:t>виробничої</a:t>
            </a:r>
            <a:r>
              <a:rPr lang="ru-RU" sz="2400" b="1" dirty="0">
                <a:latin typeface="Times New Roman" panose="02020603050405020304" pitchFamily="18" charset="0"/>
              </a:rPr>
              <a:t> практики</a:t>
            </a:r>
            <a:endParaRPr lang="uk-UA" sz="2400" dirty="0"/>
          </a:p>
        </p:txBody>
      </p:sp>
      <p:sp>
        <p:nvSpPr>
          <p:cNvPr id="4" name="Прямоугольник 3"/>
          <p:cNvSpPr/>
          <p:nvPr/>
        </p:nvSpPr>
        <p:spPr>
          <a:xfrm rot="5400000">
            <a:off x="5723426" y="538284"/>
            <a:ext cx="7037791" cy="589935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FAB274F3-9A39-3585-4D16-A6D72E1854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1717383"/>
              </p:ext>
            </p:extLst>
          </p:nvPr>
        </p:nvGraphicFramePr>
        <p:xfrm>
          <a:off x="6378499" y="0"/>
          <a:ext cx="5813501" cy="6690732"/>
        </p:xfrm>
        <a:graphic>
          <a:graphicData uri="http://schemas.openxmlformats.org/drawingml/2006/table">
            <a:tbl>
              <a:tblPr/>
              <a:tblGrid>
                <a:gridCol w="2915200">
                  <a:extLst>
                    <a:ext uri="{9D8B030D-6E8A-4147-A177-3AD203B41FA5}">
                      <a16:colId xmlns:a16="http://schemas.microsoft.com/office/drawing/2014/main" xmlns="" val="225034209"/>
                    </a:ext>
                  </a:extLst>
                </a:gridCol>
                <a:gridCol w="2898301">
                  <a:extLst>
                    <a:ext uri="{9D8B030D-6E8A-4147-A177-3AD203B41FA5}">
                      <a16:colId xmlns:a16="http://schemas.microsoft.com/office/drawing/2014/main" xmlns="" val="3402225317"/>
                    </a:ext>
                  </a:extLst>
                </a:gridCol>
              </a:tblGrid>
              <a:tr h="1960736">
                <a:tc>
                  <a:txBody>
                    <a:bodyPr/>
                    <a:lstStyle/>
                    <a:p>
                      <a:pPr marL="22860"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5"/>
                        </a:spcAft>
                      </a:pP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рівня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задоволеності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здобувачів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 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2860"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бальною шкалою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96610012"/>
                  </a:ext>
                </a:extLst>
              </a:tr>
              <a:tr h="679707"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38761429"/>
                  </a:ext>
                </a:extLst>
              </a:tr>
              <a:tr h="980369"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59970076"/>
                  </a:ext>
                </a:extLst>
              </a:tr>
              <a:tr h="1281030"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84070521"/>
                  </a:ext>
                </a:extLst>
              </a:tr>
              <a:tr h="808521"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93009032"/>
                  </a:ext>
                </a:extLst>
              </a:tr>
              <a:tr h="980369"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6670"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7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51237" marR="70688" marT="29414" marB="34158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2978826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B3A381A3-8AAD-11B4-9AFE-05FC8B732A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2275" y="17510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84403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8328"/>
            <a:ext cx="10515600" cy="73353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xmlns="" id="{5500FA3E-BA3E-0739-2553-EEB95FE01EFA}"/>
              </a:ext>
            </a:extLst>
          </p:cNvPr>
          <p:cNvSpPr/>
          <p:nvPr/>
        </p:nvSpPr>
        <p:spPr>
          <a:xfrm>
            <a:off x="771525" y="5943600"/>
            <a:ext cx="1085850" cy="914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xmlns="" id="{B5C200A7-BD64-BCEC-FB47-DEF1CAEA6B7F}"/>
              </a:ext>
            </a:extLst>
          </p:cNvPr>
          <p:cNvSpPr/>
          <p:nvPr/>
        </p:nvSpPr>
        <p:spPr>
          <a:xfrm>
            <a:off x="838200" y="1657350"/>
            <a:ext cx="3305175" cy="2000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6AF43A0-2372-A58D-7256-D7F33D1C33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6118" y="849312"/>
            <a:ext cx="1125393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8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курс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 з усією документацією що стосується практики.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курс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 точно говорити дати, спростити підпис документів. Більше конкретики по тому, скільки годин практики потрібно на день і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курс</a:t>
            </a:r>
          </a:p>
          <a:p>
            <a:pPr lvl="0" fontAlgn="base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 частку паперової роботи та канцелярських завдань на користь безпосередньої роботи «руками» (участь в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асистуванні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накладанні та знятті швів, перев'язках). </a:t>
            </a:r>
          </a:p>
          <a:p>
            <a:pPr lvl="0" fontAlgn="base"/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Цифровізація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оптимізація документообігу. Попередній тренажерний етап (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Симуляційне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навчання). Чіткіший інститут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менторства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інтеграція в лікарську роботу. Збалансоване навантаження та ротація.</a:t>
            </a:r>
          </a:p>
          <a:p>
            <a:pPr marL="0" lvl="0" indent="0" fontAlgn="base">
              <a:buNone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курс</a:t>
            </a:r>
          </a:p>
          <a:p>
            <a:pPr marL="0" indent="0" fontAlgn="base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 більш зручний щоденник практики.</a:t>
            </a:r>
          </a:p>
          <a:p>
            <a:pPr marL="0" lvl="0" indent="0" fontAlgn="base">
              <a:buNone/>
            </a:pPr>
            <a:r>
              <a:rPr lang="uk-UA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курс</a:t>
            </a:r>
          </a:p>
          <a:p>
            <a:pPr marL="0" indent="0" fontAlgn="base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Нічого змінювати не потрібно, все влаштовує.</a:t>
            </a:r>
          </a:p>
          <a:p>
            <a:pPr lvl="0" fontAlgn="base"/>
            <a:endParaRPr lang="uk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5795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17579C9-4EA6-919A-5C44-C915CCB70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81B385-6BC1-E287-6575-AFCCEA554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62" y="467249"/>
            <a:ext cx="10515600" cy="733530"/>
          </a:xfrm>
        </p:spPr>
        <p:txBody>
          <a:bodyPr>
            <a:normAutofit/>
          </a:bodyPr>
          <a:lstStyle/>
          <a:p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рішення</a:t>
            </a: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xmlns="" id="{68EB29B4-1803-1BA7-22AB-ED6E0BCA2067}"/>
              </a:ext>
            </a:extLst>
          </p:cNvPr>
          <p:cNvSpPr/>
          <p:nvPr/>
        </p:nvSpPr>
        <p:spPr>
          <a:xfrm>
            <a:off x="919162" y="1600200"/>
            <a:ext cx="3205163" cy="32385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43CACA9-7ADD-DEB4-C36D-CDB1527FD7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9588" y="1200779"/>
            <a:ext cx="11387137" cy="4999996"/>
          </a:xfrm>
        </p:spPr>
        <p:txBody>
          <a:bodyPr>
            <a:noAutofit/>
          </a:bodyPr>
          <a:lstStyle/>
          <a:p>
            <a:pPr marL="266700" indent="-85725">
              <a:buFont typeface="Arial" panose="020B0604020202020204" pitchFamily="34" charset="0"/>
              <a:buAutoNum type="arabicPeriod"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Затвердити результати опитування  щодо якості організації та змістового наповнення практик у 2025/2026 </a:t>
            </a:r>
            <a:r>
              <a:rPr lang="uk-UA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н.р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здобувачів освітньої програми «Медицина» другого (магістерського) рівня вищої освіти</a:t>
            </a:r>
          </a:p>
          <a:p>
            <a:pPr marL="266700" indent="-85725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Гарантові ОП «Медицина» Тарасовій О.О.: </a:t>
            </a:r>
          </a:p>
          <a:p>
            <a:pPr marL="342900" indent="19050">
              <a:lnSpc>
                <a:spcPct val="100000"/>
              </a:lnSpc>
              <a:buAutoNum type="arabicParenR"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20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аксимально 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 здобувачам можливість самостійно обирати базу практики;</a:t>
            </a:r>
          </a:p>
          <a:p>
            <a:pPr marL="342900" indent="19050">
              <a:lnSpc>
                <a:spcPct val="100000"/>
              </a:lnSpc>
              <a:buAutoNum type="arabicParenR"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розмістити фото/відео та інші медіа-матеріали про проходження практики здобувачами на сторінці кафедри або/та факультету та зберігати разом із звітною документацією з практик на корпоративних хмарних сховищах; </a:t>
            </a:r>
          </a:p>
          <a:p>
            <a:pPr marL="361950" indent="-3175">
              <a:lnSpc>
                <a:spcPct val="100000"/>
              </a:lnSpc>
              <a:buNone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врахувати результати опитування та об’єктивні пропозиції здобувачів під час планування та організації виробничої практики здобувачів вищої освіти на наступний навчальний рік</a:t>
            </a:r>
          </a:p>
          <a:p>
            <a:pPr marL="0" indent="180975">
              <a:lnSpc>
                <a:spcPct val="100000"/>
              </a:lnSpc>
              <a:buNone/>
            </a:pP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Керівниці відділу забезпечення якості освіти </a:t>
            </a:r>
            <a:r>
              <a:rPr lang="uk-UA" sz="20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Черкашиній</a:t>
            </a:r>
            <a:r>
              <a:rPr lang="uk-UA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Т.О. забезпечити оприлюднення результатів опитування щодо якості організації та змістового наповнення практик здобувачів другого (магістерського) рівня вищої освіти ОП «Медицина» на сторінці відділу забезпечення якості освіти вебсайту Херсонського державного університету.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uk-UA" sz="20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36573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1285C"/>
      </a:dk1>
      <a:lt1>
        <a:srgbClr val="FFFFFF"/>
      </a:lt1>
      <a:dk2>
        <a:srgbClr val="003E75"/>
      </a:dk2>
      <a:lt2>
        <a:srgbClr val="F6E342"/>
      </a:lt2>
      <a:accent1>
        <a:srgbClr val="0058A8"/>
      </a:accent1>
      <a:accent2>
        <a:srgbClr val="3FA9F5"/>
      </a:accent2>
      <a:accent3>
        <a:srgbClr val="F6E342"/>
      </a:accent3>
      <a:accent4>
        <a:srgbClr val="75BDFF"/>
      </a:accent4>
      <a:accent5>
        <a:srgbClr val="6B6B6B"/>
      </a:accent5>
      <a:accent6>
        <a:srgbClr val="414141"/>
      </a:accent6>
      <a:hlink>
        <a:srgbClr val="FFFFFF"/>
      </a:hlink>
      <a:folHlink>
        <a:srgbClr val="FFFFFF"/>
      </a:folHlink>
    </a:clrScheme>
    <a:fontScheme name="KSU Ukraine">
      <a:majorFont>
        <a:latin typeface="Helvetica Bold"/>
        <a:ea typeface=""/>
        <a:cs typeface=""/>
      </a:majorFont>
      <a:minorFont>
        <a:latin typeface="Helvetic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3022</TotalTime>
  <Words>388</Words>
  <Application>Microsoft Office PowerPoint</Application>
  <PresentationFormat>Произвольный</PresentationFormat>
  <Paragraphs>106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Про результати опитування щодо якості організації  та змістового наповнення практик  здобувачів освітньої програми «Медицина»  другого (магістерського) рівня вищої освіти   </vt:lpstr>
      <vt:lpstr>Організація опитування</vt:lpstr>
      <vt:lpstr> Залученість здобувачів до опитування                                                        </vt:lpstr>
      <vt:lpstr>«Чи була у вас можливість самостійно обрати базу практики із запропонованого переліку?»</vt:lpstr>
      <vt:lpstr> Рівень задоволеності якістю організації та змістовим наповненням виробничої практики</vt:lpstr>
      <vt:lpstr>Пропозиції</vt:lpstr>
      <vt:lpstr>Проєкт рішення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Головна тема презентації на 2 строчки</dc:title>
  <dc:creator>Учетная запись Майкрософт</dc:creator>
  <cp:lastModifiedBy>Zoya</cp:lastModifiedBy>
  <cp:revision>105</cp:revision>
  <dcterms:created xsi:type="dcterms:W3CDTF">2022-07-21T13:42:41Z</dcterms:created>
  <dcterms:modified xsi:type="dcterms:W3CDTF">2026-09-02T09:49:23Z</dcterms:modified>
</cp:coreProperties>
</file>