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05 Соціальні та поведінкові науки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051 «Економіка»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магістр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dirty="0" err="1" smtClean="0"/>
              <a:t>Стратегічне</a:t>
            </a:r>
            <a:r>
              <a:rPr lang="ru-RU" sz="3600" dirty="0" smtClean="0"/>
              <a:t> </a:t>
            </a:r>
            <a:r>
              <a:rPr lang="ru-RU" sz="3600" dirty="0" err="1" smtClean="0"/>
              <a:t>управління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підприємством</a:t>
            </a:r>
            <a:endParaRPr lang="ru-RU" sz="3600" dirty="0" smtClean="0"/>
          </a:p>
          <a:p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2274316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941168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6350" y="1407071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2051720" y="3429000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412776"/>
            <a:ext cx="601980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200" dirty="0" smtClean="0"/>
              <a:t>Метою </a:t>
            </a:r>
            <a:r>
              <a:rPr lang="ru-RU" sz="1200" dirty="0" err="1" smtClean="0"/>
              <a:t>вивчення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нормативної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дисципліни</a:t>
            </a:r>
            <a:r>
              <a:rPr lang="ru-RU" sz="1200" dirty="0" smtClean="0"/>
              <a:t> «</a:t>
            </a:r>
            <a:r>
              <a:rPr lang="ru-RU" sz="1200" dirty="0" err="1" smtClean="0"/>
              <a:t>Стратегічне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підприємством</a:t>
            </a:r>
            <a:r>
              <a:rPr lang="ru-RU" sz="1200" dirty="0" smtClean="0"/>
              <a:t>» </a:t>
            </a:r>
            <a:r>
              <a:rPr lang="ru-RU" sz="1200" dirty="0" err="1" smtClean="0"/>
              <a:t>є</a:t>
            </a:r>
            <a:r>
              <a:rPr lang="ru-RU" sz="1200" dirty="0" smtClean="0"/>
              <a:t> </a:t>
            </a:r>
            <a:r>
              <a:rPr lang="ru-RU" sz="1200" dirty="0" err="1" smtClean="0"/>
              <a:t>набуття</a:t>
            </a:r>
            <a:r>
              <a:rPr lang="ru-RU" sz="1200" dirty="0" smtClean="0"/>
              <a:t> </a:t>
            </a:r>
            <a:r>
              <a:rPr lang="ru-RU" sz="1200" dirty="0" err="1" smtClean="0"/>
              <a:t>знань</a:t>
            </a:r>
            <a:r>
              <a:rPr lang="ru-RU" sz="1200" dirty="0" smtClean="0"/>
              <a:t> </a:t>
            </a:r>
            <a:r>
              <a:rPr lang="ru-RU" sz="1200" dirty="0" err="1" smtClean="0"/>
              <a:t>щодо</a:t>
            </a:r>
            <a:r>
              <a:rPr lang="ru-RU" sz="1200" dirty="0" smtClean="0"/>
              <a:t> </a:t>
            </a:r>
            <a:r>
              <a:rPr lang="ru-RU" sz="1200" dirty="0" err="1" smtClean="0"/>
              <a:t>сутності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стратегічного</a:t>
            </a:r>
            <a:r>
              <a:rPr lang="ru-RU" sz="1200" dirty="0" smtClean="0"/>
              <a:t> менеджменту, </a:t>
            </a:r>
            <a:r>
              <a:rPr lang="ru-RU" sz="1200" dirty="0" err="1" smtClean="0"/>
              <a:t>практичних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навичок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використання</a:t>
            </a:r>
            <a:r>
              <a:rPr lang="ru-RU" sz="1200" dirty="0" smtClean="0"/>
              <a:t> методик </a:t>
            </a:r>
            <a:r>
              <a:rPr lang="ru-RU" sz="1200" dirty="0" err="1" smtClean="0"/>
              <a:t>стратегічного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аналізу</a:t>
            </a:r>
            <a:r>
              <a:rPr lang="ru-RU" sz="1200" dirty="0" smtClean="0"/>
              <a:t>, </a:t>
            </a:r>
            <a:r>
              <a:rPr lang="ru-RU" sz="1200" dirty="0" err="1" smtClean="0"/>
              <a:t>розроблення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стратегій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засобів</a:t>
            </a:r>
            <a:r>
              <a:rPr lang="ru-RU" sz="1200" dirty="0" smtClean="0"/>
              <a:t> </a:t>
            </a:r>
            <a:r>
              <a:rPr lang="ru-RU" sz="1200" dirty="0" err="1" smtClean="0"/>
              <a:t>їх</a:t>
            </a:r>
            <a:r>
              <a:rPr lang="ru-RU" sz="1200" dirty="0" smtClean="0"/>
              <a:t> </a:t>
            </a:r>
            <a:r>
              <a:rPr lang="ru-RU" sz="1200" dirty="0" err="1" smtClean="0"/>
              <a:t>реалізації</a:t>
            </a:r>
            <a:r>
              <a:rPr lang="ru-RU" sz="1200" dirty="0" smtClean="0"/>
              <a:t> </a:t>
            </a:r>
            <a:r>
              <a:rPr lang="ru-RU" sz="1200" dirty="0" err="1" smtClean="0"/>
              <a:t>організаціями</a:t>
            </a:r>
            <a:r>
              <a:rPr lang="ru-RU" sz="1200" dirty="0" smtClean="0"/>
              <a:t> </a:t>
            </a:r>
            <a:r>
              <a:rPr lang="ru-RU" sz="1200" dirty="0" err="1" smtClean="0"/>
              <a:t>різних</a:t>
            </a:r>
            <a:r>
              <a:rPr lang="ru-RU" sz="1200" dirty="0" smtClean="0"/>
              <a:t> форм </a:t>
            </a:r>
            <a:r>
              <a:rPr lang="ru-RU" sz="1200" dirty="0" err="1" smtClean="0"/>
              <a:t>власності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масштабів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, </a:t>
            </a:r>
            <a:r>
              <a:rPr lang="ru-RU" sz="1200" dirty="0" err="1" smtClean="0"/>
              <a:t>вміння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використовувати</a:t>
            </a:r>
            <a:r>
              <a:rPr lang="ru-RU" sz="1200" dirty="0" smtClean="0"/>
              <a:t> </a:t>
            </a:r>
            <a:r>
              <a:rPr lang="ru-RU" sz="1200" dirty="0" err="1" smtClean="0"/>
              <a:t>необхідний</a:t>
            </a:r>
            <a:r>
              <a:rPr lang="ru-RU" sz="1200" dirty="0" smtClean="0"/>
              <a:t> </a:t>
            </a:r>
            <a:r>
              <a:rPr lang="ru-RU" sz="1200" dirty="0" err="1" smtClean="0"/>
              <a:t>інструментарій</a:t>
            </a:r>
            <a:r>
              <a:rPr lang="ru-RU" sz="1200" dirty="0" smtClean="0"/>
              <a:t> </a:t>
            </a:r>
            <a:r>
              <a:rPr lang="ru-RU" sz="1200" dirty="0" err="1" smtClean="0"/>
              <a:t>стратегічного</a:t>
            </a:r>
            <a:r>
              <a:rPr lang="ru-RU" sz="1200" dirty="0" smtClean="0"/>
              <a:t> менеджменту в </a:t>
            </a:r>
            <a:r>
              <a:rPr lang="ru-RU" sz="1200" dirty="0" err="1" smtClean="0"/>
              <a:t>конкретній</a:t>
            </a:r>
            <a:r>
              <a:rPr lang="ru-RU" sz="1200" dirty="0" smtClean="0"/>
              <a:t> </a:t>
            </a:r>
            <a:r>
              <a:rPr lang="ru-RU" sz="1200" dirty="0" err="1" smtClean="0"/>
              <a:t>ситуації</a:t>
            </a:r>
            <a:r>
              <a:rPr lang="ru-RU" sz="1200" dirty="0" smtClean="0"/>
              <a:t> при </a:t>
            </a:r>
            <a:r>
              <a:rPr lang="ru-RU" sz="1200" dirty="0" err="1" smtClean="0"/>
              <a:t>розробленні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управлінських</a:t>
            </a:r>
            <a:r>
              <a:rPr lang="ru-RU" sz="1200" dirty="0" smtClean="0"/>
              <a:t> </a:t>
            </a:r>
            <a:r>
              <a:rPr lang="ru-RU" sz="1200" dirty="0" err="1" smtClean="0"/>
              <a:t>рішень</a:t>
            </a:r>
            <a:r>
              <a:rPr lang="ru-RU" sz="1200" dirty="0" smtClean="0"/>
              <a:t>. 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30363" y="3356992"/>
            <a:ext cx="6019800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400" dirty="0" err="1" smtClean="0"/>
              <a:t>засвоєння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методології</a:t>
            </a:r>
            <a:r>
              <a:rPr lang="ru-RU" sz="1400" dirty="0" smtClean="0"/>
              <a:t> та </a:t>
            </a:r>
            <a:r>
              <a:rPr lang="ru-RU" sz="1400" dirty="0" err="1" smtClean="0"/>
              <a:t>методів</a:t>
            </a:r>
            <a:r>
              <a:rPr lang="ru-RU" sz="1400" dirty="0" smtClean="0"/>
              <a:t> </a:t>
            </a:r>
            <a:r>
              <a:rPr lang="ru-RU" sz="1400" dirty="0" err="1" smtClean="0"/>
              <a:t>стратегічного</a:t>
            </a:r>
            <a:r>
              <a:rPr lang="ru-RU" sz="1400" dirty="0" smtClean="0"/>
              <a:t> менеджменту; </a:t>
            </a:r>
            <a:endParaRPr lang="ru-RU" sz="1400" dirty="0" smtClean="0"/>
          </a:p>
          <a:p>
            <a:r>
              <a:rPr lang="ru-RU" sz="1400" dirty="0" smtClean="0"/>
              <a:t> </a:t>
            </a:r>
            <a:r>
              <a:rPr lang="ru-RU" sz="1400" dirty="0" err="1" smtClean="0"/>
              <a:t>отримання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знань</a:t>
            </a:r>
            <a:r>
              <a:rPr lang="ru-RU" sz="1400" dirty="0" smtClean="0"/>
              <a:t> та </a:t>
            </a:r>
            <a:r>
              <a:rPr lang="ru-RU" sz="1400" dirty="0" err="1" smtClean="0"/>
              <a:t>вироблення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практичних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навичок</a:t>
            </a:r>
            <a:r>
              <a:rPr lang="ru-RU" sz="1400" dirty="0" smtClean="0"/>
              <a:t> </a:t>
            </a:r>
            <a:r>
              <a:rPr lang="ru-RU" sz="1400" dirty="0" err="1" smtClean="0"/>
              <a:t>аналізу</a:t>
            </a:r>
            <a:r>
              <a:rPr lang="ru-RU" sz="1400" dirty="0" smtClean="0"/>
              <a:t>, </a:t>
            </a:r>
            <a:r>
              <a:rPr lang="ru-RU" sz="1400" dirty="0" err="1" smtClean="0"/>
              <a:t>оцінки</a:t>
            </a:r>
            <a:r>
              <a:rPr lang="ru-RU" sz="1400" dirty="0" smtClean="0"/>
              <a:t> </a:t>
            </a:r>
            <a:r>
              <a:rPr lang="ru-RU" sz="1400" dirty="0" err="1" smtClean="0"/>
              <a:t>взаємозв‘язку</a:t>
            </a:r>
            <a:r>
              <a:rPr lang="ru-RU" sz="1400" dirty="0" smtClean="0"/>
              <a:t> </a:t>
            </a:r>
            <a:r>
              <a:rPr lang="ru-RU" sz="1400" dirty="0" err="1" smtClean="0"/>
              <a:t>між</a:t>
            </a:r>
            <a:r>
              <a:rPr lang="ru-RU" sz="1400" dirty="0" smtClean="0"/>
              <a:t> </a:t>
            </a:r>
            <a:r>
              <a:rPr lang="ru-RU" sz="1400" dirty="0" err="1" smtClean="0"/>
              <a:t>ринковим</a:t>
            </a:r>
            <a:r>
              <a:rPr lang="ru-RU" sz="1400" dirty="0" smtClean="0"/>
              <a:t> попитом, </a:t>
            </a:r>
            <a:r>
              <a:rPr lang="ru-RU" sz="1400" dirty="0" err="1" smtClean="0"/>
              <a:t>діяльністю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конкурентів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продукції</a:t>
            </a:r>
            <a:r>
              <a:rPr lang="ru-RU" sz="1400" dirty="0" smtClean="0"/>
              <a:t>, </a:t>
            </a:r>
            <a:r>
              <a:rPr lang="ru-RU" sz="1400" dirty="0" err="1" smtClean="0"/>
              <a:t>з</a:t>
            </a:r>
            <a:r>
              <a:rPr lang="ru-RU" sz="1400" dirty="0" smtClean="0"/>
              <a:t> одного боку, та потребами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можливостями</a:t>
            </a:r>
            <a:r>
              <a:rPr lang="ru-RU" sz="1400" dirty="0" smtClean="0"/>
              <a:t> </a:t>
            </a:r>
            <a:r>
              <a:rPr lang="ru-RU" sz="1400" dirty="0" err="1" smtClean="0"/>
              <a:t>своєї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компанії</a:t>
            </a:r>
            <a:r>
              <a:rPr lang="ru-RU" sz="1400" dirty="0" smtClean="0"/>
              <a:t>,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здатністю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задовольнити</a:t>
            </a:r>
            <a:r>
              <a:rPr lang="ru-RU" sz="1400" dirty="0" smtClean="0"/>
              <a:t> потреби </a:t>
            </a:r>
            <a:r>
              <a:rPr lang="ru-RU" sz="1400" dirty="0" err="1" smtClean="0"/>
              <a:t>клієнтів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іншого</a:t>
            </a:r>
            <a:r>
              <a:rPr lang="ru-RU" sz="1400" dirty="0" smtClean="0"/>
              <a:t> боку; </a:t>
            </a:r>
            <a:endParaRPr lang="ru-RU" sz="1400" dirty="0" smtClean="0"/>
          </a:p>
          <a:p>
            <a:r>
              <a:rPr lang="ru-RU" sz="1400" dirty="0" smtClean="0"/>
              <a:t> </a:t>
            </a:r>
            <a:r>
              <a:rPr lang="ru-RU" sz="1400" dirty="0" err="1" smtClean="0"/>
              <a:t>формування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навичок</a:t>
            </a:r>
            <a:r>
              <a:rPr lang="ru-RU" sz="1400" dirty="0" smtClean="0"/>
              <a:t> </a:t>
            </a:r>
            <a:r>
              <a:rPr lang="ru-RU" sz="1400" dirty="0" err="1" smtClean="0"/>
              <a:t>моделювання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ситуації</a:t>
            </a:r>
            <a:r>
              <a:rPr lang="ru-RU" sz="1400" dirty="0" smtClean="0"/>
              <a:t>;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49006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Інформаційний обсяг</a:t>
            </a:r>
            <a:r>
              <a:rPr lang="uk-UA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навчальної дисципліни</a:t>
            </a:r>
            <a:r>
              <a:rPr lang="uk-UA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Тема 1. </a:t>
            </a:r>
            <a:r>
              <a:rPr lang="ru-RU" sz="1600" dirty="0" err="1" smtClean="0"/>
              <a:t>Концептуальні</a:t>
            </a:r>
            <a:r>
              <a:rPr lang="ru-RU" sz="1600" dirty="0" smtClean="0"/>
              <a:t> засади </a:t>
            </a:r>
            <a:r>
              <a:rPr lang="ru-RU" sz="1600" dirty="0" err="1" smtClean="0"/>
              <a:t>теорії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управління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2. </a:t>
            </a:r>
            <a:r>
              <a:rPr lang="ru-RU" sz="1600" dirty="0" err="1" smtClean="0"/>
              <a:t>Рівні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рішень</a:t>
            </a:r>
            <a:r>
              <a:rPr lang="ru-RU" sz="1600" dirty="0" smtClean="0"/>
              <a:t> та </a:t>
            </a:r>
            <a:r>
              <a:rPr lang="ru-RU" sz="1600" dirty="0" err="1" smtClean="0"/>
              <a:t>типологія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стратегій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endParaRPr lang="ru-RU" sz="1600" dirty="0" smtClean="0"/>
          </a:p>
          <a:p>
            <a:r>
              <a:rPr lang="ru-RU" sz="1600" dirty="0" smtClean="0"/>
              <a:t>Тема 3. </a:t>
            </a:r>
            <a:r>
              <a:rPr lang="ru-RU" sz="1600" dirty="0" err="1" smtClean="0"/>
              <a:t>Етапи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управління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особливості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стратегії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endParaRPr lang="ru-RU" sz="1600" dirty="0" smtClean="0"/>
          </a:p>
          <a:p>
            <a:r>
              <a:rPr lang="ru-RU" sz="1600" dirty="0" smtClean="0"/>
              <a:t>Тема 4. </a:t>
            </a:r>
            <a:r>
              <a:rPr lang="ru-RU" sz="1600" dirty="0" err="1" smtClean="0"/>
              <a:t>Стратегічне</a:t>
            </a:r>
            <a:r>
              <a:rPr lang="ru-RU" sz="1600" dirty="0" smtClean="0"/>
              <a:t> </a:t>
            </a:r>
            <a:r>
              <a:rPr lang="ru-RU" sz="1600" dirty="0" err="1" smtClean="0"/>
              <a:t>планування</a:t>
            </a:r>
            <a:endParaRPr lang="ru-RU" sz="1600" dirty="0" smtClean="0"/>
          </a:p>
          <a:p>
            <a:r>
              <a:rPr lang="ru-RU" sz="1600" dirty="0" smtClean="0"/>
              <a:t>Тема 5. </a:t>
            </a:r>
            <a:r>
              <a:rPr lang="ru-RU" sz="1600" dirty="0" err="1" smtClean="0"/>
              <a:t>Стратегічний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аналіз</a:t>
            </a:r>
            <a:r>
              <a:rPr lang="ru-RU" sz="1600" dirty="0" smtClean="0"/>
              <a:t> </a:t>
            </a:r>
            <a:r>
              <a:rPr lang="ru-RU" sz="1600" dirty="0" err="1" smtClean="0"/>
              <a:t>зовнішнього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середовища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endParaRPr lang="ru-RU" sz="1600" dirty="0" smtClean="0"/>
          </a:p>
          <a:p>
            <a:r>
              <a:rPr lang="ru-RU" sz="1600" dirty="0" smtClean="0"/>
              <a:t>Тема 6. </a:t>
            </a:r>
            <a:r>
              <a:rPr lang="ru-RU" sz="1600" dirty="0" err="1" smtClean="0"/>
              <a:t>Стратегічний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потенціал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r>
              <a:rPr lang="ru-RU" sz="1600" dirty="0" smtClean="0"/>
              <a:t> та </a:t>
            </a:r>
            <a:r>
              <a:rPr lang="ru-RU" sz="1600" dirty="0" err="1" smtClean="0"/>
              <a:t>формування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конкурентних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переваг</a:t>
            </a:r>
            <a:endParaRPr lang="ru-RU" sz="1600" dirty="0" smtClean="0"/>
          </a:p>
          <a:p>
            <a:r>
              <a:rPr lang="ru-RU" sz="1600" dirty="0" smtClean="0"/>
              <a:t>Тема 7. </a:t>
            </a:r>
            <a:r>
              <a:rPr lang="ru-RU" sz="1600" dirty="0" err="1" smtClean="0"/>
              <a:t>Портфельні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стратегії</a:t>
            </a:r>
            <a:r>
              <a:rPr lang="ru-RU" sz="1600" dirty="0" smtClean="0"/>
              <a:t> та </a:t>
            </a:r>
            <a:r>
              <a:rPr lang="ru-RU" sz="1600" dirty="0" err="1" smtClean="0"/>
              <a:t>управління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стратегічною</a:t>
            </a:r>
            <a:r>
              <a:rPr lang="ru-RU" sz="1600" dirty="0" smtClean="0"/>
              <a:t> </a:t>
            </a:r>
            <a:r>
              <a:rPr lang="ru-RU" sz="1600" dirty="0" err="1" smtClean="0"/>
              <a:t>позицією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endParaRPr lang="ru-RU" sz="1600" dirty="0" smtClean="0"/>
          </a:p>
          <a:p>
            <a:r>
              <a:rPr lang="ru-RU" sz="1600" dirty="0" smtClean="0"/>
              <a:t>Тема 8. </a:t>
            </a:r>
            <a:r>
              <a:rPr lang="ru-RU" sz="1600" dirty="0" err="1" smtClean="0"/>
              <a:t>Види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управління</a:t>
            </a:r>
            <a:endParaRPr lang="ru-RU" sz="1600" dirty="0" smtClean="0"/>
          </a:p>
          <a:p>
            <a:r>
              <a:rPr lang="ru-RU" sz="1600" dirty="0" smtClean="0"/>
              <a:t>Тема 9. </a:t>
            </a:r>
            <a:r>
              <a:rPr lang="ru-RU" sz="1600" dirty="0" err="1" smtClean="0"/>
              <a:t>Генерування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стратегій</a:t>
            </a:r>
            <a:r>
              <a:rPr lang="ru-RU" sz="1600" dirty="0" smtClean="0"/>
              <a:t> та </a:t>
            </a:r>
            <a:r>
              <a:rPr lang="ru-RU" sz="1600" dirty="0" err="1" smtClean="0"/>
              <a:t>умови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реалізації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10. </a:t>
            </a:r>
            <a:r>
              <a:rPr lang="ru-RU" sz="1600" dirty="0" err="1" smtClean="0"/>
              <a:t>Процес</a:t>
            </a:r>
            <a:r>
              <a:rPr lang="ru-RU" sz="1600" dirty="0" smtClean="0"/>
              <a:t> </a:t>
            </a:r>
            <a:r>
              <a:rPr lang="ru-RU" sz="1600" dirty="0" err="1" smtClean="0"/>
              <a:t>реалізації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стратегії</a:t>
            </a:r>
            <a:r>
              <a:rPr lang="ru-RU" sz="1600" dirty="0" smtClean="0"/>
              <a:t> </a:t>
            </a:r>
            <a:endParaRPr lang="ru-RU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2195736" y="260648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Список </a:t>
            </a:r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літератури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0"/>
            <a:r>
              <a:rPr lang="ru-RU" sz="1200" dirty="0" err="1" smtClean="0"/>
              <a:t>Аакер</a:t>
            </a:r>
            <a:r>
              <a:rPr lang="ru-RU" sz="1200" dirty="0" smtClean="0"/>
              <a:t> Д. Стратегическое рыночное управление / Пер. с англ. под ред. Ю.Н. </a:t>
            </a:r>
            <a:r>
              <a:rPr lang="ru-RU" sz="1200" dirty="0" err="1" smtClean="0"/>
              <a:t>Каптуревского</a:t>
            </a:r>
            <a:r>
              <a:rPr lang="ru-RU" sz="1200" dirty="0" smtClean="0"/>
              <a:t>. </a:t>
            </a:r>
            <a:r>
              <a:rPr lang="ru-RU" sz="1200" dirty="0" err="1" smtClean="0"/>
              <a:t>Спб</a:t>
            </a:r>
            <a:r>
              <a:rPr lang="ru-RU" sz="1200" dirty="0" smtClean="0"/>
              <a:t>: Питер, 2002. 544с. </a:t>
            </a:r>
            <a:endParaRPr lang="ru-RU" sz="1200" dirty="0" smtClean="0"/>
          </a:p>
          <a:p>
            <a:pPr lvl="0"/>
            <a:r>
              <a:rPr lang="ru-RU" sz="1200" dirty="0" smtClean="0"/>
              <a:t>2</a:t>
            </a:r>
            <a:r>
              <a:rPr lang="ru-RU" sz="1200" dirty="0" smtClean="0"/>
              <a:t>. Василенко В.А., Ткаченко Т.І. </a:t>
            </a:r>
            <a:r>
              <a:rPr lang="ru-RU" sz="1200" dirty="0" err="1" smtClean="0"/>
              <a:t>Стратегічне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. </a:t>
            </a:r>
            <a:r>
              <a:rPr lang="ru-RU" sz="1200" dirty="0" err="1" smtClean="0"/>
              <a:t>Навчальний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. К.: ЦУЛ, 2003. 396с. </a:t>
            </a:r>
            <a:endParaRPr lang="ru-RU" sz="1200" dirty="0" smtClean="0"/>
          </a:p>
          <a:p>
            <a:pPr lvl="0"/>
            <a:r>
              <a:rPr lang="ru-RU" sz="1200" dirty="0" smtClean="0"/>
              <a:t>3</a:t>
            </a:r>
            <a:r>
              <a:rPr lang="ru-RU" sz="1200" dirty="0" smtClean="0"/>
              <a:t>. </a:t>
            </a:r>
            <a:r>
              <a:rPr lang="ru-RU" sz="1200" dirty="0" err="1" smtClean="0"/>
              <a:t>ГевкоО.Б</a:t>
            </a:r>
            <a:r>
              <a:rPr lang="ru-RU" sz="1200" dirty="0" smtClean="0"/>
              <a:t>., Шведа Н.М. </a:t>
            </a:r>
            <a:r>
              <a:rPr lang="ru-RU" sz="1200" dirty="0" err="1" smtClean="0"/>
              <a:t>Стратегічне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: </a:t>
            </a:r>
            <a:r>
              <a:rPr lang="ru-RU" sz="1200" dirty="0" err="1" smtClean="0"/>
              <a:t>Навчальний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. Для </a:t>
            </a:r>
            <a:r>
              <a:rPr lang="ru-RU" sz="1200" dirty="0" err="1" smtClean="0"/>
              <a:t>студентів</a:t>
            </a:r>
            <a:r>
              <a:rPr lang="ru-RU" sz="1200" dirty="0" smtClean="0"/>
              <a:t> </a:t>
            </a:r>
            <a:r>
              <a:rPr lang="ru-RU" sz="1200" dirty="0" err="1" smtClean="0"/>
              <a:t>усіх</a:t>
            </a:r>
            <a:r>
              <a:rPr lang="ru-RU" sz="1200" dirty="0" smtClean="0"/>
              <a:t> форм </a:t>
            </a:r>
            <a:r>
              <a:rPr lang="ru-RU" sz="1200" dirty="0" err="1" smtClean="0"/>
              <a:t>навчання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напряму</a:t>
            </a:r>
            <a:r>
              <a:rPr lang="ru-RU" sz="1200" dirty="0" smtClean="0"/>
              <a:t> 6.030601 «Менеджмент» / </a:t>
            </a:r>
            <a:r>
              <a:rPr lang="ru-RU" sz="1200" dirty="0" err="1" smtClean="0"/>
              <a:t>Гевко</a:t>
            </a:r>
            <a:r>
              <a:rPr lang="ru-RU" sz="1200" dirty="0" smtClean="0"/>
              <a:t> О.Б., Шведа Н.М. – </a:t>
            </a:r>
            <a:r>
              <a:rPr lang="ru-RU" sz="1200" dirty="0" err="1" smtClean="0"/>
              <a:t>Тернопіль</a:t>
            </a:r>
            <a:r>
              <a:rPr lang="ru-RU" sz="1200" dirty="0" smtClean="0"/>
              <a:t> ФОП </a:t>
            </a:r>
            <a:r>
              <a:rPr lang="ru-RU" sz="1200" dirty="0" err="1" smtClean="0"/>
              <a:t>Паляниця</a:t>
            </a:r>
            <a:r>
              <a:rPr lang="ru-RU" sz="1200" dirty="0" smtClean="0"/>
              <a:t> В. А., 2016. – 152 с. </a:t>
            </a:r>
            <a:endParaRPr lang="ru-RU" sz="1200" dirty="0" smtClean="0"/>
          </a:p>
          <a:p>
            <a:pPr lvl="0"/>
            <a:r>
              <a:rPr lang="ru-RU" sz="1200" dirty="0" smtClean="0"/>
              <a:t>4</a:t>
            </a:r>
            <a:r>
              <a:rPr lang="ru-RU" sz="1200" dirty="0" smtClean="0"/>
              <a:t>. Головко Т.В., </a:t>
            </a:r>
            <a:r>
              <a:rPr lang="ru-RU" sz="1200" dirty="0" err="1" smtClean="0"/>
              <a:t>Сагова</a:t>
            </a:r>
            <a:r>
              <a:rPr lang="ru-RU" sz="1200" dirty="0" smtClean="0"/>
              <a:t> С.В. </a:t>
            </a:r>
            <a:r>
              <a:rPr lang="ru-RU" sz="1200" dirty="0" err="1" smtClean="0"/>
              <a:t>Стратегічний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аналіз</a:t>
            </a:r>
            <a:r>
              <a:rPr lang="ru-RU" sz="1200" dirty="0" smtClean="0"/>
              <a:t>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– метод.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самост</a:t>
            </a:r>
            <a:r>
              <a:rPr lang="ru-RU" sz="1200" dirty="0" smtClean="0"/>
              <a:t>. </a:t>
            </a:r>
            <a:r>
              <a:rPr lang="ru-RU" sz="1200" dirty="0" err="1" smtClean="0"/>
              <a:t>вивч</a:t>
            </a:r>
            <a:r>
              <a:rPr lang="ru-RU" sz="1200" dirty="0" smtClean="0"/>
              <a:t>. </a:t>
            </a:r>
            <a:r>
              <a:rPr lang="ru-RU" sz="1200" dirty="0" err="1" smtClean="0"/>
              <a:t>дисц</a:t>
            </a:r>
            <a:r>
              <a:rPr lang="ru-RU" sz="1200" dirty="0" smtClean="0"/>
              <a:t>./ За ред. М.В. </a:t>
            </a:r>
            <a:r>
              <a:rPr lang="ru-RU" sz="1200" dirty="0" err="1" smtClean="0"/>
              <a:t>Кужельного</a:t>
            </a:r>
            <a:r>
              <a:rPr lang="ru-RU" sz="1200" dirty="0" smtClean="0"/>
              <a:t>. К.: КНЕУ, 2002. 198с. </a:t>
            </a:r>
            <a:endParaRPr lang="ru-RU" sz="1200" dirty="0" smtClean="0"/>
          </a:p>
          <a:p>
            <a:pPr lvl="0"/>
            <a:r>
              <a:rPr lang="ru-RU" sz="1200" dirty="0" smtClean="0"/>
              <a:t>5</a:t>
            </a:r>
            <a:r>
              <a:rPr lang="ru-RU" sz="1200" dirty="0" smtClean="0"/>
              <a:t>. Менеджмент: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</a:t>
            </a:r>
            <a:r>
              <a:rPr lang="ru-RU" sz="1200" dirty="0" smtClean="0"/>
              <a:t>. / О.Є. </a:t>
            </a:r>
            <a:r>
              <a:rPr lang="ru-RU" sz="1200" dirty="0" err="1" smtClean="0"/>
              <a:t>Кузьмін</a:t>
            </a:r>
            <a:r>
              <a:rPr lang="ru-RU" sz="1200" dirty="0" smtClean="0"/>
              <a:t>, Н.Т. Мала, О.Г. Мельник, О.Р. </a:t>
            </a:r>
            <a:r>
              <a:rPr lang="ru-RU" sz="1200" dirty="0" err="1" smtClean="0"/>
              <a:t>Саніна</a:t>
            </a:r>
            <a:r>
              <a:rPr lang="ru-RU" sz="1200" dirty="0" smtClean="0"/>
              <a:t>. – </a:t>
            </a:r>
            <a:r>
              <a:rPr lang="ru-RU" sz="1200" dirty="0" err="1" smtClean="0"/>
              <a:t>Львів</a:t>
            </a:r>
            <a:r>
              <a:rPr lang="ru-RU" sz="1200" dirty="0" smtClean="0"/>
              <a:t>: </a:t>
            </a:r>
            <a:r>
              <a:rPr lang="ru-RU" sz="1200" dirty="0" err="1" smtClean="0"/>
              <a:t>Видавництво</a:t>
            </a:r>
            <a:r>
              <a:rPr lang="ru-RU" sz="1200" dirty="0" smtClean="0"/>
              <a:t> </a:t>
            </a:r>
            <a:r>
              <a:rPr lang="ru-RU" sz="1200" dirty="0" err="1" smtClean="0"/>
              <a:t>Львівської</a:t>
            </a:r>
            <a:r>
              <a:rPr lang="ru-RU" sz="1200" dirty="0" smtClean="0"/>
              <a:t> </a:t>
            </a:r>
            <a:r>
              <a:rPr lang="ru-RU" sz="1200" dirty="0" err="1" smtClean="0"/>
              <a:t>політехніки</a:t>
            </a:r>
            <a:r>
              <a:rPr lang="ru-RU" sz="1200" dirty="0" smtClean="0"/>
              <a:t>, 2012. – 240 с. </a:t>
            </a:r>
            <a:endParaRPr lang="ru-RU" sz="1200" dirty="0" smtClean="0"/>
          </a:p>
          <a:p>
            <a:pPr lvl="0"/>
            <a:r>
              <a:rPr lang="ru-RU" sz="1200" dirty="0" smtClean="0"/>
              <a:t>6</a:t>
            </a:r>
            <a:r>
              <a:rPr lang="ru-RU" sz="1200" dirty="0" smtClean="0"/>
              <a:t>. </a:t>
            </a:r>
            <a:r>
              <a:rPr lang="ru-RU" sz="1200" dirty="0" err="1" smtClean="0"/>
              <a:t>Міщенко</a:t>
            </a:r>
            <a:r>
              <a:rPr lang="ru-RU" sz="1200" dirty="0" smtClean="0"/>
              <a:t> А.П. </a:t>
            </a:r>
            <a:r>
              <a:rPr lang="ru-RU" sz="1200" dirty="0" err="1" smtClean="0"/>
              <a:t>Стратегічне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</a:t>
            </a:r>
            <a:r>
              <a:rPr lang="ru-RU" sz="1200" dirty="0" smtClean="0"/>
              <a:t>. [</a:t>
            </a:r>
            <a:r>
              <a:rPr lang="ru-RU" sz="1200" dirty="0" err="1" smtClean="0"/>
              <a:t>Електронний</a:t>
            </a:r>
            <a:r>
              <a:rPr lang="ru-RU" sz="1200" dirty="0" smtClean="0"/>
              <a:t> ресурс] / А.П. </a:t>
            </a:r>
            <a:r>
              <a:rPr lang="ru-RU" sz="1200" dirty="0" err="1" smtClean="0"/>
              <a:t>Міщенко</a:t>
            </a:r>
            <a:r>
              <a:rPr lang="ru-RU" sz="1200" dirty="0" smtClean="0"/>
              <a:t>. – 2-ге вид. – </a:t>
            </a:r>
            <a:r>
              <a:rPr lang="ru-RU" sz="1200" dirty="0" err="1" smtClean="0"/>
              <a:t>Дн-к</a:t>
            </a:r>
            <a:r>
              <a:rPr lang="ru-RU" sz="1200" dirty="0" smtClean="0"/>
              <a:t>: </a:t>
            </a:r>
            <a:r>
              <a:rPr lang="ru-RU" sz="1200" dirty="0" err="1" smtClean="0"/>
              <a:t>Вид-во</a:t>
            </a:r>
            <a:r>
              <a:rPr lang="ru-RU" sz="1200" dirty="0" smtClean="0"/>
              <a:t> ДУЕП, 2007. – 332 с. – Режим доступу: </a:t>
            </a:r>
            <a:r>
              <a:rPr lang="en-US" sz="1200" dirty="0" smtClean="0"/>
              <a:t>http://libfree.com/123307881- </a:t>
            </a:r>
            <a:r>
              <a:rPr lang="en-US" sz="1200" dirty="0" err="1" smtClean="0"/>
              <a:t>marketingstrategichne_upravlinnya</a:t>
            </a:r>
            <a:r>
              <a:rPr lang="en-US" sz="1200" dirty="0" smtClean="0"/>
              <a:t> mischenko_ap.html. </a:t>
            </a:r>
            <a:endParaRPr lang="uk-UA" sz="1200" dirty="0" smtClean="0"/>
          </a:p>
          <a:p>
            <a:pPr lvl="0"/>
            <a:r>
              <a:rPr lang="en-US" sz="1200" dirty="0" smtClean="0"/>
              <a:t>7</a:t>
            </a:r>
            <a:r>
              <a:rPr lang="en-US" sz="1200" dirty="0" smtClean="0"/>
              <a:t>. </a:t>
            </a:r>
            <a:r>
              <a:rPr lang="ru-RU" sz="1200" dirty="0" err="1" smtClean="0"/>
              <a:t>Москалюк</a:t>
            </a:r>
            <a:r>
              <a:rPr lang="ru-RU" sz="1200" dirty="0" smtClean="0"/>
              <a:t> В.Є. </a:t>
            </a:r>
            <a:r>
              <a:rPr lang="ru-RU" sz="1200" dirty="0" err="1" smtClean="0"/>
              <a:t>Планування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підприємства</a:t>
            </a:r>
            <a:r>
              <a:rPr lang="ru-RU" sz="1200" dirty="0" smtClean="0"/>
              <a:t>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</a:t>
            </a:r>
            <a:r>
              <a:rPr lang="ru-RU" sz="1200" dirty="0" smtClean="0"/>
              <a:t>. / В.Є. </a:t>
            </a:r>
            <a:r>
              <a:rPr lang="ru-RU" sz="1200" dirty="0" err="1" smtClean="0"/>
              <a:t>Москалюк</a:t>
            </a:r>
            <a:r>
              <a:rPr lang="ru-RU" sz="1200" dirty="0" smtClean="0"/>
              <a:t>. – К.: КНЕУ, 2005. – 384 с. </a:t>
            </a:r>
            <a:endParaRPr lang="ru-RU" sz="1200" dirty="0" smtClean="0"/>
          </a:p>
          <a:p>
            <a:pPr lvl="0"/>
            <a:r>
              <a:rPr lang="ru-RU" sz="1200" dirty="0" smtClean="0"/>
              <a:t>8</a:t>
            </a:r>
            <a:r>
              <a:rPr lang="ru-RU" sz="1200" dirty="0" smtClean="0"/>
              <a:t>. </a:t>
            </a:r>
            <a:r>
              <a:rPr lang="ru-RU" sz="1200" dirty="0" err="1" smtClean="0"/>
              <a:t>Подольчак</a:t>
            </a:r>
            <a:r>
              <a:rPr lang="ru-RU" sz="1200" dirty="0" smtClean="0"/>
              <a:t> Н.Ю. </a:t>
            </a:r>
            <a:r>
              <a:rPr lang="ru-RU" sz="1200" dirty="0" err="1" smtClean="0"/>
              <a:t>Стратегічний</a:t>
            </a:r>
            <a:r>
              <a:rPr lang="ru-RU" sz="1200" dirty="0" smtClean="0"/>
              <a:t> менеджмент: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</a:t>
            </a:r>
            <a:r>
              <a:rPr lang="ru-RU" sz="1200" dirty="0" smtClean="0"/>
              <a:t>. / Н.Ю. </a:t>
            </a:r>
            <a:r>
              <a:rPr lang="ru-RU" sz="1200" dirty="0" err="1" smtClean="0"/>
              <a:t>Подольчак</a:t>
            </a:r>
            <a:r>
              <a:rPr lang="ru-RU" sz="1200" dirty="0" smtClean="0"/>
              <a:t>. – </a:t>
            </a:r>
            <a:r>
              <a:rPr lang="ru-RU" sz="1200" dirty="0" err="1" smtClean="0"/>
              <a:t>Львів</a:t>
            </a:r>
            <a:r>
              <a:rPr lang="ru-RU" sz="1200" dirty="0" smtClean="0"/>
              <a:t>: </a:t>
            </a:r>
            <a:r>
              <a:rPr lang="ru-RU" sz="1200" dirty="0" err="1" smtClean="0"/>
              <a:t>Видавництво</a:t>
            </a:r>
            <a:r>
              <a:rPr lang="ru-RU" sz="1200" dirty="0" smtClean="0"/>
              <a:t> </a:t>
            </a:r>
            <a:r>
              <a:rPr lang="ru-RU" sz="1200" dirty="0" err="1" smtClean="0"/>
              <a:t>Львівської</a:t>
            </a:r>
            <a:r>
              <a:rPr lang="ru-RU" sz="1200" dirty="0" smtClean="0"/>
              <a:t> </a:t>
            </a:r>
            <a:r>
              <a:rPr lang="ru-RU" sz="1200" dirty="0" err="1" smtClean="0"/>
              <a:t>політехніки</a:t>
            </a:r>
            <a:r>
              <a:rPr lang="ru-RU" sz="1200" dirty="0" smtClean="0"/>
              <a:t>, 2012. – 400 с </a:t>
            </a:r>
            <a:endParaRPr lang="ru-RU" sz="1200" dirty="0" smtClean="0"/>
          </a:p>
          <a:p>
            <a:pPr lvl="0"/>
            <a:r>
              <a:rPr lang="ru-RU" sz="1200" dirty="0" smtClean="0"/>
              <a:t>9</a:t>
            </a:r>
            <a:r>
              <a:rPr lang="ru-RU" sz="1200" dirty="0" smtClean="0"/>
              <a:t>. Наливайко А.П. </a:t>
            </a:r>
            <a:r>
              <a:rPr lang="ru-RU" sz="1200" dirty="0" err="1" smtClean="0"/>
              <a:t>Теорія</a:t>
            </a:r>
            <a:r>
              <a:rPr lang="ru-RU" sz="1200" dirty="0" smtClean="0"/>
              <a:t> </a:t>
            </a:r>
            <a:r>
              <a:rPr lang="ru-RU" sz="1200" dirty="0" err="1" smtClean="0"/>
              <a:t>стратегії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підприємства</a:t>
            </a:r>
            <a:r>
              <a:rPr lang="ru-RU" sz="1200" dirty="0" smtClean="0"/>
              <a:t>. </a:t>
            </a:r>
            <a:r>
              <a:rPr lang="ru-RU" sz="1200" dirty="0" err="1" smtClean="0"/>
              <a:t>Сучаний</a:t>
            </a:r>
            <a:r>
              <a:rPr lang="ru-RU" sz="1200" dirty="0" smtClean="0"/>
              <a:t> стан та напрямки </a:t>
            </a:r>
            <a:r>
              <a:rPr lang="ru-RU" sz="1200" dirty="0" err="1" smtClean="0"/>
              <a:t>розвитку</a:t>
            </a:r>
            <a:r>
              <a:rPr lang="ru-RU" sz="1200" dirty="0" smtClean="0"/>
              <a:t>: </a:t>
            </a:r>
            <a:r>
              <a:rPr lang="ru-RU" sz="1200" dirty="0" err="1" smtClean="0"/>
              <a:t>Монографія</a:t>
            </a:r>
            <a:r>
              <a:rPr lang="ru-RU" sz="1200" dirty="0" smtClean="0"/>
              <a:t>. К.: КНЕУ, 2001. 227с. </a:t>
            </a:r>
            <a:endParaRPr lang="ru-RU" sz="1200" smtClean="0"/>
          </a:p>
          <a:p>
            <a:pPr lvl="0"/>
            <a:r>
              <a:rPr lang="ru-RU" sz="1200" smtClean="0"/>
              <a:t>10</a:t>
            </a:r>
            <a:r>
              <a:rPr lang="ru-RU" sz="1200" dirty="0" smtClean="0"/>
              <a:t>. </a:t>
            </a:r>
            <a:r>
              <a:rPr lang="ru-RU" sz="1200" dirty="0" err="1" smtClean="0"/>
              <a:t>Нємцов</a:t>
            </a:r>
            <a:r>
              <a:rPr lang="ru-RU" sz="1200" dirty="0" smtClean="0"/>
              <a:t> В.Д., Довгань Л.Є. </a:t>
            </a:r>
            <a:r>
              <a:rPr lang="ru-RU" sz="1200" dirty="0" err="1" smtClean="0"/>
              <a:t>Стратегічний</a:t>
            </a:r>
            <a:r>
              <a:rPr lang="ru-RU" sz="1200" dirty="0" smtClean="0"/>
              <a:t> менеджмент. </a:t>
            </a:r>
            <a:r>
              <a:rPr lang="ru-RU" sz="1200" dirty="0" err="1" smtClean="0"/>
              <a:t>Навчальний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. К., 2004. 560с. 11. </a:t>
            </a:r>
            <a:r>
              <a:rPr lang="ru-RU" sz="1200" dirty="0" err="1" smtClean="0"/>
              <a:t>Осовська</a:t>
            </a:r>
            <a:r>
              <a:rPr lang="ru-RU" sz="1200" dirty="0" smtClean="0"/>
              <a:t> Г.В., </a:t>
            </a:r>
            <a:r>
              <a:rPr lang="ru-RU" sz="1200" dirty="0" err="1" smtClean="0"/>
              <a:t>Фіщук</a:t>
            </a:r>
            <a:r>
              <a:rPr lang="ru-RU" sz="1200" dirty="0" smtClean="0"/>
              <a:t> О.Л., </a:t>
            </a:r>
            <a:r>
              <a:rPr lang="ru-RU" sz="1200" dirty="0" err="1" smtClean="0"/>
              <a:t>Жалінська</a:t>
            </a:r>
            <a:r>
              <a:rPr lang="ru-RU" sz="1200" dirty="0" smtClean="0"/>
              <a:t> І.В. </a:t>
            </a:r>
            <a:r>
              <a:rPr lang="ru-RU" sz="1200" dirty="0" err="1" smtClean="0"/>
              <a:t>Стратегічний</a:t>
            </a:r>
            <a:r>
              <a:rPr lang="ru-RU" sz="1200" dirty="0" smtClean="0"/>
              <a:t> менеджмент: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. К.: Кондор, 2003. 196с.</a:t>
            </a:r>
            <a:endParaRPr lang="ru-RU" sz="1200" dirty="0" smtClean="0"/>
          </a:p>
        </p:txBody>
      </p:sp>
    </p:spTree>
    <p:extLst>
      <p:ext uri="{BB962C8B-B14F-4D97-AF65-F5344CB8AC3E}">
        <p14:creationId xmlns="" xmlns:p14="http://schemas.microsoft.com/office/powerpoint/2010/main" val="27499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565</Words>
  <Application>Microsoft Office PowerPoint</Application>
  <PresentationFormat>Экран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Інформаційний обсяг навчальної дисципліни </vt:lpstr>
      <vt:lpstr>Слайд 4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60</cp:revision>
  <dcterms:created xsi:type="dcterms:W3CDTF">2017-06-04T12:24:27Z</dcterms:created>
  <dcterms:modified xsi:type="dcterms:W3CDTF">2020-06-12T18:25:17Z</dcterms:modified>
</cp:coreProperties>
</file>