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3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67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3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7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0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2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5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3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1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5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EB99B-EDE8-4FA0-B7EB-1323320A6E03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A9FCD-380E-4BE0-82FC-BD235739980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64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943" y="0"/>
            <a:ext cx="11258931" cy="3556318"/>
          </a:xfrm>
        </p:spPr>
        <p:txBody>
          <a:bodyPr>
            <a:normAutofit/>
          </a:bodyPr>
          <a:lstStyle/>
          <a:p>
            <a:r>
              <a:rPr lang="ru-RU" b="1" dirty="0"/>
              <a:t>Про перегляд та </a:t>
            </a:r>
            <a:r>
              <a:rPr lang="ru-RU" b="1" dirty="0" err="1"/>
              <a:t>оновлення</a:t>
            </a:r>
            <a:r>
              <a:rPr lang="ru-RU" b="1" dirty="0"/>
              <a:t> </a:t>
            </a:r>
            <a:r>
              <a:rPr lang="ru-RU" b="1" dirty="0" err="1"/>
              <a:t>освітніх</a:t>
            </a:r>
            <a:r>
              <a:rPr lang="ru-RU" b="1" dirty="0"/>
              <a:t> </a:t>
            </a:r>
            <a:r>
              <a:rPr lang="ru-RU" b="1" dirty="0" err="1"/>
              <a:t>програм</a:t>
            </a:r>
            <a:r>
              <a:rPr lang="ru-RU" b="1" dirty="0"/>
              <a:t> </a:t>
            </a:r>
            <a:r>
              <a:rPr lang="ru-RU" b="1" dirty="0" err="1"/>
              <a:t>всіх</a:t>
            </a:r>
            <a:r>
              <a:rPr lang="ru-RU" b="1" dirty="0"/>
              <a:t> </a:t>
            </a:r>
            <a:r>
              <a:rPr lang="ru-RU" b="1" dirty="0" err="1"/>
              <a:t>рівнів</a:t>
            </a:r>
            <a:r>
              <a:rPr lang="ru-RU" b="1" dirty="0"/>
              <a:t> </a:t>
            </a:r>
            <a:r>
              <a:rPr lang="ru-RU" b="1" dirty="0" err="1"/>
              <a:t>вищої</a:t>
            </a:r>
            <a:r>
              <a:rPr lang="ru-RU" b="1" dirty="0"/>
              <a:t> </a:t>
            </a:r>
            <a:r>
              <a:rPr lang="ru-RU" b="1" dirty="0" err="1"/>
              <a:t>освіти</a:t>
            </a:r>
            <a:r>
              <a:rPr lang="ru-RU" b="1" dirty="0"/>
              <a:t> на 2020-2021 </a:t>
            </a:r>
            <a:r>
              <a:rPr lang="ru-RU" b="1" dirty="0" err="1"/>
              <a:t>н.р</a:t>
            </a:r>
            <a:r>
              <a:rPr lang="ru-RU" b="1" dirty="0"/>
              <a:t>.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808" y="3852672"/>
            <a:ext cx="10061066" cy="975360"/>
          </a:xfrm>
        </p:spPr>
        <p:txBody>
          <a:bodyPr>
            <a:noAutofit/>
          </a:bodyPr>
          <a:lstStyle/>
          <a:p>
            <a:pPr algn="r"/>
            <a:r>
              <a:rPr lang="uk-UA" sz="4000" b="1" dirty="0"/>
              <a:t>Доповідач:</a:t>
            </a:r>
          </a:p>
          <a:p>
            <a:pPr algn="r"/>
            <a:r>
              <a:rPr lang="uk-UA" sz="4000" b="1" dirty="0"/>
              <a:t>керівник відділу забезпечення якості освіти</a:t>
            </a:r>
          </a:p>
          <a:p>
            <a:pPr algn="r"/>
            <a:r>
              <a:rPr lang="uk-UA" sz="4000" b="1" dirty="0"/>
              <a:t>Віталій КОБЕЦЬ</a:t>
            </a:r>
          </a:p>
        </p:txBody>
      </p:sp>
    </p:spTree>
    <p:extLst>
      <p:ext uri="{BB962C8B-B14F-4D97-AF65-F5344CB8AC3E}">
        <p14:creationId xmlns:p14="http://schemas.microsoft.com/office/powerpoint/2010/main" val="394951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8528" y="663677"/>
            <a:ext cx="9671304" cy="884904"/>
          </a:xfrm>
        </p:spPr>
        <p:txBody>
          <a:bodyPr>
            <a:normAutofit/>
          </a:bodyPr>
          <a:lstStyle/>
          <a:p>
            <a:r>
              <a:rPr lang="uk-UA" dirty="0" smtClean="0"/>
              <a:t>Аналіз перегляду освітніх програм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581656" y="3962022"/>
            <a:ext cx="8221670" cy="830264"/>
            <a:chOff x="1248" y="1290"/>
            <a:chExt cx="5179" cy="523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gray">
            <a:xfrm>
              <a:off x="1765" y="1290"/>
              <a:ext cx="466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uk-UA" sz="2400" dirty="0" smtClean="0">
                  <a:solidFill>
                    <a:srgbClr val="000000"/>
                  </a:solidFill>
                </a:rPr>
                <a:t>Переглянуті ОП з частково наданими супровідними документами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569464" y="1734312"/>
            <a:ext cx="7974020" cy="555625"/>
            <a:chOff x="1248" y="2030"/>
            <a:chExt cx="5023" cy="350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gray">
            <a:xfrm>
              <a:off x="1786" y="2072"/>
              <a:ext cx="448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uk-UA" sz="2400" dirty="0" smtClean="0">
                  <a:solidFill>
                    <a:srgbClr val="000000"/>
                  </a:solidFill>
                </a:rPr>
                <a:t>Переглянуті ОП з усіма супровідними документами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557272" y="2572512"/>
            <a:ext cx="7959728" cy="561975"/>
            <a:chOff x="1248" y="2640"/>
            <a:chExt cx="5014" cy="354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>
                <a:ln>
                  <a:solidFill>
                    <a:srgbClr val="C00000"/>
                  </a:solidFill>
                </a:ln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1788" y="2703"/>
              <a:ext cx="447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uk-UA" sz="2400" dirty="0" smtClean="0">
                  <a:solidFill>
                    <a:srgbClr val="000000"/>
                  </a:solidFill>
                </a:rPr>
                <a:t>Не переглянуті ОП без супровідних документів 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06040" y="3374136"/>
            <a:ext cx="7435850" cy="555625"/>
            <a:chOff x="1248" y="3230"/>
            <a:chExt cx="4684" cy="350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gray">
            <a:xfrm>
              <a:off x="1748" y="3272"/>
              <a:ext cx="418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uk-UA" sz="2400" dirty="0" smtClean="0">
                  <a:solidFill>
                    <a:srgbClr val="000000"/>
                  </a:solidFill>
                </a:rPr>
                <a:t>Переглянуті ОП без супровідних документів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/>
          <p:cNvGrpSpPr>
            <a:grpSpLocks/>
          </p:cNvGrpSpPr>
          <p:nvPr/>
        </p:nvGrpSpPr>
        <p:grpSpPr bwMode="auto">
          <a:xfrm>
            <a:off x="2569464" y="5109337"/>
            <a:ext cx="5454653" cy="555625"/>
            <a:chOff x="1248" y="3230"/>
            <a:chExt cx="3436" cy="350"/>
          </a:xfrm>
        </p:grpSpPr>
        <p:sp>
          <p:nvSpPr>
            <p:cNvPr id="25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gray">
            <a:xfrm>
              <a:off x="1752" y="3272"/>
              <a:ext cx="293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uk-UA" sz="2400" dirty="0" smtClean="0">
                  <a:solidFill>
                    <a:srgbClr val="000000"/>
                  </a:solidFill>
                </a:rPr>
                <a:t>Супровідні документи без ОП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666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2169" y="365126"/>
            <a:ext cx="10854812" cy="741004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uk-U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Переглянуті ОП з усіма супровідними документами</a:t>
            </a:r>
            <a:r>
              <a:rPr lang="en-US" b="1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8360" y="1415844"/>
            <a:ext cx="10663083" cy="5117691"/>
          </a:xfrm>
          <a:noFill/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uk-UA" sz="3200" b="1" dirty="0" smtClean="0"/>
              <a:t>Перший (бакалаврський) рівень вищої освіти:</a:t>
            </a:r>
            <a:endParaRPr lang="uk-UA" sz="3200" dirty="0" smtClean="0"/>
          </a:p>
          <a:p>
            <a:pPr>
              <a:spcBef>
                <a:spcPts val="0"/>
              </a:spcBef>
              <a:buNone/>
            </a:pPr>
            <a:r>
              <a:rPr lang="uk-UA" sz="3200" b="1" dirty="0" smtClean="0"/>
              <a:t> </a:t>
            </a:r>
            <a:r>
              <a:rPr lang="uk-UA" sz="3200" dirty="0" smtClean="0"/>
              <a:t>факультет економіки та менеджменту;</a:t>
            </a:r>
          </a:p>
          <a:p>
            <a:pPr>
              <a:spcBef>
                <a:spcPts val="0"/>
              </a:spcBef>
              <a:buNone/>
            </a:pPr>
            <a:r>
              <a:rPr lang="uk-UA" sz="3200" dirty="0" smtClean="0"/>
              <a:t> факультет української філології та журналістики;</a:t>
            </a:r>
          </a:p>
          <a:p>
            <a:pPr>
              <a:spcBef>
                <a:spcPts val="0"/>
              </a:spcBef>
              <a:buNone/>
            </a:pPr>
            <a:r>
              <a:rPr lang="uk-UA" sz="3200" dirty="0" smtClean="0"/>
              <a:t> факультет фізичного виховання та спорту;</a:t>
            </a:r>
          </a:p>
          <a:p>
            <a:pPr>
              <a:spcBef>
                <a:spcPts val="0"/>
              </a:spcBef>
              <a:buNone/>
            </a:pPr>
            <a:r>
              <a:rPr lang="uk-UA" sz="3200" dirty="0" smtClean="0"/>
              <a:t> педагогічний факультет;</a:t>
            </a:r>
          </a:p>
          <a:p>
            <a:pPr>
              <a:spcBef>
                <a:spcPts val="0"/>
              </a:spcBef>
              <a:buNone/>
            </a:pPr>
            <a:r>
              <a:rPr lang="uk-UA" sz="3200" dirty="0" smtClean="0"/>
              <a:t> соціально-психологічний факультет 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uk-UA" sz="3200" b="1" dirty="0" smtClean="0"/>
              <a:t>Другий (магістерський) рівень вищої освіти:</a:t>
            </a:r>
            <a:r>
              <a:rPr lang="uk-UA" sz="320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uk-UA" sz="3200" b="1" dirty="0" smtClean="0"/>
              <a:t> </a:t>
            </a:r>
            <a:r>
              <a:rPr lang="uk-UA" sz="3200" dirty="0" smtClean="0"/>
              <a:t>факультет економіки та менеджменту;</a:t>
            </a:r>
          </a:p>
          <a:p>
            <a:pPr>
              <a:spcBef>
                <a:spcPts val="0"/>
              </a:spcBef>
              <a:buNone/>
            </a:pPr>
            <a:r>
              <a:rPr lang="uk-UA" sz="3200" dirty="0" smtClean="0"/>
              <a:t> факультет української філології та журналістики;</a:t>
            </a:r>
          </a:p>
          <a:p>
            <a:pPr>
              <a:spcBef>
                <a:spcPts val="0"/>
              </a:spcBef>
              <a:buNone/>
            </a:pPr>
            <a:r>
              <a:rPr lang="uk-UA" sz="3200" dirty="0" smtClean="0"/>
              <a:t> факультет фізичного виховання та спорту;</a:t>
            </a:r>
          </a:p>
          <a:p>
            <a:pPr>
              <a:spcBef>
                <a:spcPts val="0"/>
              </a:spcBef>
              <a:buNone/>
            </a:pPr>
            <a:r>
              <a:rPr lang="uk-UA" sz="3200" dirty="0" smtClean="0"/>
              <a:t> соціально-психологічний факультет </a:t>
            </a:r>
          </a:p>
          <a:p>
            <a:pPr>
              <a:buFont typeface="Wingdings" pitchFamily="2" charset="2"/>
              <a:buChar char="§"/>
            </a:pPr>
            <a:r>
              <a:rPr lang="uk-UA" sz="3200" b="1" dirty="0" smtClean="0"/>
              <a:t>Третій  рівень вищої освіти </a:t>
            </a:r>
            <a:r>
              <a:rPr lang="uk-UA" sz="3200" b="1" dirty="0" err="1" smtClean="0"/>
              <a:t>PhD</a:t>
            </a:r>
            <a:r>
              <a:rPr lang="uk-UA" sz="3200" b="1" dirty="0" smtClean="0"/>
              <a:t>:</a:t>
            </a:r>
            <a:endParaRPr lang="uk-UA" sz="3200" dirty="0" smtClean="0"/>
          </a:p>
          <a:p>
            <a:pPr>
              <a:buNone/>
            </a:pPr>
            <a:r>
              <a:rPr lang="uk-UA" sz="3200" dirty="0" smtClean="0"/>
              <a:t>032 Історія та археологія; 053 Психологія; 081 Право;                 014 Середня освіта (Фізика) </a:t>
            </a: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651" y="0"/>
            <a:ext cx="10439400" cy="634181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Переглянуті</a:t>
            </a:r>
            <a:r>
              <a:rPr lang="uk-U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ОП з усіма супровідними документами</a:t>
            </a:r>
            <a:endParaRPr lang="ru-RU" sz="2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838200" y="560440"/>
          <a:ext cx="5002162" cy="6076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2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110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Перший (бакалаврський) рівень вищої освіти</a:t>
                      </a:r>
                      <a:endParaRPr lang="uk-UA" sz="16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БІОЛОГІЇ ГЕОГРАФІЇ ТА ЕКОЛОГІЇ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014.05 Середня освіта (Біологія)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270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014.05 Середня освіта (Біологія та здоров’я людини) 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014.07 Середня освіта (Географія)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091 Біологія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103 Науки про Землю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ІНОЗЕМНОЇ ФІЛОЛОГІЇ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014.02 Середня освіта (Мова і література російська)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035 Філологія (Германські мови та літератури (переклад включно)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035.10 Філологія (Прикладна лінгвістика)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МЕДИЧНИЙ ФАКУЛЬТЕТ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102 Хімія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226 Фармація, промислова фармація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227 Фізична терапія, ерготерапія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ІСТОРИКО-ЮРИДИЧНИЙ ФАКУЛЬТЕТ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014.03 Середня освіта (Історія)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032 Історія та археологія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293 Міжнародне право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КОМП’ЮТЕРНИХ НАУК, ФІЗИКИ ТА МАТЕМАТИКИ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014.04 Середня освіта (Математика)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014.08 Середня освіта (Фізика)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014.09 Середня освіта (Інформатика)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35134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121 Інженерія програмного забезпечення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6172199" y="589934"/>
          <a:ext cx="6019801" cy="6067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9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5147"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Другий (магістерський) рівень вищої освіти</a:t>
                      </a:r>
                      <a:endParaRPr lang="uk-UA" sz="16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БІОЛОГІЇ ГЕОГРАФІЇ ТА ЕКОЛОГІЇ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014.05 Середня освіта (Біологія та здоров’я людини)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014.07 Середня освіта (Географія)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091 Біологія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106 Географія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ПЕДАГОГІЧНИЙ ФАКУЛЬТЕТ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012 Дошкільна освіта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ІНОЗЕМНОЇ ФІЛОЛОГІЇ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035 Філологія (Германські мови та літератури (переклад включно)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035.10 Філологія (Прикладна лінгвістика)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МЕДИЧНИЙ ФАКУЛЬТЕТ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014.06 Середня освіта (Хімія)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102 Хімія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227 Фізична терапія, ерготерапія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222 Медицина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ІСТОРИКО-ЮРИДИЧНИЙ ФАКУЛЬТЕТ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014.03 Середня освіта (Історія)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032 Історія та археологія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КОМП’ЮТЕРНИХ НАУК, ФІЗИКИ ТА МАТЕМАТИКИ</a:t>
                      </a:r>
                      <a:endParaRPr lang="uk-UA" sz="12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014.04 Середня освіта (Математика) 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121 Інженерія програмного забезпечення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35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126 Інформаційні системи та технології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1940"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 b="1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Третій  рівень вищої освіти PhD</a:t>
                      </a:r>
                      <a:endParaRPr lang="uk-UA" sz="1600" b="1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1940">
                <a:tc>
                  <a:txBody>
                    <a:bodyPr/>
                    <a:lstStyle/>
                    <a:p>
                      <a:pPr algn="l" fontAlgn="t"/>
                      <a:r>
                        <a:rPr lang="uk-UA" sz="14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032 Історія та археологія</a:t>
                      </a:r>
                      <a:endParaRPr lang="uk-UA" sz="14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21940">
                <a:tc>
                  <a:txBody>
                    <a:bodyPr/>
                    <a:lstStyle/>
                    <a:p>
                      <a:pPr algn="l" fontAlgn="t"/>
                      <a:r>
                        <a:rPr lang="uk-UA" sz="14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053 Психологія</a:t>
                      </a:r>
                      <a:endParaRPr lang="uk-UA" sz="14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21940">
                <a:tc>
                  <a:txBody>
                    <a:bodyPr/>
                    <a:lstStyle/>
                    <a:p>
                      <a:pPr algn="l" fontAlgn="t"/>
                      <a:r>
                        <a:rPr lang="uk-UA" sz="1400" b="0" i="0" u="none" strike="noStrike" noProof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081 Право</a:t>
                      </a:r>
                      <a:endParaRPr lang="uk-UA" sz="1400" b="0" i="0" u="none" strike="noStrike" noProof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21940">
                <a:tc>
                  <a:txBody>
                    <a:bodyPr/>
                    <a:lstStyle/>
                    <a:p>
                      <a:pPr algn="l" fontAlgn="t"/>
                      <a:r>
                        <a:rPr lang="uk-UA" sz="1400" b="0" i="0" u="none" strike="noStrike" noProof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014 Середня освіта (Фізика)</a:t>
                      </a:r>
                      <a:endParaRPr lang="uk-UA" sz="1400" b="0" i="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923" y="0"/>
            <a:ext cx="10645877" cy="100289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fr-FR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Проєкт</a:t>
            </a:r>
            <a:r>
              <a:rPr lang="fr-FR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fr-FR" b="1" dirty="0" err="1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рішення</a:t>
            </a:r>
            <a:r>
              <a:rPr lang="fr-FR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r>
              <a:rPr lang="uk-UA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uk-UA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4684" y="825910"/>
            <a:ext cx="10749116" cy="5781367"/>
          </a:xfrm>
        </p:spPr>
        <p:txBody>
          <a:bodyPr>
            <a:noAutofit/>
          </a:bodyPr>
          <a:lstStyle/>
          <a:p>
            <a:pPr lvl="0"/>
            <a:r>
              <a:rPr lang="uk-UA" dirty="0" smtClean="0"/>
              <a:t>Затвердити </a:t>
            </a:r>
            <a:r>
              <a:rPr lang="uk-UA" dirty="0"/>
              <a:t>освітні програми першого (бакалаврського), другого (магістерського) і третього (наукового) рівнів вищої освіти у відповідності до Положення про перегляд освітніх програм у ХДУ.</a:t>
            </a:r>
          </a:p>
          <a:p>
            <a:pPr lvl="0"/>
            <a:r>
              <a:rPr lang="uk-UA" dirty="0"/>
              <a:t>Розмістити на офіційних </a:t>
            </a:r>
            <a:r>
              <a:rPr lang="uk-UA" dirty="0" err="1"/>
              <a:t>вебсторінках</a:t>
            </a:r>
            <a:r>
              <a:rPr lang="uk-UA" dirty="0"/>
              <a:t> кафедр оновлені освітні програми разом із документом, в якому зазначити опис суттєвих змін, які були внесені до освітніх програм за результатами їх перегляду із зазначенням </a:t>
            </a:r>
            <a:r>
              <a:rPr lang="uk-UA" dirty="0" err="1"/>
              <a:t>стейкхолдерів</a:t>
            </a:r>
            <a:r>
              <a:rPr lang="uk-UA" dirty="0"/>
              <a:t>, які запропонували ці зміни.</a:t>
            </a:r>
          </a:p>
          <a:p>
            <a:pPr lvl="0"/>
            <a:r>
              <a:rPr lang="uk-UA" dirty="0"/>
              <a:t>Попередні освітні програми перемістити у вкладку Архіви освітніх програм на офіційних </a:t>
            </a:r>
            <a:r>
              <a:rPr lang="uk-UA" dirty="0" err="1"/>
              <a:t>вебсторінках</a:t>
            </a:r>
            <a:r>
              <a:rPr lang="uk-UA" dirty="0"/>
              <a:t> кафедр</a:t>
            </a:r>
            <a:r>
              <a:rPr lang="uk-UA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310745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502</Words>
  <Application>Microsoft Office PowerPoint</Application>
  <PresentationFormat>Widescreen</PresentationFormat>
  <Paragraphs>86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Theme</vt:lpstr>
      <vt:lpstr>Про перегляд та оновлення освітніх програм всіх рівнів вищої освіти на 2020-2021 н.р.</vt:lpstr>
      <vt:lpstr>Аналіз перегляду освітніх програм</vt:lpstr>
      <vt:lpstr> Переглянуті ОП з усіма супровідними документами </vt:lpstr>
      <vt:lpstr>Переглянуті ОП з усіма супровідними документами</vt:lpstr>
      <vt:lpstr> Проєкт рішення: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Кобец Виталий Николаевич</cp:lastModifiedBy>
  <cp:revision>28</cp:revision>
  <dcterms:created xsi:type="dcterms:W3CDTF">2020-01-15T14:00:58Z</dcterms:created>
  <dcterms:modified xsi:type="dcterms:W3CDTF">2020-07-01T13:09:59Z</dcterms:modified>
</cp:coreProperties>
</file>