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9" r:id="rId5"/>
    <p:sldId id="268" r:id="rId6"/>
    <p:sldId id="265" r:id="rId7"/>
    <p:sldId id="266" r:id="rId8"/>
    <p:sldId id="267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5665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470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684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022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408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09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083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358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0911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824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135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654A-506E-453C-80EA-5D3A30DF844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171A-48EB-4DAA-8F4B-F63EA2188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3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592288" cy="368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7495" y="2120603"/>
            <a:ext cx="6748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«Деонтологія в медицині»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221088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(Дисципліна за вільним вибором студента,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рівень вищої освіти “бакалавр”, “магістр”)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-49510"/>
            <a:ext cx="21764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8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7992888" cy="3600400"/>
          </a:xfrm>
        </p:spPr>
        <p:txBody>
          <a:bodyPr>
            <a:normAutofit fontScale="92500" lnSpcReduction="10000"/>
          </a:bodyPr>
          <a:lstStyle/>
          <a:p>
            <a:pPr marL="0" indent="452438" algn="just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Медична деонтологія</a:t>
            </a:r>
            <a:r>
              <a:rPr lang="uk-UA" b="1" dirty="0" smtClean="0">
                <a:solidFill>
                  <a:schemeClr val="bg1"/>
                </a:solidFill>
              </a:rPr>
              <a:t>, як складова медичної етики, являє собою науку та практику про морально-етичні обов’язки медика, у тому числі і студента-медика, у процесі його професійної, лікувально-діагностичної, навчальної і наукової клінічної діяльності, що визначає </a:t>
            </a:r>
            <a:r>
              <a:rPr lang="uk-UA" b="1" dirty="0" err="1" smtClean="0">
                <a:solidFill>
                  <a:schemeClr val="bg1"/>
                </a:solidFill>
              </a:rPr>
              <a:t>психоетичні</a:t>
            </a:r>
            <a:r>
              <a:rPr lang="uk-UA" b="1" dirty="0" smtClean="0">
                <a:solidFill>
                  <a:schemeClr val="bg1"/>
                </a:solidFill>
              </a:rPr>
              <a:t> норми взаємовідносин лікаря з пацієнтом і колегами.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25" y="3871040"/>
            <a:ext cx="401955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6525"/>
            <a:ext cx="4688013" cy="263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60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19256" cy="4133056"/>
          </a:xfrm>
        </p:spPr>
        <p:txBody>
          <a:bodyPr>
            <a:normAutofit/>
          </a:bodyPr>
          <a:lstStyle/>
          <a:p>
            <a:pPr marL="0" indent="452438" algn="just"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Медична</a:t>
            </a:r>
            <a:r>
              <a:rPr lang="ru-RU" sz="3000" b="1" dirty="0" smtClean="0">
                <a:solidFill>
                  <a:srgbClr val="FFFF00"/>
                </a:solidFill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</a:rPr>
              <a:t>деонтологія</a:t>
            </a:r>
            <a:r>
              <a:rPr lang="ru-RU" sz="3000" b="1" dirty="0" smtClean="0">
                <a:solidFill>
                  <a:srgbClr val="FFFF00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— </a:t>
            </a:r>
            <a:r>
              <a:rPr lang="ru-RU" sz="3000" dirty="0" err="1" smtClean="0">
                <a:solidFill>
                  <a:schemeClr val="bg1"/>
                </a:solidFill>
              </a:rPr>
              <a:t>вчення</a:t>
            </a:r>
            <a:r>
              <a:rPr lang="ru-RU" sz="3000" dirty="0" smtClean="0">
                <a:solidFill>
                  <a:schemeClr val="bg1"/>
                </a:solidFill>
              </a:rPr>
              <a:t> про </a:t>
            </a:r>
            <a:r>
              <a:rPr lang="ru-RU" sz="3000" dirty="0" err="1" smtClean="0">
                <a:solidFill>
                  <a:schemeClr val="bg1"/>
                </a:solidFill>
              </a:rPr>
              <a:t>належну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поведінку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медичних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працівників</a:t>
            </a:r>
            <a:r>
              <a:rPr lang="ru-RU" sz="3000" dirty="0" smtClean="0">
                <a:solidFill>
                  <a:schemeClr val="bg1"/>
                </a:solidFill>
              </a:rPr>
              <a:t>, яка </a:t>
            </a:r>
            <a:r>
              <a:rPr lang="ru-RU" sz="3000" dirty="0" err="1" smtClean="0">
                <a:solidFill>
                  <a:schemeClr val="bg1"/>
                </a:solidFill>
              </a:rPr>
              <a:t>створює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сприятливі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умови</a:t>
            </a:r>
            <a:r>
              <a:rPr lang="ru-RU" sz="3000" dirty="0" smtClean="0">
                <a:solidFill>
                  <a:schemeClr val="bg1"/>
                </a:solidFill>
              </a:rPr>
              <a:t> для </a:t>
            </a:r>
            <a:r>
              <a:rPr lang="ru-RU" sz="3000" dirty="0" err="1" smtClean="0">
                <a:solidFill>
                  <a:schemeClr val="bg1"/>
                </a:solidFill>
              </a:rPr>
              <a:t>видужування</a:t>
            </a:r>
            <a:r>
              <a:rPr lang="ru-RU" sz="3000" dirty="0" smtClean="0">
                <a:solidFill>
                  <a:schemeClr val="bg1"/>
                </a:solidFill>
              </a:rPr>
              <a:t> хворого. </a:t>
            </a:r>
            <a:r>
              <a:rPr lang="ru-RU" sz="3000" dirty="0" err="1" smtClean="0">
                <a:solidFill>
                  <a:schemeClr val="bg1"/>
                </a:solidFill>
              </a:rPr>
              <a:t>Це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сукупність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етичних</a:t>
            </a:r>
            <a:r>
              <a:rPr lang="ru-RU" sz="3000" dirty="0" smtClean="0">
                <a:solidFill>
                  <a:schemeClr val="bg1"/>
                </a:solidFill>
              </a:rPr>
              <a:t> норм і </a:t>
            </a:r>
            <a:r>
              <a:rPr lang="ru-RU" sz="3000" dirty="0" err="1" smtClean="0">
                <a:solidFill>
                  <a:schemeClr val="bg1"/>
                </a:solidFill>
              </a:rPr>
              <a:t>приписів</a:t>
            </a:r>
            <a:r>
              <a:rPr lang="ru-RU" sz="3000" dirty="0" smtClean="0">
                <a:solidFill>
                  <a:schemeClr val="bg1"/>
                </a:solidFill>
              </a:rPr>
              <a:t> для </a:t>
            </a:r>
            <a:r>
              <a:rPr lang="ru-RU" sz="3000" dirty="0" err="1" smtClean="0">
                <a:solidFill>
                  <a:schemeClr val="bg1"/>
                </a:solidFill>
              </a:rPr>
              <a:t>медичних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працівників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необхідних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їм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здійсненні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професійної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849">
            <a:off x="4435801" y="3703968"/>
            <a:ext cx="4391888" cy="292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951">
            <a:off x="755576" y="3371900"/>
            <a:ext cx="2488307" cy="3231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91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400600"/>
          </a:xfrm>
        </p:spPr>
        <p:txBody>
          <a:bodyPr>
            <a:normAutofit fontScale="47500" lnSpcReduction="20000"/>
          </a:bodyPr>
          <a:lstStyle/>
          <a:p>
            <a:pPr marL="0" indent="452438" algn="just">
              <a:buNone/>
            </a:pPr>
            <a:r>
              <a:rPr lang="uk-UA" sz="5300" b="1" dirty="0" smtClean="0">
                <a:solidFill>
                  <a:srgbClr val="FFFF00"/>
                </a:solidFill>
              </a:rPr>
              <a:t>Медична деонтологія </a:t>
            </a:r>
            <a:r>
              <a:rPr lang="uk-UA" sz="5300" dirty="0" smtClean="0">
                <a:solidFill>
                  <a:schemeClr val="bg1"/>
                </a:solidFill>
              </a:rPr>
              <a:t>тісно пов’язана з медичною етикою. Медична етика – це вчення про мораль медпрацівників, їх поведінку, взаємозв’язки з хворими, з колегами, із суспільством.</a:t>
            </a:r>
          </a:p>
          <a:p>
            <a:pPr marL="0" indent="452438" algn="just">
              <a:buNone/>
            </a:pPr>
            <a:r>
              <a:rPr lang="uk-UA" sz="5300" dirty="0" smtClean="0">
                <a:solidFill>
                  <a:schemeClr val="bg1"/>
                </a:solidFill>
              </a:rPr>
              <a:t>Складовою частиною медичної етики є </a:t>
            </a:r>
            <a:r>
              <a:rPr lang="uk-UA" sz="5300" b="1" dirty="0" smtClean="0">
                <a:solidFill>
                  <a:srgbClr val="FFFF00"/>
                </a:solidFill>
              </a:rPr>
              <a:t>деонтологія</a:t>
            </a:r>
            <a:r>
              <a:rPr lang="uk-UA" sz="5300" dirty="0" smtClean="0">
                <a:solidFill>
                  <a:schemeClr val="bg1"/>
                </a:solidFill>
              </a:rPr>
              <a:t> – вчення про обов’язки медичного працівника.</a:t>
            </a:r>
          </a:p>
          <a:p>
            <a:pPr marL="0" indent="452438" algn="just"/>
            <a:endParaRPr lang="uk-UA" sz="5300" dirty="0" smtClean="0">
              <a:solidFill>
                <a:schemeClr val="bg1"/>
              </a:solidFill>
            </a:endParaRPr>
          </a:p>
          <a:p>
            <a:pPr marL="0" indent="452438" algn="just">
              <a:buNone/>
            </a:pPr>
            <a:r>
              <a:rPr lang="uk-UA" sz="5300" dirty="0" smtClean="0">
                <a:solidFill>
                  <a:schemeClr val="bg1"/>
                </a:solidFill>
              </a:rPr>
              <a:t>Порушення правил деонтології може призвести до виникнення такої патології як </a:t>
            </a:r>
            <a:r>
              <a:rPr lang="uk-UA" sz="5300" b="1" dirty="0" smtClean="0">
                <a:solidFill>
                  <a:srgbClr val="FFFF00"/>
                </a:solidFill>
              </a:rPr>
              <a:t>ятрогенія</a:t>
            </a:r>
            <a:r>
              <a:rPr lang="uk-UA" sz="5300" dirty="0" smtClean="0">
                <a:solidFill>
                  <a:schemeClr val="bg1"/>
                </a:solidFill>
              </a:rPr>
              <a:t> – психогенний розлад внаслідок неправильних, необережних висловлювань або дій медичного працівника.</a:t>
            </a:r>
          </a:p>
          <a:p>
            <a:pPr marL="0" indent="452438" algn="just"/>
            <a:endParaRPr lang="uk-UA" sz="5300" dirty="0" smtClean="0">
              <a:solidFill>
                <a:schemeClr val="bg1"/>
              </a:solidFill>
            </a:endParaRPr>
          </a:p>
          <a:p>
            <a:pPr marL="0" indent="452438" algn="just">
              <a:buNone/>
            </a:pPr>
            <a:r>
              <a:rPr lang="uk-UA" sz="5300" dirty="0" smtClean="0">
                <a:solidFill>
                  <a:schemeClr val="bg1"/>
                </a:solidFill>
              </a:rPr>
              <a:t>Тому </a:t>
            </a:r>
            <a:r>
              <a:rPr lang="uk-UA" sz="5300" b="1" dirty="0" smtClean="0">
                <a:solidFill>
                  <a:srgbClr val="FFFF00"/>
                </a:solidFill>
              </a:rPr>
              <a:t>важливим принципом </a:t>
            </a:r>
            <a:r>
              <a:rPr lang="uk-UA" sz="5300" dirty="0" smtClean="0">
                <a:solidFill>
                  <a:schemeClr val="bg1"/>
                </a:solidFill>
              </a:rPr>
              <a:t>є дотримування основного деонтологічного правила – </a:t>
            </a:r>
            <a:r>
              <a:rPr lang="uk-UA" sz="5300" b="1" dirty="0" smtClean="0">
                <a:solidFill>
                  <a:srgbClr val="FFFF00"/>
                </a:solidFill>
              </a:rPr>
              <a:t>не зашкодили при діагностиці, або лікуванні.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33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Переваги у вивченні дисципліни «Деонтологія в медицині»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Вивчення «Деонтології в медицині» перед початком клінічних дисциплін створює необхідні передумови для швидшої адаптації студента до роботи в клініці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uk-UA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надає правове підґрунтя його професійної діяльності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uk-UA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знайомить із нормативними державними та міжнародними документами, основними принципами </a:t>
            </a:r>
            <a:r>
              <a:rPr lang="uk-UA" dirty="0" err="1" smtClean="0">
                <a:solidFill>
                  <a:schemeClr val="bg1"/>
                </a:solidFill>
              </a:rPr>
              <a:t>біомедичної</a:t>
            </a:r>
            <a:r>
              <a:rPr lang="uk-UA" dirty="0" smtClean="0">
                <a:solidFill>
                  <a:schemeClr val="bg1"/>
                </a:solidFill>
              </a:rPr>
              <a:t> етики, статусом медичної деонтології у сучасному суспільстві.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346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0" indent="452438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Мета </a:t>
            </a:r>
            <a:r>
              <a:rPr lang="ru-RU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 </a:t>
            </a: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у студента </a:t>
            </a:r>
            <a:r>
              <a:rPr lang="ru-RU" dirty="0" err="1" smtClean="0">
                <a:solidFill>
                  <a:schemeClr val="bg1"/>
                </a:solidFill>
              </a:rPr>
              <a:t>деонтологічних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фахівця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вміння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конкретних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ситуаціях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65" y="1916832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8040"/>
            <a:ext cx="4934322" cy="328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5" y="4372814"/>
            <a:ext cx="3528392" cy="239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4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6336704" cy="54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1.Засвоєння студентом </a:t>
            </a:r>
            <a:r>
              <a:rPr lang="ru-RU" dirty="0" err="1" smtClean="0">
                <a:solidFill>
                  <a:schemeClr val="bg1"/>
                </a:solidFill>
              </a:rPr>
              <a:t>теоретичних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необхідних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побудови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оптимальної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моделі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поведінки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спілкуванні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хворим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2.Надання </a:t>
            </a:r>
            <a:r>
              <a:rPr lang="ru-RU" dirty="0" err="1" smtClean="0">
                <a:solidFill>
                  <a:schemeClr val="bg1"/>
                </a:solidFill>
              </a:rPr>
              <a:t>студентові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щодо</a:t>
            </a:r>
            <a:r>
              <a:rPr lang="ru-RU" dirty="0" smtClean="0">
                <a:solidFill>
                  <a:schemeClr val="bg1"/>
                </a:solidFill>
              </a:rPr>
              <a:t> нормативно-правового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регулювання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3.Формування у студента </a:t>
            </a:r>
            <a:r>
              <a:rPr lang="ru-RU" dirty="0" err="1" smtClean="0">
                <a:solidFill>
                  <a:schemeClr val="bg1"/>
                </a:solidFill>
              </a:rPr>
              <a:t>набуття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навичок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3327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Завдання</a:t>
            </a:r>
            <a:r>
              <a:rPr lang="ru-RU" sz="4000" b="1" dirty="0" smtClean="0">
                <a:solidFill>
                  <a:srgbClr val="FFFF00"/>
                </a:solidFill>
              </a:rPr>
              <a:t> (</a:t>
            </a:r>
            <a:r>
              <a:rPr lang="ru-RU" sz="4000" b="1" dirty="0" err="1" smtClean="0">
                <a:solidFill>
                  <a:srgbClr val="FFFF00"/>
                </a:solidFill>
              </a:rPr>
              <a:t>навчальні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цілі</a:t>
            </a:r>
            <a:r>
              <a:rPr lang="ru-RU" sz="4000" b="1" dirty="0" smtClean="0">
                <a:solidFill>
                  <a:srgbClr val="FFFF00"/>
                </a:solidFill>
              </a:rPr>
              <a:t>):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237696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04" y="2996952"/>
            <a:ext cx="215944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20" y="4581128"/>
            <a:ext cx="2222166" cy="147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7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16633"/>
            <a:ext cx="8982236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FF00"/>
                </a:solidFill>
              </a:rPr>
              <a:t>Д</a:t>
            </a:r>
            <a:r>
              <a:rPr lang="ru-RU" sz="2000" b="1" dirty="0" err="1" smtClean="0">
                <a:solidFill>
                  <a:srgbClr val="FFFF00"/>
                </a:solidFill>
              </a:rPr>
              <a:t>исципліна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забезпечує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набуття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здобувачами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освіти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наступних</a:t>
            </a:r>
            <a:r>
              <a:rPr lang="ru-RU" sz="2000" b="1" dirty="0" smtClean="0">
                <a:solidFill>
                  <a:srgbClr val="FFFF00"/>
                </a:solidFill>
              </a:rPr>
              <a:t> компетентностей: 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4752528" cy="207102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rgbClr val="FFFF00"/>
                </a:solidFill>
              </a:rPr>
              <a:t>І</a:t>
            </a:r>
            <a:r>
              <a:rPr lang="ru-RU" sz="1500" b="1" dirty="0" err="1" smtClean="0">
                <a:solidFill>
                  <a:srgbClr val="FFFF00"/>
                </a:solidFill>
              </a:rPr>
              <a:t>нтегральної</a:t>
            </a:r>
            <a:r>
              <a:rPr lang="ru-RU" sz="15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uk-UA" sz="1500" dirty="0" smtClean="0"/>
              <a:t>– здатність розв’язувати типові та складні спеціалізовані задачі та практичні проблеми у професійній діяльності у галузі охорони здоров’я, або у процесі навчання, що передбачає проведення досліджень та/або здійснення інновацій та характеризується комплексністю та невизначеністю умов та вимог.</a:t>
            </a:r>
            <a:endParaRPr lang="uk-UA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709902"/>
            <a:ext cx="3744416" cy="588745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rgbClr val="FFFF00"/>
                </a:solidFill>
              </a:rPr>
              <a:t>З</a:t>
            </a:r>
            <a:r>
              <a:rPr lang="ru-RU" sz="1500" b="1" dirty="0" err="1" smtClean="0">
                <a:solidFill>
                  <a:srgbClr val="FFFF00"/>
                </a:solidFill>
              </a:rPr>
              <a:t>агальних</a:t>
            </a:r>
            <a:r>
              <a:rPr lang="ru-RU" sz="15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uk-UA" sz="1500" dirty="0" smtClean="0"/>
              <a:t>− Здатність до абстрактного мислення, аналізу та синтезу.</a:t>
            </a:r>
          </a:p>
          <a:p>
            <a:r>
              <a:rPr lang="uk-UA" sz="1500" dirty="0" smtClean="0"/>
              <a:t>− Здатність вчитися і оволодівати сучасними знаннями.</a:t>
            </a:r>
          </a:p>
          <a:p>
            <a:r>
              <a:rPr lang="uk-UA" sz="1500" dirty="0" smtClean="0"/>
              <a:t>− Здатність застосовувати знання у практичних ситуаціях.</a:t>
            </a:r>
          </a:p>
          <a:p>
            <a:r>
              <a:rPr lang="uk-UA" sz="1500" dirty="0" smtClean="0"/>
              <a:t>− Знання та розуміння предметної області та розуміння професійної діяльності.</a:t>
            </a:r>
          </a:p>
          <a:p>
            <a:r>
              <a:rPr lang="uk-UA" sz="1500" dirty="0" smtClean="0"/>
              <a:t>− Здатність до адаптації та дії в новій ситуації.</a:t>
            </a:r>
          </a:p>
          <a:p>
            <a:r>
              <a:rPr lang="uk-UA" sz="1500" dirty="0" smtClean="0"/>
              <a:t>− Здатність приймати обґрунтовані рішення.</a:t>
            </a:r>
          </a:p>
          <a:p>
            <a:r>
              <a:rPr lang="uk-UA" sz="1500" dirty="0" smtClean="0"/>
              <a:t>− Здатність працювати в команді.</a:t>
            </a:r>
          </a:p>
          <a:p>
            <a:r>
              <a:rPr lang="uk-UA" sz="1500" dirty="0" smtClean="0"/>
              <a:t>− Навички міжособистісної взаємодії.</a:t>
            </a:r>
          </a:p>
          <a:p>
            <a:r>
              <a:rPr lang="uk-UA" sz="1500" dirty="0" smtClean="0"/>
              <a:t>− Здатність спілкуватися державною мовою як усно, так і письмово.</a:t>
            </a:r>
          </a:p>
          <a:p>
            <a:r>
              <a:rPr lang="uk-UA" sz="1500" dirty="0" smtClean="0"/>
              <a:t>− Навички використання інформаційних і комунікаційних технологій.</a:t>
            </a:r>
          </a:p>
          <a:p>
            <a:r>
              <a:rPr lang="uk-UA" sz="1500" dirty="0" smtClean="0"/>
              <a:t>− Визначеність і наполегливість щодо поставлених завдань і взятих обов’язків.</a:t>
            </a:r>
          </a:p>
          <a:p>
            <a:r>
              <a:rPr lang="uk-UA" sz="1500" dirty="0" smtClean="0"/>
              <a:t>− Здатність діяти на основі етичних міркувань (мотивів).</a:t>
            </a:r>
            <a:endParaRPr lang="uk-UA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1008"/>
            <a:ext cx="4824536" cy="266429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rgbClr val="FFFF00"/>
                </a:solidFill>
              </a:rPr>
              <a:t>С</a:t>
            </a:r>
            <a:r>
              <a:rPr lang="ru-RU" sz="1500" b="1" dirty="0" err="1" smtClean="0">
                <a:solidFill>
                  <a:srgbClr val="FFFF00"/>
                </a:solidFill>
              </a:rPr>
              <a:t>пеціальних</a:t>
            </a:r>
            <a:r>
              <a:rPr lang="ru-RU" sz="1500" b="1" dirty="0" smtClean="0">
                <a:solidFill>
                  <a:srgbClr val="FFFF00"/>
                </a:solidFill>
              </a:rPr>
              <a:t> (</a:t>
            </a:r>
            <a:r>
              <a:rPr lang="ru-RU" sz="1500" b="1" dirty="0" err="1" smtClean="0">
                <a:solidFill>
                  <a:srgbClr val="FFFF00"/>
                </a:solidFill>
              </a:rPr>
              <a:t>фахових</a:t>
            </a:r>
            <a:r>
              <a:rPr lang="ru-RU" sz="1500" b="1" dirty="0" smtClean="0">
                <a:solidFill>
                  <a:srgbClr val="FFFF00"/>
                </a:solidFill>
              </a:rPr>
              <a:t>, </a:t>
            </a:r>
            <a:r>
              <a:rPr lang="ru-RU" sz="1500" b="1" dirty="0" err="1" smtClean="0">
                <a:solidFill>
                  <a:srgbClr val="FFFF00"/>
                </a:solidFill>
              </a:rPr>
              <a:t>предметних</a:t>
            </a:r>
            <a:r>
              <a:rPr lang="ru-RU" sz="1500" b="1" dirty="0" smtClean="0">
                <a:solidFill>
                  <a:srgbClr val="FFFF00"/>
                </a:solidFill>
              </a:rPr>
              <a:t>):</a:t>
            </a:r>
          </a:p>
          <a:p>
            <a:r>
              <a:rPr lang="uk-UA" sz="1500" b="1" dirty="0" smtClean="0">
                <a:solidFill>
                  <a:srgbClr val="FFFF00"/>
                </a:solidFill>
              </a:rPr>
              <a:t> </a:t>
            </a:r>
            <a:r>
              <a:rPr lang="uk-UA" sz="1500" dirty="0" smtClean="0"/>
              <a:t>− Здатність до визначення основних принципів етики та деонтології у професійній діяльності. </a:t>
            </a:r>
          </a:p>
          <a:p>
            <a:r>
              <a:rPr lang="uk-UA" sz="1500" dirty="0" smtClean="0"/>
              <a:t>− Усвідомлення громадянських прав, свобод і обов’язків при проведенні фахової діяльності. </a:t>
            </a:r>
          </a:p>
          <a:p>
            <a:r>
              <a:rPr lang="uk-UA" sz="1500" dirty="0" smtClean="0"/>
              <a:t>− Здатність до проведення аналізу діяльності лікаря з наданням морально-етичної та правової оцінки його дій.</a:t>
            </a:r>
          </a:p>
          <a:p>
            <a:r>
              <a:rPr lang="uk-UA" sz="1500" dirty="0" smtClean="0"/>
              <a:t>− Здатність до проведення заходів щодо організації надання медичної допомоги на етичних та деонтологічних засадах.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733418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72816"/>
            <a:ext cx="4834880" cy="110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000" b="1" dirty="0" smtClean="0">
                <a:solidFill>
                  <a:srgbClr val="FFFF00"/>
                </a:solidFill>
              </a:rPr>
              <a:t>Дякую за увагу!</a:t>
            </a:r>
            <a:endParaRPr lang="ru-RU" sz="5000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38" y="2866695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12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у вивченні дисципліни «Деонтологія в медицині»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Деонтологія в медицині</dc:title>
  <dc:creator>катя</dc:creator>
  <cp:lastModifiedBy>катя</cp:lastModifiedBy>
  <cp:revision>8</cp:revision>
  <dcterms:created xsi:type="dcterms:W3CDTF">2020-06-03T07:43:32Z</dcterms:created>
  <dcterms:modified xsi:type="dcterms:W3CDTF">2020-06-03T08:37:05Z</dcterms:modified>
</cp:coreProperties>
</file>