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3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B53AA8C-7726-4F2C-9871-0807CEDF8015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50B4EAD-E37B-4F93-8B7C-B93EDA31EC05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3AA8C-7726-4F2C-9871-0807CEDF8015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B4EAD-E37B-4F93-8B7C-B93EDA31EC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3AA8C-7726-4F2C-9871-0807CEDF8015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50B4EAD-E37B-4F93-8B7C-B93EDA31EC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3AA8C-7726-4F2C-9871-0807CEDF8015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B4EAD-E37B-4F93-8B7C-B93EDA31EC0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B53AA8C-7726-4F2C-9871-0807CEDF8015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50B4EAD-E37B-4F93-8B7C-B93EDA31EC0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3AA8C-7726-4F2C-9871-0807CEDF8015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B4EAD-E37B-4F93-8B7C-B93EDA31EC0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3AA8C-7726-4F2C-9871-0807CEDF8015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B4EAD-E37B-4F93-8B7C-B93EDA31EC0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3AA8C-7726-4F2C-9871-0807CEDF8015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B4EAD-E37B-4F93-8B7C-B93EDA31EC05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3AA8C-7726-4F2C-9871-0807CEDF8015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B4EAD-E37B-4F93-8B7C-B93EDA31EC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3AA8C-7726-4F2C-9871-0807CEDF8015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50B4EAD-E37B-4F93-8B7C-B93EDA31EC0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3AA8C-7726-4F2C-9871-0807CEDF8015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B4EAD-E37B-4F93-8B7C-B93EDA31EC0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EB53AA8C-7726-4F2C-9871-0807CEDF8015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B50B4EAD-E37B-4F93-8B7C-B93EDA31EC0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 smtClean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800" b="1" cap="all" dirty="0">
                <a:latin typeface="Times New Roman"/>
                <a:ea typeface="Times New Roman"/>
              </a:rPr>
              <a:t>Міжнародний банківський </a:t>
            </a:r>
            <a:r>
              <a:rPr lang="uk-UA" sz="2800" b="1" cap="all" dirty="0" smtClean="0">
                <a:latin typeface="Times New Roman"/>
                <a:ea typeface="Times New Roman"/>
              </a:rPr>
              <a:t>бізнес</a:t>
            </a: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29 Міжнародні відносини</a:t>
            </a: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бакалавр</a:t>
            </a: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7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Кафедра економіки та міжнародних економічних відносин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741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88640"/>
            <a:ext cx="6480720" cy="6178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04800" algn="just">
              <a:spcAft>
                <a:spcPts val="0"/>
              </a:spcAft>
            </a:pPr>
            <a:r>
              <a:rPr lang="uk-UA" sz="185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Предметом</a:t>
            </a:r>
            <a:r>
              <a:rPr lang="uk-UA" sz="185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 дисципліни є </a:t>
            </a:r>
            <a:r>
              <a:rPr lang="uk-UA" sz="1850" dirty="0" smtClean="0">
                <a:solidFill>
                  <a:prstClr val="black"/>
                </a:solidFill>
                <a:latin typeface="Times New Roman"/>
              </a:rPr>
              <a:t> </a:t>
            </a: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аналіз законів, закономірностей, тенденцій і особливостей розвитку банківської справи; взаємовідносин суб’єктів господарювання в цій сфері.</a:t>
            </a:r>
            <a:endParaRPr lang="ru-RU" sz="2000" b="1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18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5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sz="185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викладання навчальної дисципліни </a:t>
            </a:r>
            <a:r>
              <a:rPr lang="ru-RU" sz="18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ознайомлення студентів із світовою валютною системою, принципами та методами її функціонування, з міжнародним валютним оточенням фірми, з порядком встановлення та розрахунку валютних курсів та ризиків, з системою міжнародного фінансування фірми. </a:t>
            </a:r>
            <a:endParaRPr lang="ru-RU" sz="2000" b="1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indent="304800" algn="just">
              <a:spcAft>
                <a:spcPts val="0"/>
              </a:spcAft>
            </a:pPr>
            <a:r>
              <a:rPr lang="ru-RU" sz="18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5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Основними завданнями</a:t>
            </a:r>
            <a:r>
              <a:rPr lang="uk-UA" sz="18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вивчення дисципліни є: </a:t>
            </a:r>
            <a:r>
              <a:rPr lang="uk-UA" sz="2000" b="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теоретико-практична</a:t>
            </a: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підготовка студентів з таких питань: концепції міжнародних кредитно-розрахункових та валютних операцій;  інструментарій міжнародних кредитно-розрахункових та валютних операцій;  оцінювання економічної ефективності міжнародних кредитно-розрахункових та валютних операцій.</a:t>
            </a:r>
            <a:endParaRPr lang="ru-RU" sz="2000" b="1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sz="1850" dirty="0" smtClean="0">
                <a:effectLst/>
                <a:latin typeface="Times New Roman"/>
                <a:ea typeface="Times New Roman"/>
              </a:rPr>
              <a:t>	</a:t>
            </a:r>
            <a:endParaRPr lang="ru-RU" sz="1850" b="1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75372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13120" y="352942"/>
            <a:ext cx="6376067" cy="6915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Компетентності </a:t>
            </a:r>
            <a:r>
              <a:rPr lang="uk-UA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здобувачів ступеня вищої освіти бакалавр з навчальної дисципліни: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en-US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200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Здатність брати участь у ділових міжнародних організаційно-правових відносинах, обґрунтовувати власну думку щодо конкретних умов реалізації форм МЕВ на </a:t>
            </a:r>
            <a:r>
              <a:rPr lang="uk-UA" sz="200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мега-</a:t>
            </a:r>
            <a:r>
              <a:rPr lang="uk-UA" sz="200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uk-UA" sz="200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макро-</a:t>
            </a:r>
            <a:r>
              <a:rPr lang="uk-UA" sz="200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uk-UA" sz="200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мезо-</a:t>
            </a:r>
            <a:r>
              <a:rPr lang="uk-UA" sz="200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 і  </a:t>
            </a:r>
            <a:r>
              <a:rPr lang="uk-UA" sz="200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мікрорівнях</a:t>
            </a:r>
            <a:r>
              <a:rPr lang="uk-UA" sz="200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.</a:t>
            </a:r>
            <a:endParaRPr lang="en-US" sz="2000" dirty="0">
              <a:solidFill>
                <a:schemeClr val="bg1"/>
              </a:solidFill>
              <a:latin typeface="Times New Roman"/>
              <a:ea typeface="Calibri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Досліджувати економічні явища та процеси у міжнародній сфері на основі розуміння історичних передумов їх розвитку, виділяючи й узагальнюючи тенденції.</a:t>
            </a:r>
            <a:endParaRPr lang="en-US" sz="2000" dirty="0">
              <a:solidFill>
                <a:schemeClr val="bg1"/>
              </a:solidFill>
              <a:latin typeface="Times New Roman"/>
              <a:ea typeface="Calibri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Ідентифікувати, обговорювати та бути учасником ділових міжнародних організаційно-правових відносин, обґрунтовувати власну думку щодо конкретних умов реалізації форм МЕВ на </a:t>
            </a:r>
            <a:r>
              <a:rPr lang="uk-UA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мега-</a:t>
            </a: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uk-UA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макро-</a:t>
            </a: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uk-UA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мезо-</a:t>
            </a: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і </a:t>
            </a:r>
            <a:r>
              <a:rPr lang="uk-UA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мікрорівнях</a:t>
            </a: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.</a:t>
            </a:r>
            <a:endParaRPr lang="ru-RU" sz="2000" b="1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ru-RU" sz="1600" b="1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55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626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207603"/>
            <a:ext cx="6624736" cy="7155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Програмні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сучасні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процеси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валютно-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кредитних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міжнародний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банківський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бізнес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ринок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обміну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валют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світові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валютні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 них </a:t>
            </a: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здійснюються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способи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платежів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135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понятійний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категорійний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апарат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ТНК, ТНБ на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ринках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сутність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валютної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політики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країни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валютних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підприємствами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ТНК, ТНБ; </a:t>
            </a:r>
            <a:endParaRPr lang="ru-RU" sz="135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підходи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транснаціональних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ТНК,ТНБ; </a:t>
            </a:r>
            <a:endParaRPr lang="ru-RU" sz="135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розраховувати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порівняти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валютно-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кредитних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країнами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здійснити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розрахунки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 систем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міжнародної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торгівлі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135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визначити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порівняти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валютно-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кредитних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проводити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ідентифікацію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ключових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проблем ЗЕД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ТНК, ТНБ,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валютних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фондових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бірж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обґрунтовано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визначати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оптимальні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кредитування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фінансування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ринках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економіко-математичні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моделі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розробки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валютних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кредитних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фондових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ринках; </a:t>
            </a:r>
            <a:endParaRPr lang="ru-RU" sz="135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здійснювати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валютними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кредитними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інвестиційними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потоками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міжнародного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активно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джерела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інвестування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ринки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урахуванням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кожного 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ринку.</a:t>
            </a:r>
            <a:endParaRPr lang="ru-RU" sz="135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35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759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628800"/>
            <a:ext cx="8892480" cy="4407408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uk-UA" sz="1700" dirty="0">
                <a:latin typeface="Times New Roman"/>
                <a:ea typeface="Times New Roman"/>
              </a:rPr>
              <a:t>Тема 1. Сутність, функції та структура сучасної  банківської системи.</a:t>
            </a:r>
            <a:endParaRPr lang="ru-RU" sz="1700" b="1" dirty="0">
              <a:latin typeface="Times New Roman"/>
              <a:ea typeface="Times New Roman"/>
            </a:endParaRPr>
          </a:p>
          <a:p>
            <a:pPr marL="179705">
              <a:spcAft>
                <a:spcPts val="0"/>
              </a:spcAft>
            </a:pPr>
            <a:r>
              <a:rPr lang="uk-UA" sz="1700" dirty="0">
                <a:latin typeface="Times New Roman"/>
                <a:ea typeface="Times New Roman"/>
              </a:rPr>
              <a:t>Тема 2.  Ресурси комерційних банків та їх кредитний потенціал.</a:t>
            </a:r>
            <a:endParaRPr lang="ru-RU" sz="17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uk-UA" sz="1700" dirty="0">
                <a:latin typeface="Times New Roman"/>
                <a:ea typeface="Times New Roman"/>
              </a:rPr>
              <a:t>Тема 3. Операції комерційних банків з обслуговування платіжного </a:t>
            </a:r>
            <a:r>
              <a:rPr lang="ru-RU" sz="1700" dirty="0">
                <a:latin typeface="Times New Roman"/>
                <a:ea typeface="Times New Roman"/>
              </a:rPr>
              <a:t>обороту</a:t>
            </a:r>
            <a:r>
              <a:rPr lang="uk-UA" sz="1700" dirty="0">
                <a:latin typeface="Times New Roman"/>
                <a:ea typeface="Times New Roman"/>
              </a:rPr>
              <a:t>.</a:t>
            </a:r>
            <a:endParaRPr lang="ru-RU" sz="1700" b="1" dirty="0">
              <a:latin typeface="Times New Roman"/>
              <a:ea typeface="Times New Roman"/>
            </a:endParaRPr>
          </a:p>
          <a:p>
            <a:pPr marL="179705">
              <a:spcAft>
                <a:spcPts val="0"/>
              </a:spcAft>
            </a:pPr>
            <a:r>
              <a:rPr lang="ru-RU" sz="1700" dirty="0">
                <a:latin typeface="Times New Roman"/>
                <a:ea typeface="Times New Roman"/>
              </a:rPr>
              <a:t>Тема</a:t>
            </a:r>
            <a:r>
              <a:rPr lang="uk-UA" sz="1700" dirty="0">
                <a:latin typeface="Times New Roman"/>
                <a:ea typeface="Times New Roman"/>
              </a:rPr>
              <a:t> 4.</a:t>
            </a:r>
            <a:r>
              <a:rPr lang="ru-RU" sz="1700" dirty="0">
                <a:latin typeface="Times New Roman"/>
                <a:ea typeface="Times New Roman"/>
              </a:rPr>
              <a:t> </a:t>
            </a:r>
            <a:r>
              <a:rPr lang="ru-RU" sz="1700" dirty="0" err="1">
                <a:latin typeface="Times New Roman"/>
                <a:ea typeface="Times New Roman"/>
              </a:rPr>
              <a:t>Кредитні</a:t>
            </a:r>
            <a:r>
              <a:rPr lang="ru-RU" sz="1700" dirty="0">
                <a:latin typeface="Times New Roman"/>
                <a:ea typeface="Times New Roman"/>
              </a:rPr>
              <a:t> </a:t>
            </a:r>
            <a:r>
              <a:rPr lang="ru-RU" sz="1700" dirty="0" err="1">
                <a:latin typeface="Times New Roman"/>
                <a:ea typeface="Times New Roman"/>
              </a:rPr>
              <a:t>операції</a:t>
            </a:r>
            <a:r>
              <a:rPr lang="ru-RU" sz="1700" dirty="0">
                <a:latin typeface="Times New Roman"/>
                <a:ea typeface="Times New Roman"/>
              </a:rPr>
              <a:t> </a:t>
            </a:r>
            <a:r>
              <a:rPr lang="ru-RU" sz="1700" dirty="0" err="1">
                <a:latin typeface="Times New Roman"/>
                <a:ea typeface="Times New Roman"/>
              </a:rPr>
              <a:t>банків</a:t>
            </a:r>
            <a:r>
              <a:rPr lang="uk-UA" sz="1700" dirty="0">
                <a:latin typeface="Times New Roman"/>
                <a:ea typeface="Times New Roman"/>
              </a:rPr>
              <a:t>.</a:t>
            </a:r>
            <a:endParaRPr lang="ru-RU" sz="17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1700" dirty="0">
                <a:latin typeface="Times New Roman"/>
                <a:ea typeface="Times New Roman"/>
              </a:rPr>
              <a:t>Тема</a:t>
            </a:r>
            <a:r>
              <a:rPr lang="uk-UA" sz="1700" dirty="0">
                <a:latin typeface="Times New Roman"/>
                <a:ea typeface="Times New Roman"/>
              </a:rPr>
              <a:t> 5. </a:t>
            </a:r>
            <a:r>
              <a:rPr lang="ru-RU" sz="1700" dirty="0" err="1">
                <a:latin typeface="Times New Roman"/>
                <a:ea typeface="Times New Roman"/>
              </a:rPr>
              <a:t>Оцінка</a:t>
            </a:r>
            <a:r>
              <a:rPr lang="ru-RU" sz="1700" dirty="0">
                <a:latin typeface="Times New Roman"/>
                <a:ea typeface="Times New Roman"/>
              </a:rPr>
              <a:t> банками </a:t>
            </a:r>
            <a:r>
              <a:rPr lang="ru-RU" sz="1700" dirty="0" err="1">
                <a:latin typeface="Times New Roman"/>
                <a:ea typeface="Times New Roman"/>
              </a:rPr>
              <a:t>кредитоспроможності</a:t>
            </a:r>
            <a:r>
              <a:rPr lang="ru-RU" sz="1700" dirty="0">
                <a:latin typeface="Times New Roman"/>
                <a:ea typeface="Times New Roman"/>
              </a:rPr>
              <a:t> </a:t>
            </a:r>
            <a:r>
              <a:rPr lang="ru-RU" sz="1700" dirty="0" err="1">
                <a:latin typeface="Times New Roman"/>
                <a:ea typeface="Times New Roman"/>
              </a:rPr>
              <a:t>позичальника</a:t>
            </a:r>
            <a:r>
              <a:rPr lang="uk-UA" sz="1700" dirty="0">
                <a:latin typeface="Times New Roman"/>
                <a:ea typeface="Times New Roman"/>
              </a:rPr>
              <a:t>.</a:t>
            </a:r>
            <a:endParaRPr lang="ru-RU" sz="1700" b="1" dirty="0">
              <a:latin typeface="Times New Roman"/>
              <a:ea typeface="Times New Roman"/>
            </a:endParaRPr>
          </a:p>
          <a:p>
            <a:pPr marL="179705">
              <a:spcAft>
                <a:spcPts val="0"/>
              </a:spcAft>
            </a:pPr>
            <a:r>
              <a:rPr lang="ru-RU" sz="1700" dirty="0">
                <a:latin typeface="Times New Roman"/>
                <a:ea typeface="Times New Roman"/>
              </a:rPr>
              <a:t>Тема</a:t>
            </a:r>
            <a:r>
              <a:rPr lang="uk-UA" sz="1700" dirty="0">
                <a:latin typeface="Times New Roman"/>
                <a:ea typeface="Times New Roman"/>
              </a:rPr>
              <a:t> 6. </a:t>
            </a:r>
            <a:r>
              <a:rPr lang="ru-RU" sz="1700" dirty="0" err="1">
                <a:latin typeface="Times New Roman"/>
                <a:ea typeface="Times New Roman"/>
              </a:rPr>
              <a:t>Страхування</a:t>
            </a:r>
            <a:r>
              <a:rPr lang="ru-RU" sz="1700" dirty="0">
                <a:latin typeface="Times New Roman"/>
                <a:ea typeface="Times New Roman"/>
              </a:rPr>
              <a:t> </a:t>
            </a:r>
            <a:r>
              <a:rPr lang="ru-RU" sz="1700" dirty="0" err="1">
                <a:latin typeface="Times New Roman"/>
                <a:ea typeface="Times New Roman"/>
              </a:rPr>
              <a:t>від</a:t>
            </a:r>
            <a:r>
              <a:rPr lang="ru-RU" sz="1700" dirty="0">
                <a:latin typeface="Times New Roman"/>
                <a:ea typeface="Times New Roman"/>
              </a:rPr>
              <a:t> </a:t>
            </a:r>
            <a:r>
              <a:rPr lang="ru-RU" sz="1700" dirty="0" err="1">
                <a:latin typeface="Times New Roman"/>
                <a:ea typeface="Times New Roman"/>
              </a:rPr>
              <a:t>кредитних</a:t>
            </a:r>
            <a:r>
              <a:rPr lang="ru-RU" sz="1700" dirty="0">
                <a:latin typeface="Times New Roman"/>
                <a:ea typeface="Times New Roman"/>
              </a:rPr>
              <a:t> </a:t>
            </a:r>
            <a:r>
              <a:rPr lang="ru-RU" sz="1700" dirty="0" err="1">
                <a:latin typeface="Times New Roman"/>
                <a:ea typeface="Times New Roman"/>
              </a:rPr>
              <a:t>ризиків</a:t>
            </a:r>
            <a:r>
              <a:rPr lang="uk-UA" sz="1700" dirty="0">
                <a:latin typeface="Times New Roman"/>
                <a:ea typeface="Times New Roman"/>
              </a:rPr>
              <a:t>.</a:t>
            </a:r>
            <a:endParaRPr lang="ru-RU" sz="17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1700" dirty="0">
                <a:latin typeface="Times New Roman"/>
                <a:ea typeface="Times New Roman"/>
              </a:rPr>
              <a:t>Тема</a:t>
            </a:r>
            <a:r>
              <a:rPr lang="uk-UA" sz="1700" dirty="0">
                <a:latin typeface="Times New Roman"/>
                <a:ea typeface="Times New Roman"/>
              </a:rPr>
              <a:t> 7. </a:t>
            </a:r>
            <a:r>
              <a:rPr lang="ru-RU" sz="1700" dirty="0" err="1">
                <a:latin typeface="Times New Roman"/>
                <a:ea typeface="Times New Roman"/>
              </a:rPr>
              <a:t>Операції</a:t>
            </a:r>
            <a:r>
              <a:rPr lang="ru-RU" sz="1700" dirty="0">
                <a:latin typeface="Times New Roman"/>
                <a:ea typeface="Times New Roman"/>
              </a:rPr>
              <a:t> банку з </a:t>
            </a:r>
            <a:r>
              <a:rPr lang="ru-RU" sz="1700" dirty="0" err="1">
                <a:latin typeface="Times New Roman"/>
                <a:ea typeface="Times New Roman"/>
              </a:rPr>
              <a:t>цінними</a:t>
            </a:r>
            <a:r>
              <a:rPr lang="ru-RU" sz="1700" dirty="0">
                <a:latin typeface="Times New Roman"/>
                <a:ea typeface="Times New Roman"/>
              </a:rPr>
              <a:t> </a:t>
            </a:r>
            <a:r>
              <a:rPr lang="ru-RU" sz="1700" dirty="0" err="1">
                <a:latin typeface="Times New Roman"/>
                <a:ea typeface="Times New Roman"/>
              </a:rPr>
              <a:t>паперами</a:t>
            </a:r>
            <a:r>
              <a:rPr lang="uk-UA" sz="1700" dirty="0">
                <a:latin typeface="Times New Roman"/>
                <a:ea typeface="Times New Roman"/>
              </a:rPr>
              <a:t>.</a:t>
            </a:r>
            <a:endParaRPr lang="ru-RU" sz="17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uk-UA" sz="1700" dirty="0">
                <a:latin typeface="Times New Roman"/>
                <a:ea typeface="Times New Roman"/>
              </a:rPr>
              <a:t>Тема 8. Вексельні операції банків як різновид операцій з цінними </a:t>
            </a:r>
            <a:r>
              <a:rPr lang="uk-UA" sz="1700" dirty="0" smtClean="0">
                <a:latin typeface="Times New Roman"/>
                <a:ea typeface="Times New Roman"/>
              </a:rPr>
              <a:t>паперами.</a:t>
            </a:r>
            <a:endParaRPr lang="en-US" sz="1700" b="1" dirty="0" smtClean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uk-UA" sz="1700" dirty="0" smtClean="0">
                <a:latin typeface="Times New Roman"/>
                <a:ea typeface="Times New Roman"/>
              </a:rPr>
              <a:t>Тема </a:t>
            </a:r>
            <a:r>
              <a:rPr lang="uk-UA" sz="1700" dirty="0">
                <a:latin typeface="Times New Roman"/>
                <a:ea typeface="Times New Roman"/>
              </a:rPr>
              <a:t>9. Формування та управління портфелем цінних паперів.</a:t>
            </a:r>
            <a:endParaRPr lang="ru-RU" sz="1700" b="1" dirty="0">
              <a:latin typeface="Times New Roman"/>
              <a:ea typeface="Times New Roman"/>
            </a:endParaRPr>
          </a:p>
          <a:p>
            <a:pPr marL="179705">
              <a:spcAft>
                <a:spcPts val="0"/>
              </a:spcAft>
            </a:pPr>
            <a:r>
              <a:rPr lang="uk-UA" sz="1700" dirty="0">
                <a:latin typeface="Times New Roman"/>
                <a:ea typeface="Times New Roman"/>
              </a:rPr>
              <a:t>Тема 10. Валютні операції банків.</a:t>
            </a:r>
            <a:endParaRPr lang="ru-RU" sz="1700" b="1" dirty="0">
              <a:latin typeface="Times New Roman"/>
              <a:ea typeface="Times New Roman"/>
            </a:endParaRPr>
          </a:p>
          <a:p>
            <a:pPr marL="179705">
              <a:spcAft>
                <a:spcPts val="0"/>
              </a:spcAft>
            </a:pPr>
            <a:r>
              <a:rPr lang="uk-UA" sz="1700" dirty="0">
                <a:latin typeface="Times New Roman"/>
                <a:ea typeface="Times New Roman"/>
              </a:rPr>
              <a:t>Тема 11. Операції банків з міжнародних розрахунків.</a:t>
            </a:r>
            <a:endParaRPr lang="ru-RU" sz="1700" b="1" dirty="0">
              <a:latin typeface="Times New Roman"/>
              <a:ea typeface="Times New Roman"/>
            </a:endParaRPr>
          </a:p>
          <a:p>
            <a:pPr marL="179705">
              <a:spcAft>
                <a:spcPts val="0"/>
              </a:spcAft>
            </a:pPr>
            <a:r>
              <a:rPr lang="uk-UA" sz="1700" dirty="0">
                <a:latin typeface="Times New Roman"/>
                <a:ea typeface="Times New Roman"/>
              </a:rPr>
              <a:t>Тема 12. Нетрадиційні банківські операції </a:t>
            </a:r>
            <a:r>
              <a:rPr lang="ru-RU" sz="1700" dirty="0">
                <a:latin typeface="Times New Roman"/>
                <a:ea typeface="Times New Roman"/>
              </a:rPr>
              <a:t>та </a:t>
            </a:r>
            <a:r>
              <a:rPr lang="ru-RU" sz="1700" dirty="0" err="1">
                <a:latin typeface="Times New Roman"/>
                <a:ea typeface="Times New Roman"/>
              </a:rPr>
              <a:t>послуги</a:t>
            </a:r>
            <a:r>
              <a:rPr lang="uk-UA" sz="1700" dirty="0">
                <a:latin typeface="Times New Roman"/>
                <a:ea typeface="Times New Roman"/>
              </a:rPr>
              <a:t>.</a:t>
            </a:r>
            <a:endParaRPr lang="ru-RU" sz="1700" b="1" dirty="0">
              <a:latin typeface="Times New Roman"/>
              <a:ea typeface="Times New Roman"/>
            </a:endParaRPr>
          </a:p>
          <a:p>
            <a:pPr marL="179705">
              <a:spcAft>
                <a:spcPts val="0"/>
              </a:spcAft>
            </a:pPr>
            <a:r>
              <a:rPr lang="ru-RU" sz="1700" dirty="0">
                <a:latin typeface="Times New Roman"/>
                <a:ea typeface="Times New Roman"/>
              </a:rPr>
              <a:t>Тема</a:t>
            </a:r>
            <a:r>
              <a:rPr lang="uk-UA" sz="1700" dirty="0">
                <a:latin typeface="Times New Roman"/>
                <a:ea typeface="Times New Roman"/>
              </a:rPr>
              <a:t> 13.</a:t>
            </a:r>
            <a:r>
              <a:rPr lang="ru-RU" sz="1700" dirty="0">
                <a:latin typeface="Times New Roman"/>
                <a:ea typeface="Times New Roman"/>
              </a:rPr>
              <a:t> </a:t>
            </a:r>
            <a:r>
              <a:rPr lang="ru-RU" sz="1700" dirty="0" err="1">
                <a:latin typeface="Times New Roman"/>
                <a:ea typeface="Times New Roman"/>
              </a:rPr>
              <a:t>Банківський</a:t>
            </a:r>
            <a:r>
              <a:rPr lang="ru-RU" sz="1700" dirty="0">
                <a:latin typeface="Times New Roman"/>
                <a:ea typeface="Times New Roman"/>
              </a:rPr>
              <a:t> маркетинг</a:t>
            </a:r>
            <a:r>
              <a:rPr lang="uk-UA" sz="1700" dirty="0">
                <a:latin typeface="Times New Roman"/>
                <a:ea typeface="Times New Roman"/>
              </a:rPr>
              <a:t>.</a:t>
            </a:r>
            <a:endParaRPr lang="ru-RU" sz="1700" b="1" dirty="0">
              <a:latin typeface="Times New Roman"/>
              <a:ea typeface="Times New Roman"/>
            </a:endParaRPr>
          </a:p>
          <a:p>
            <a:pPr marL="179705">
              <a:spcAft>
                <a:spcPts val="0"/>
              </a:spcAft>
            </a:pPr>
            <a:r>
              <a:rPr lang="ru-RU" sz="1700" dirty="0">
                <a:latin typeface="Times New Roman"/>
                <a:ea typeface="Times New Roman"/>
              </a:rPr>
              <a:t>Тема</a:t>
            </a:r>
            <a:r>
              <a:rPr lang="uk-UA" sz="1700" dirty="0">
                <a:latin typeface="Times New Roman"/>
                <a:ea typeface="Times New Roman"/>
              </a:rPr>
              <a:t> 14. </a:t>
            </a:r>
            <a:r>
              <a:rPr lang="ru-RU" sz="1700" dirty="0" err="1">
                <a:latin typeface="Times New Roman"/>
                <a:ea typeface="Times New Roman"/>
              </a:rPr>
              <a:t>Банківський</a:t>
            </a:r>
            <a:r>
              <a:rPr lang="ru-RU" sz="1700" dirty="0">
                <a:latin typeface="Times New Roman"/>
                <a:ea typeface="Times New Roman"/>
              </a:rPr>
              <a:t>  менеджмент</a:t>
            </a:r>
            <a:r>
              <a:rPr lang="uk-UA" sz="1700" dirty="0">
                <a:latin typeface="Times New Roman"/>
                <a:ea typeface="Times New Roman"/>
              </a:rPr>
              <a:t>.</a:t>
            </a:r>
            <a:endParaRPr lang="ru-RU" sz="1700" b="1" dirty="0">
              <a:latin typeface="Times New Roman"/>
              <a:ea typeface="Times New Roman"/>
            </a:endParaRPr>
          </a:p>
          <a:p>
            <a:pPr marL="179705">
              <a:spcAft>
                <a:spcPts val="0"/>
              </a:spcAft>
            </a:pPr>
            <a:r>
              <a:rPr lang="ru-RU" sz="1700" dirty="0">
                <a:latin typeface="Times New Roman"/>
                <a:ea typeface="Times New Roman"/>
              </a:rPr>
              <a:t>Тема</a:t>
            </a:r>
            <a:r>
              <a:rPr lang="uk-UA" sz="1700" dirty="0">
                <a:latin typeface="Times New Roman"/>
                <a:ea typeface="Times New Roman"/>
              </a:rPr>
              <a:t> 15. </a:t>
            </a:r>
            <a:r>
              <a:rPr lang="ru-RU" sz="1700" dirty="0" err="1">
                <a:latin typeface="Times New Roman"/>
                <a:ea typeface="Times New Roman"/>
              </a:rPr>
              <a:t>Державний</a:t>
            </a:r>
            <a:r>
              <a:rPr lang="ru-RU" sz="1700" dirty="0">
                <a:latin typeface="Times New Roman"/>
                <a:ea typeface="Times New Roman"/>
              </a:rPr>
              <a:t> контроль за </a:t>
            </a:r>
            <a:r>
              <a:rPr lang="ru-RU" sz="1700" dirty="0" err="1">
                <a:latin typeface="Times New Roman"/>
                <a:ea typeface="Times New Roman"/>
              </a:rPr>
              <a:t>здійсненням</a:t>
            </a:r>
            <a:r>
              <a:rPr lang="ru-RU" sz="1700" dirty="0">
                <a:latin typeface="Times New Roman"/>
                <a:ea typeface="Times New Roman"/>
              </a:rPr>
              <a:t> </a:t>
            </a:r>
            <a:r>
              <a:rPr lang="ru-RU" sz="1700" dirty="0" err="1">
                <a:latin typeface="Times New Roman"/>
                <a:ea typeface="Times New Roman"/>
              </a:rPr>
              <a:t>банківських</a:t>
            </a:r>
            <a:r>
              <a:rPr lang="ru-RU" sz="1700" dirty="0">
                <a:latin typeface="Times New Roman"/>
                <a:ea typeface="Times New Roman"/>
              </a:rPr>
              <a:t> </a:t>
            </a:r>
            <a:r>
              <a:rPr lang="ru-RU" sz="1700" dirty="0" err="1">
                <a:latin typeface="Times New Roman"/>
                <a:ea typeface="Times New Roman"/>
              </a:rPr>
              <a:t>операцій</a:t>
            </a:r>
            <a:r>
              <a:rPr lang="uk-UA" sz="1700" dirty="0">
                <a:latin typeface="Times New Roman"/>
                <a:ea typeface="Times New Roman"/>
              </a:rPr>
              <a:t>.</a:t>
            </a:r>
            <a:endParaRPr lang="ru-RU" sz="1700" b="1" dirty="0">
              <a:latin typeface="Times New Roman"/>
              <a:ea typeface="Times New Roman"/>
            </a:endParaRPr>
          </a:p>
          <a:p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0390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916832"/>
            <a:ext cx="8407893" cy="4752528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Амеліна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І.В.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/ І.В.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Амеліна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. – К. : «Центр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учбової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», 2013. – 256 с.</a:t>
            </a:r>
          </a:p>
          <a:p>
            <a:pPr>
              <a:lnSpc>
                <a:spcPct val="170000"/>
              </a:lnSpc>
            </a:pP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2. Андросова Т. В.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/ Т. В. Андросова, В. О. Козуб. –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Харків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: ХДУХТ, 2006. – 263 с. </a:t>
            </a:r>
          </a:p>
          <a:p>
            <a:pPr>
              <a:lnSpc>
                <a:spcPct val="170000"/>
              </a:lnSpc>
            </a:pP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3. Бестужева С.В.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С.В.Бестужева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Харківський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національний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економічний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університет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. – Х.: ХНЕУ, 2009 р., – 384 с. </a:t>
            </a:r>
          </a:p>
          <a:p>
            <a:pPr>
              <a:lnSpc>
                <a:spcPct val="170000"/>
              </a:lnSpc>
            </a:pP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Боринець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С.Я.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валютно-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/ С. Я.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Боринець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. – вид 5-те,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переробл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. і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допов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. – К. :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, 2008. – 582 с. </a:t>
            </a:r>
          </a:p>
          <a:p>
            <a:pPr>
              <a:lnSpc>
                <a:spcPct val="170000"/>
              </a:lnSpc>
            </a:pP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5. Воронова А. Е.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/ Воронова А. Е.,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Єрохіна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Л. В., Рябенко Л. І. – К. : ВД «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Професіонал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», 2006. – 352 с.</a:t>
            </a:r>
          </a:p>
          <a:p>
            <a:pPr>
              <a:lnSpc>
                <a:spcPct val="170000"/>
              </a:lnSpc>
            </a:pP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6. Горбач Л.М.,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Плотніков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О.В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. – К.: Кондор, 2005. – 266с.</a:t>
            </a:r>
            <a:r>
              <a:rPr lang="ru-RU" dirty="0"/>
              <a:t>	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val="21394124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16</TotalTime>
  <Words>658</Words>
  <Application>Microsoft Office PowerPoint</Application>
  <PresentationFormat>Экран (4:3)</PresentationFormat>
  <Paragraphs>57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Сетка</vt:lpstr>
      <vt:lpstr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vt:lpstr>
      <vt:lpstr>Презентация PowerPoint</vt:lpstr>
      <vt:lpstr>Презентация PowerPoint</vt:lpstr>
      <vt:lpstr>Презентация PowerPoint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Owner</cp:lastModifiedBy>
  <cp:revision>4</cp:revision>
  <dcterms:created xsi:type="dcterms:W3CDTF">2020-06-09T19:33:12Z</dcterms:created>
  <dcterms:modified xsi:type="dcterms:W3CDTF">2020-07-09T15:25:21Z</dcterms:modified>
</cp:coreProperties>
</file>