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3" r:id="rId3"/>
    <p:sldId id="277" r:id="rId4"/>
    <p:sldId id="275" r:id="rId5"/>
    <p:sldId id="282" r:id="rId6"/>
    <p:sldId id="278" r:id="rId7"/>
    <p:sldId id="273" r:id="rId8"/>
    <p:sldId id="274" r:id="rId9"/>
    <p:sldId id="268" r:id="rId10"/>
    <p:sldId id="279" r:id="rId11"/>
    <p:sldId id="280" r:id="rId12"/>
    <p:sldId id="281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E79B6823-91FB-47CF-85B3-F9DE8E43B279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628F1B63-BF56-4B89-AE32-8D6E1E135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6275"/>
            <a:ext cx="4592637" cy="3444875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16A6E-3C53-4E64-B217-B9F1ED11B4E8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6C10E-BBC1-4490-B9C1-D41260000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CA038-1A87-4D9A-8E5D-468156C69E26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D8A1-D06A-4757-ABF4-287321BD5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4AA0-1D54-4AD2-BA3C-C609693DABC2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62650-E3C2-4E7B-922F-143DF98AE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7D84-C9BF-4D7A-A8E5-2B7DD5E97555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B985-928C-46C2-A241-90C6C47C6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07097-E168-436D-AA86-0000BDA910B9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73A4E-27AA-44C1-8A10-0EC54C14A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A5B7-F36C-4BA1-9288-79F3B97A36D5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99F34-78FE-4A98-A11D-C02A0432F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19FB-67BC-4105-8EE3-0B59E7D767C2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C87B-BBE9-4EE0-BCFF-49BCB275D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9A64-9D7F-479F-BB7B-8CEB7D4AD883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09960-16F4-4C80-B92F-F1512A9EA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6D9E1-A972-44BD-B6C7-323F261B27A2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2A38-D3F3-40B1-8C9D-8246A6BA0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E3D3C-A36D-405A-8058-5FC4D1D9CE92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9691-100A-4650-AF72-7BDA00294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94A48-B18C-4CE6-BD43-9DE2DC20D4BE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D8065-C3FA-40C4-AAD7-EDB60C21B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5CED5C-161F-46C6-93D8-6F836A5C4319}" type="datetimeFigureOut">
              <a:rPr lang="ru-RU"/>
              <a:pPr>
                <a:defRPr/>
              </a:pPr>
              <a:t>24.10.2018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1E2F21-DDBD-47BC-A422-5A7356236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851648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/>
              <a:t>Репозитарій</a:t>
            </a:r>
            <a:r>
              <a:rPr lang="uk-UA" dirty="0"/>
              <a:t> Херсонського державного університету </a:t>
            </a:r>
            <a:r>
              <a:rPr lang="en-US" dirty="0" err="1"/>
              <a:t>eKhSUIR</a:t>
            </a:r>
            <a:r>
              <a:rPr lang="uk-UA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042988" y="555625"/>
            <a:ext cx="6840537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Переваги 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11188" y="2205038"/>
            <a:ext cx="77041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•"/>
            </a:pPr>
            <a:r>
              <a:rPr lang="uk-UA" sz="2400" b="1">
                <a:solidFill>
                  <a:schemeClr val="tx2"/>
                </a:solidFill>
                <a:latin typeface="Constantia" pitchFamily="18" charset="0"/>
              </a:rPr>
              <a:t>Розповсюдження, представлення і просування досліджень, збільшення кількості запитів до досліджень факультетів, співробітників, студентів університету.</a:t>
            </a:r>
          </a:p>
          <a:p>
            <a:pPr marL="342900" indent="-342900" algn="just">
              <a:buFontTx/>
              <a:buChar char="•"/>
            </a:pPr>
            <a:endParaRPr lang="uk-UA" sz="2400" b="1">
              <a:solidFill>
                <a:schemeClr val="tx2"/>
              </a:solidFill>
              <a:latin typeface="Constantia" pitchFamily="18" charset="0"/>
            </a:endParaRPr>
          </a:p>
          <a:p>
            <a:pPr marL="342900" indent="-342900" algn="just">
              <a:buFontTx/>
              <a:buChar char="•"/>
            </a:pPr>
            <a:r>
              <a:rPr lang="ru-RU" sz="2400" b="1">
                <a:solidFill>
                  <a:schemeClr val="tx2"/>
                </a:solidFill>
                <a:latin typeface="Constantia" pitchFamily="18" charset="0"/>
              </a:rPr>
              <a:t>Розвиток системи наукової комунікації університету.</a:t>
            </a:r>
          </a:p>
          <a:p>
            <a:pPr marL="342900" indent="-342900" algn="just"/>
            <a:endParaRPr lang="ru-RU" sz="2400" b="1">
              <a:solidFill>
                <a:schemeClr val="tx2"/>
              </a:solidFill>
              <a:latin typeface="Constantia" pitchFamily="18" charset="0"/>
            </a:endParaRPr>
          </a:p>
          <a:p>
            <a:pPr marL="342900" indent="-342900" algn="just">
              <a:buFontTx/>
              <a:buChar char="•"/>
            </a:pPr>
            <a:r>
              <a:rPr lang="ru-RU" sz="2400" b="1">
                <a:solidFill>
                  <a:schemeClr val="tx2"/>
                </a:solidFill>
                <a:latin typeface="Constantia" pitchFamily="18" charset="0"/>
              </a:rPr>
              <a:t>Підвищення значущості і статусу університету.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50825" y="1325563"/>
            <a:ext cx="4392613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для </a:t>
            </a:r>
            <a:r>
              <a:rPr lang="uk-UA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університету</a:t>
            </a:r>
            <a:endParaRPr lang="ru-RU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2555875" y="476250"/>
            <a:ext cx="3887788" cy="708025"/>
          </a:xfrm>
        </p:spPr>
        <p:txBody>
          <a:bodyPr/>
          <a:lstStyle/>
          <a:p>
            <a:pPr algn="ctr" eaLnBrk="1" hangingPunct="1"/>
            <a:r>
              <a:rPr lang="uk-UA" sz="4600" b="1" smtClean="0"/>
              <a:t>Переваги</a:t>
            </a:r>
            <a:endParaRPr lang="ru-RU" sz="4600" b="1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468313" y="2492375"/>
            <a:ext cx="7704137" cy="3097213"/>
          </a:xfrm>
        </p:spPr>
        <p:txBody>
          <a:bodyPr/>
          <a:lstStyle/>
          <a:p>
            <a:pPr algn="just" eaLnBrk="1" hangingPunct="1"/>
            <a:r>
              <a:rPr lang="ru-RU" b="1" smtClean="0">
                <a:solidFill>
                  <a:schemeClr val="tx2"/>
                </a:solidFill>
              </a:rPr>
              <a:t>Широке розповсюдження і просування досліджень.</a:t>
            </a:r>
          </a:p>
          <a:p>
            <a:pPr algn="just" eaLnBrk="1" hangingPunct="1"/>
            <a:r>
              <a:rPr lang="ru-RU" b="1" smtClean="0">
                <a:solidFill>
                  <a:schemeClr val="tx2"/>
                </a:solidFill>
              </a:rPr>
              <a:t>Зростання цитувань і впливу досліджень. </a:t>
            </a:r>
          </a:p>
          <a:p>
            <a:pPr algn="just" eaLnBrk="1" hangingPunct="1"/>
            <a:r>
              <a:rPr lang="en-US" b="1" smtClean="0">
                <a:solidFill>
                  <a:schemeClr val="tx2"/>
                </a:solidFill>
              </a:rPr>
              <a:t>C</a:t>
            </a:r>
            <a:r>
              <a:rPr lang="ru-RU" b="1" smtClean="0">
                <a:solidFill>
                  <a:schemeClr val="tx2"/>
                </a:solidFill>
              </a:rPr>
              <a:t>творення центрального архіву  робіт.</a:t>
            </a:r>
          </a:p>
          <a:p>
            <a:pPr algn="just" eaLnBrk="1" hangingPunct="1"/>
            <a:r>
              <a:rPr lang="ru-RU" b="1" smtClean="0">
                <a:solidFill>
                  <a:schemeClr val="tx2"/>
                </a:solidFill>
              </a:rPr>
              <a:t>Контроль (при розміщенні матеріалів у репозитарії зберігаються авторські права).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0825" y="1470025"/>
            <a:ext cx="4392613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для </a:t>
            </a:r>
            <a:r>
              <a:rPr lang="uk-UA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rPr>
              <a:t>вченого</a:t>
            </a:r>
            <a:endParaRPr lang="ru-RU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/>
              <a:t>Переваги</a:t>
            </a:r>
            <a:endParaRPr lang="ru-RU" b="1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1187450" y="2636838"/>
            <a:ext cx="7200900" cy="2305050"/>
          </a:xfrm>
        </p:spPr>
        <p:txBody>
          <a:bodyPr/>
          <a:lstStyle/>
          <a:p>
            <a:pPr algn="just" eaLnBrk="1" hangingPunct="1"/>
            <a:r>
              <a:rPr lang="ru-RU" b="1" smtClean="0">
                <a:solidFill>
                  <a:schemeClr val="tx2"/>
                </a:solidFill>
              </a:rPr>
              <a:t>Користувачам - доступ до першоджерел.</a:t>
            </a:r>
          </a:p>
          <a:p>
            <a:pPr algn="just" eaLnBrk="1" hangingPunct="1"/>
            <a:r>
              <a:rPr lang="ru-RU" b="1" smtClean="0">
                <a:solidFill>
                  <a:schemeClr val="tx2"/>
                </a:solidFill>
              </a:rPr>
              <a:t>Видавцям і рецензентам - більш висока оцінка їх праці.</a:t>
            </a:r>
          </a:p>
          <a:p>
            <a:pPr algn="just" eaLnBrk="1" hangingPunct="1"/>
            <a:r>
              <a:rPr lang="ru-RU" b="1" smtClean="0">
                <a:solidFill>
                  <a:schemeClr val="tx2"/>
                </a:solidFill>
              </a:rPr>
              <a:t>Бібліотекам - якісне задоволення інформаційних запитів.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title" idx="4294967295"/>
          </p:nvPr>
        </p:nvSpPr>
        <p:spPr>
          <a:xfrm>
            <a:off x="468313" y="1196975"/>
            <a:ext cx="8229600" cy="4032250"/>
          </a:xfrm>
        </p:spPr>
        <p:txBody>
          <a:bodyPr/>
          <a:lstStyle/>
          <a:p>
            <a:pPr algn="ctr" eaLnBrk="1" hangingPunct="1"/>
            <a:r>
              <a:rPr lang="uk-UA" b="1" smtClean="0"/>
              <a:t>Репозитарій Херсонського державного університету завжди відкритий для користувачів. </a:t>
            </a:r>
            <a:br>
              <a:rPr lang="uk-UA" b="1" smtClean="0"/>
            </a:br>
            <a:r>
              <a:rPr lang="uk-UA" b="1" smtClean="0"/>
              <a:t>Дякуємо за увагу!</a:t>
            </a:r>
            <a:endParaRPr lang="ru-RU" b="1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439863"/>
          </a:xfrm>
        </p:spPr>
        <p:txBody>
          <a:bodyPr/>
          <a:lstStyle/>
          <a:p>
            <a:pPr algn="ctr"/>
            <a:r>
              <a:rPr lang="uk-UA" sz="4900" b="1" smtClean="0"/>
              <a:t>Філософія</a:t>
            </a:r>
            <a:r>
              <a:rPr lang="en-US" sz="4900" b="1" smtClean="0"/>
              <a:t> </a:t>
            </a:r>
            <a:br>
              <a:rPr lang="en-US" sz="4900" b="1" smtClean="0"/>
            </a:br>
            <a:r>
              <a:rPr lang="uk-UA" sz="4900" b="1" smtClean="0"/>
              <a:t>відкритого доступу ХДУ</a:t>
            </a:r>
            <a:r>
              <a:rPr lang="ru-RU" sz="4900" b="1" smtClean="0"/>
              <a:t> 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312738" y="2725738"/>
            <a:ext cx="8435975" cy="35829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en-US" sz="2800" smtClean="0"/>
              <a:t>   </a:t>
            </a:r>
            <a:r>
              <a:rPr lang="uk-UA" sz="2800" smtClean="0"/>
              <a:t>У 2013 році Херсонський державний університет підтримав філософію відкритого доступу. Ініціатором пілотного проекту виступила Наукова бібліотека і отримала одноголосну підтримку Вченої ради університету. З 2014 року репозитарій розміщено на сервері університету (eKhSUIR.kspu.edu) і зареєстровано в світових реєстрах відкритого доступу OpenDOAR, ROAR.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303213" y="4221163"/>
            <a:ext cx="8372475" cy="2303462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uk-UA" sz="2800" smtClean="0"/>
              <a:t>   Відкритий електронний архів наукових, науково-методичних та інших документів, створених викладачами, працівниками, аспірантами та студентами Херсонського державного університету.</a:t>
            </a:r>
            <a:endParaRPr lang="ru-RU" sz="2800" smtClean="0"/>
          </a:p>
        </p:txBody>
      </p:sp>
      <p:pic>
        <p:nvPicPr>
          <p:cNvPr id="16386" name="Рисунок 1"/>
          <p:cNvPicPr>
            <a:picLocks noChangeAspect="1"/>
          </p:cNvPicPr>
          <p:nvPr/>
        </p:nvPicPr>
        <p:blipFill>
          <a:blip r:embed="rId2"/>
          <a:srcRect l="4660" t="14919" r="5533" b="31403"/>
          <a:stretch>
            <a:fillRect/>
          </a:stretch>
        </p:blipFill>
        <p:spPr bwMode="auto">
          <a:xfrm>
            <a:off x="468313" y="1196975"/>
            <a:ext cx="8212137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sz="4900" b="1" smtClean="0"/>
              <a:t>Призначення</a:t>
            </a:r>
            <a:endParaRPr lang="ru-RU" sz="4900" smtClean="0"/>
          </a:p>
        </p:txBody>
      </p:sp>
      <p:sp>
        <p:nvSpPr>
          <p:cNvPr id="17410" name="Объект 3"/>
          <p:cNvSpPr>
            <a:spLocks noGrp="1"/>
          </p:cNvSpPr>
          <p:nvPr>
            <p:ph idx="1"/>
          </p:nvPr>
        </p:nvSpPr>
        <p:spPr>
          <a:xfrm>
            <a:off x="757238" y="2205038"/>
            <a:ext cx="7775575" cy="3095625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uk-UA" sz="2800" b="1" smtClean="0">
                <a:solidFill>
                  <a:srgbClr val="06686D"/>
                </a:solidFill>
                <a:ea typeface="Times New Roman" pitchFamily="18" charset="0"/>
                <a:cs typeface="Calibri" pitchFamily="34" charset="0"/>
              </a:rPr>
              <a:t>Основне призначення </a:t>
            </a:r>
            <a:r>
              <a:rPr lang="ru-RU" sz="2800" b="1" smtClean="0">
                <a:solidFill>
                  <a:srgbClr val="06686D"/>
                </a:solidFill>
                <a:ea typeface="Times New Roman" pitchFamily="18" charset="0"/>
                <a:cs typeface="Calibri" pitchFamily="34" charset="0"/>
              </a:rPr>
              <a:t>eKhSUIR</a:t>
            </a:r>
            <a:r>
              <a:rPr lang="uk-UA" sz="2800" b="1" smtClean="0">
                <a:solidFill>
                  <a:srgbClr val="06686D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uk-UA" sz="2800" smtClean="0">
                <a:ea typeface="Times New Roman" pitchFamily="18" charset="0"/>
                <a:cs typeface="Calibri" pitchFamily="34" charset="0"/>
              </a:rPr>
              <a:t>- накопичення, систематизація та зберігання в електронному вигляді інтелектуальних продуктів університетської спільноти, надання відкритого доступу до них засобами Інтернет-технологій, поширення у середовищі світового науково-освітнього товариства.</a:t>
            </a:r>
            <a:endParaRPr lang="ru-RU" sz="2800" smtClean="0"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algn="ctr"/>
            <a:r>
              <a:rPr lang="uk-UA" sz="4500" b="1" smtClean="0"/>
              <a:t>Мета та завдання </a:t>
            </a:r>
            <a:r>
              <a:rPr lang="en-US" sz="4500" b="1" smtClean="0"/>
              <a:t>eKhSUIR</a:t>
            </a:r>
            <a:endParaRPr lang="ru-RU" sz="4500" b="1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250825" y="1628775"/>
            <a:ext cx="8518525" cy="4968875"/>
          </a:xfrm>
        </p:spPr>
        <p:txBody>
          <a:bodyPr/>
          <a:lstStyle/>
          <a:p>
            <a:pPr marL="419100" indent="-419100" algn="just"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uk-UA" sz="2800" smtClean="0">
                <a:latin typeface="Times New Roman" pitchFamily="18" charset="0"/>
              </a:rPr>
              <a:t>З</a:t>
            </a:r>
            <a:r>
              <a:rPr lang="uk-UA" sz="2800" smtClean="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абезпеч</a:t>
            </a:r>
            <a:r>
              <a:rPr lang="uk-UA" sz="2800" smtClean="0">
                <a:latin typeface="Times New Roman" pitchFamily="18" charset="0"/>
              </a:rPr>
              <a:t>ення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місц</a:t>
            </a:r>
            <a:r>
              <a:rPr lang="uk-UA" sz="2800" smtClean="0">
                <a:latin typeface="Times New Roman" pitchFamily="18" charset="0"/>
              </a:rPr>
              <a:t>я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і спос</a:t>
            </a:r>
            <a:r>
              <a:rPr lang="uk-UA" sz="2800" smtClean="0">
                <a:latin typeface="Times New Roman" pitchFamily="18" charset="0"/>
              </a:rPr>
              <a:t>обу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централізованого </a:t>
            </a:r>
            <a:r>
              <a:rPr lang="uk-UA" sz="2800" smtClean="0">
                <a:latin typeface="Times New Roman" pitchFamily="18" charset="0"/>
              </a:rPr>
              <a:t>та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довготривалого зберігання в електронному вигляді повних текстів творів</a:t>
            </a:r>
            <a:r>
              <a:rPr lang="uk-UA" sz="2800" smtClean="0">
                <a:latin typeface="Times New Roman" pitchFamily="18" charset="0"/>
              </a:rPr>
              <a:t>.</a:t>
            </a:r>
            <a:endParaRPr lang="en-US" sz="2800" smtClean="0">
              <a:latin typeface="Times New Roman" pitchFamily="18" charset="0"/>
            </a:endParaRPr>
          </a:p>
          <a:p>
            <a:pPr marL="419100" indent="-419100" algn="just"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uk-UA" sz="2800" smtClean="0">
                <a:latin typeface="Times New Roman" pitchFamily="18" charset="0"/>
              </a:rPr>
              <a:t>С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прия</a:t>
            </a:r>
            <a:r>
              <a:rPr lang="uk-UA" sz="2800" smtClean="0">
                <a:latin typeface="Times New Roman" pitchFamily="18" charset="0"/>
              </a:rPr>
              <a:t>ння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зростанню популярності університету шляхом представлення його наукової продукції у глобальній мережі</a:t>
            </a:r>
            <a:r>
              <a:rPr lang="uk-UA" sz="2800" smtClean="0">
                <a:latin typeface="Times New Roman" pitchFamily="18" charset="0"/>
              </a:rPr>
              <a:t>.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marL="419100" indent="-419100" algn="just"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uk-UA" sz="2800" smtClean="0">
                <a:latin typeface="Times New Roman" pitchFamily="18" charset="0"/>
              </a:rPr>
              <a:t>З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uk-UA" sz="2800" smtClean="0">
                <a:latin typeface="Times New Roman" pitchFamily="18" charset="0"/>
              </a:rPr>
              <a:t>ення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цитован</a:t>
            </a:r>
            <a:r>
              <a:rPr lang="uk-UA" sz="2800" smtClean="0">
                <a:latin typeface="Times New Roman" pitchFamily="18" charset="0"/>
              </a:rPr>
              <a:t>о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2800" smtClean="0">
                <a:latin typeface="Times New Roman" pitchFamily="18" charset="0"/>
              </a:rPr>
              <a:t>і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наукових публікацій працівників ХДУ шляхом забезпечення вільного доступу до них за допомогою Інтернету</a:t>
            </a:r>
            <a:r>
              <a:rPr lang="uk-UA" sz="2800" smtClean="0">
                <a:latin typeface="Times New Roman" pitchFamily="18" charset="0"/>
              </a:rPr>
              <a:t>.</a:t>
            </a:r>
            <a:endParaRPr lang="en-US" sz="2800" smtClean="0">
              <a:latin typeface="Times New Roman" pitchFamily="18" charset="0"/>
            </a:endParaRPr>
          </a:p>
          <a:p>
            <a:pPr marL="419100" indent="-419100" algn="just"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uk-UA" sz="2800" smtClean="0">
                <a:latin typeface="Times New Roman" pitchFamily="18" charset="0"/>
              </a:rPr>
              <a:t>С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твор</a:t>
            </a:r>
            <a:r>
              <a:rPr lang="uk-UA" sz="2800" smtClean="0">
                <a:latin typeface="Times New Roman" pitchFamily="18" charset="0"/>
              </a:rPr>
              <a:t>ення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надійн</a:t>
            </a:r>
            <a:r>
              <a:rPr lang="uk-UA" sz="2800" smtClean="0">
                <a:latin typeface="Times New Roman" pitchFamily="18" charset="0"/>
              </a:rPr>
              <a:t>ої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smtClean="0">
                <a:latin typeface="Times New Roman" pitchFamily="18" charset="0"/>
              </a:rPr>
              <a:t>і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доступн</a:t>
            </a:r>
            <a:r>
              <a:rPr lang="uk-UA" sz="2800" smtClean="0">
                <a:latin typeface="Times New Roman" pitchFamily="18" charset="0"/>
              </a:rPr>
              <a:t>ої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систем</a:t>
            </a:r>
            <a:r>
              <a:rPr lang="uk-UA" sz="2800" smtClean="0">
                <a:latin typeface="Times New Roman" pitchFamily="18" charset="0"/>
              </a:rPr>
              <a:t>и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обліку публікацій наукових робіт факультетів </a:t>
            </a:r>
            <a:r>
              <a:rPr lang="uk-UA" sz="2800" smtClean="0">
                <a:latin typeface="Times New Roman" pitchFamily="18" charset="0"/>
              </a:rPr>
              <a:t>та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окремих працівників</a:t>
            </a:r>
            <a:r>
              <a:rPr lang="uk-UA" sz="2800" smtClean="0">
                <a:latin typeface="Times New Roman" pitchFamily="18" charset="0"/>
              </a:rPr>
              <a:t>.</a:t>
            </a:r>
            <a:endParaRPr lang="ru-RU" sz="2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sz="4900" b="1" smtClean="0"/>
              <a:t>Функції репозитарію</a:t>
            </a:r>
            <a:endParaRPr lang="ru-RU" sz="4900" b="1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68313" y="1773238"/>
            <a:ext cx="8229600" cy="4679950"/>
          </a:xfrm>
        </p:spPr>
        <p:txBody>
          <a:bodyPr/>
          <a:lstStyle/>
          <a:p>
            <a:pPr algn="just" eaLnBrk="1" hangingPunct="1">
              <a:buFont typeface="Symbol" pitchFamily="18" charset="2"/>
              <a:buChar char="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Навчальна, що спрямована на сприяння навчальному процесу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Symbol" pitchFamily="18" charset="2"/>
              <a:buChar char="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Наукова, що спрямована на сприяння науково-дослідницькому процесу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Font typeface="Symbol" pitchFamily="18" charset="2"/>
              <a:buChar char="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Довідково-інформаційна, що спрямована на задоволення інформаційних запитів з різних галузей знань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Symbol" pitchFamily="18" charset="2"/>
              <a:buChar char=""/>
            </a:pP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Поповнення бібліотечного фонду оригінальними електронними документами та електронними копіями друкованих видань та їх збереження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 t="5750" r="1260" b="4594"/>
          <a:stretch>
            <a:fillRect/>
          </a:stretch>
        </p:blipFill>
        <p:spPr bwMode="auto">
          <a:xfrm>
            <a:off x="323850" y="1533525"/>
            <a:ext cx="8461375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4"/>
          <p:cNvSpPr>
            <a:spLocks noGrp="1"/>
          </p:cNvSpPr>
          <p:nvPr>
            <p:ph type="title" idx="4294967295"/>
          </p:nvPr>
        </p:nvSpPr>
        <p:spPr>
          <a:xfrm>
            <a:off x="446088" y="549275"/>
            <a:ext cx="8229600" cy="863600"/>
          </a:xfrm>
        </p:spPr>
        <p:txBody>
          <a:bodyPr/>
          <a:lstStyle/>
          <a:p>
            <a:pPr algn="ctr" eaLnBrk="1" hangingPunct="1"/>
            <a:r>
              <a:rPr lang="uk-UA" b="1" smtClean="0"/>
              <a:t>Структура репозитарію</a:t>
            </a:r>
            <a:endParaRPr lang="ru-RU" b="1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/>
          </p:cNvSpPr>
          <p:nvPr>
            <p:ph type="title" idx="4294967295"/>
          </p:nvPr>
        </p:nvSpPr>
        <p:spPr>
          <a:xfrm>
            <a:off x="323850" y="692150"/>
            <a:ext cx="8229600" cy="711200"/>
          </a:xfrm>
        </p:spPr>
        <p:txBody>
          <a:bodyPr/>
          <a:lstStyle/>
          <a:p>
            <a:pPr algn="ctr"/>
            <a:r>
              <a:rPr lang="uk-UA" sz="4900" b="1" smtClean="0"/>
              <a:t>Статистика репозитарію</a:t>
            </a:r>
            <a:endParaRPr lang="ru-RU" sz="4900" b="1" smtClean="0"/>
          </a:p>
        </p:txBody>
      </p:sp>
      <p:grpSp>
        <p:nvGrpSpPr>
          <p:cNvPr id="21506" name="Group 18"/>
          <p:cNvGrpSpPr>
            <a:grpSpLocks/>
          </p:cNvGrpSpPr>
          <p:nvPr/>
        </p:nvGrpSpPr>
        <p:grpSpPr bwMode="auto">
          <a:xfrm>
            <a:off x="395288" y="1557338"/>
            <a:ext cx="2952750" cy="4772025"/>
            <a:chOff x="249" y="981"/>
            <a:chExt cx="1860" cy="3006"/>
          </a:xfrm>
        </p:grpSpPr>
        <p:sp>
          <p:nvSpPr>
            <p:cNvPr id="21510" name="Text Box 10"/>
            <p:cNvSpPr txBox="1">
              <a:spLocks noChangeArrowheads="1"/>
            </p:cNvSpPr>
            <p:nvPr/>
          </p:nvSpPr>
          <p:spPr bwMode="auto">
            <a:xfrm>
              <a:off x="249" y="1525"/>
              <a:ext cx="1860" cy="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uk-UA" sz="2000">
                  <a:latin typeface="Constantia" pitchFamily="18" charset="0"/>
                </a:rPr>
                <a:t>Коробова І. В. – 107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uk-UA" sz="2000">
                  <a:latin typeface="Constantia" pitchFamily="18" charset="0"/>
                </a:rPr>
                <a:t>Попович І. С. – 83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uk-UA" sz="2000">
                  <a:latin typeface="Constantia" pitchFamily="18" charset="0"/>
                </a:rPr>
                <a:t>Орленко О.В. – 72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uk-UA" sz="2000">
                  <a:latin typeface="Constantia" pitchFamily="18" charset="0"/>
                </a:rPr>
                <a:t>Костючков С.К. – 67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uk-UA" sz="2000">
                  <a:latin typeface="Constantia" pitchFamily="18" charset="0"/>
                </a:rPr>
                <a:t>Шарко В. Д. – 64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uk-UA" sz="2000">
                  <a:latin typeface="Constantia" pitchFamily="18" charset="0"/>
                </a:rPr>
                <a:t>Федяєва В. Л. – 61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uk-UA" sz="2000">
                  <a:latin typeface="Constantia" pitchFamily="18" charset="0"/>
                </a:rPr>
                <a:t>Винниченко Г.П. – 54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uk-UA" sz="2000">
                  <a:latin typeface="Constantia" pitchFamily="18" charset="0"/>
                </a:rPr>
                <a:t>Шалар О. Г. – 53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uk-UA" sz="2000">
                  <a:latin typeface="Constantia" pitchFamily="18" charset="0"/>
                </a:rPr>
                <a:t>Нищета В. А. – 50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uk-UA" sz="2000">
                  <a:latin typeface="Constantia" pitchFamily="18" charset="0"/>
                </a:rPr>
                <a:t>Рускуліс Л.В. – 46 </a:t>
              </a:r>
              <a:endParaRPr lang="ru-RU" sz="2000">
                <a:latin typeface="Constantia" pitchFamily="18" charset="0"/>
              </a:endParaRPr>
            </a:p>
          </p:txBody>
        </p:sp>
        <p:sp>
          <p:nvSpPr>
            <p:cNvPr id="2" name="TextBox 1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440" y="998"/>
              <a:ext cx="1574" cy="4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b="1">
                  <a:solidFill>
                    <a:schemeClr val="tx1"/>
                  </a:solidFill>
                  <a:latin typeface="Arial" charset="0"/>
                </a:rPr>
                <a:t>Топ-10 авторів </a:t>
              </a:r>
              <a:br>
                <a:rPr lang="uk-UA" b="1">
                  <a:solidFill>
                    <a:schemeClr val="tx1"/>
                  </a:solidFill>
                  <a:latin typeface="Arial" charset="0"/>
                </a:rPr>
              </a:br>
              <a:r>
                <a:rPr lang="uk-UA" b="1">
                  <a:solidFill>
                    <a:schemeClr val="tx1"/>
                  </a:solidFill>
                  <a:latin typeface="Arial" charset="0"/>
                </a:rPr>
                <a:t>за кількістю статей</a:t>
              </a:r>
              <a:endParaRPr lang="ru-RU" b="1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4016149" y="4904160"/>
            <a:ext cx="4718388" cy="8820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>
                <a:solidFill>
                  <a:schemeClr val="tx1"/>
                </a:solidFill>
              </a:rPr>
              <a:t>Кількість публікацій – 7074</a:t>
            </a:r>
          </a:p>
          <a:p>
            <a:pPr>
              <a:defRPr/>
            </a:pPr>
            <a:r>
              <a:rPr lang="uk-UA" sz="2400" b="1">
                <a:solidFill>
                  <a:schemeClr val="tx1"/>
                </a:solidFill>
              </a:rPr>
              <a:t>Кількість переглядів – 263210</a:t>
            </a:r>
            <a:endParaRPr lang="ru-RU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23850" y="-17463"/>
            <a:ext cx="8229600" cy="1143001"/>
          </a:xfrm>
        </p:spPr>
        <p:txBody>
          <a:bodyPr/>
          <a:lstStyle/>
          <a:p>
            <a:pPr algn="ctr" eaLnBrk="1" hangingPunct="1"/>
            <a:r>
              <a:rPr lang="uk-UA" b="1" smtClean="0"/>
              <a:t>Географія переглядів</a:t>
            </a:r>
            <a:endParaRPr lang="ru-RU" b="1" smtClean="0"/>
          </a:p>
        </p:txBody>
      </p:sp>
      <p:sp>
        <p:nvSpPr>
          <p:cNvPr id="21" name="TextBox 20"/>
          <p:cNvSpPr txBox="1"/>
          <p:nvPr/>
        </p:nvSpPr>
        <p:spPr>
          <a:xfrm>
            <a:off x="2782144" y="1079498"/>
            <a:ext cx="331236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Top Country Views</a:t>
            </a:r>
          </a:p>
        </p:txBody>
      </p:sp>
      <p:grpSp>
        <p:nvGrpSpPr>
          <p:cNvPr id="22533" name="Группа 11"/>
          <p:cNvGrpSpPr>
            <a:grpSpLocks/>
          </p:cNvGrpSpPr>
          <p:nvPr/>
        </p:nvGrpSpPr>
        <p:grpSpPr bwMode="auto">
          <a:xfrm>
            <a:off x="63500" y="1825625"/>
            <a:ext cx="2138363" cy="3060700"/>
            <a:chOff x="64000" y="1825387"/>
            <a:chExt cx="2137770" cy="3060716"/>
          </a:xfrm>
        </p:grpSpPr>
        <p:pic>
          <p:nvPicPr>
            <p:cNvPr id="9" name="Рисунок 8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38" t="40023" r="81068" b="29000"/>
            <a:stretch/>
          </p:blipFill>
          <p:spPr>
            <a:xfrm>
              <a:off x="68762" y="2471503"/>
              <a:ext cx="2133008" cy="2414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64000" y="1825387"/>
              <a:ext cx="2133009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ALMA MATER</a:t>
              </a:r>
              <a:br>
                <a:rPr lang="en-US" sz="1600" b="1" dirty="0">
                  <a:solidFill>
                    <a:schemeClr val="tx1"/>
                  </a:solidFill>
                </a:rPr>
              </a:br>
              <a:r>
                <a:rPr lang="ru-RU" sz="1600" b="1" dirty="0" err="1">
                  <a:solidFill>
                    <a:schemeClr val="tx1"/>
                  </a:solidFill>
                  <a:cs typeface="Arial" pitchFamily="34" charset="0"/>
                </a:rPr>
                <a:t>Total</a:t>
              </a:r>
              <a:r>
                <a:rPr lang="ru-RU" sz="1600" b="1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ru-RU" sz="1600" b="1" dirty="0" err="1">
                  <a:solidFill>
                    <a:schemeClr val="tx1"/>
                  </a:solidFill>
                  <a:cs typeface="Arial" pitchFamily="34" charset="0"/>
                </a:rPr>
                <a:t>Visits</a:t>
              </a:r>
              <a:r>
                <a:rPr lang="ru-RU" sz="1600" b="1" dirty="0">
                  <a:solidFill>
                    <a:schemeClr val="tx1"/>
                  </a:solidFill>
                  <a:cs typeface="Arial" pitchFamily="34" charset="0"/>
                </a:rPr>
                <a:t> - </a:t>
              </a:r>
              <a:r>
                <a:rPr lang="x-none" sz="1600" b="1" dirty="0">
                  <a:solidFill>
                    <a:schemeClr val="tx1"/>
                  </a:solidFill>
                </a:rPr>
                <a:t>321</a:t>
              </a:r>
              <a:endParaRPr lang="ru-RU" sz="16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22534" name="Группа 17"/>
          <p:cNvGrpSpPr>
            <a:grpSpLocks/>
          </p:cNvGrpSpPr>
          <p:nvPr/>
        </p:nvGrpSpPr>
        <p:grpSpPr bwMode="auto">
          <a:xfrm>
            <a:off x="3924300" y="2349500"/>
            <a:ext cx="2663825" cy="3252788"/>
            <a:chOff x="6372200" y="1772816"/>
            <a:chExt cx="2664295" cy="3253069"/>
          </a:xfrm>
        </p:grpSpPr>
        <p:pic>
          <p:nvPicPr>
            <p:cNvPr id="16" name="Рисунок 15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72" t="44089" r="83981" b="24843"/>
            <a:stretch/>
          </p:blipFill>
          <p:spPr>
            <a:xfrm>
              <a:off x="6875527" y="2611088"/>
              <a:ext cx="1622711" cy="24147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6372200" y="1772816"/>
              <a:ext cx="2664295" cy="8309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Видання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ru-RU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зареєтровані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у фондах </a:t>
              </a:r>
              <a:r>
                <a:rPr lang="ru-RU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бібліотеки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ХДУ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rgbClr val="333333"/>
                  </a:solidFill>
                  <a:cs typeface="Arial" pitchFamily="34" charset="0"/>
                </a:rPr>
                <a:t>Total</a:t>
              </a:r>
              <a:r>
                <a:rPr lang="ru-RU" sz="1600" b="1" dirty="0">
                  <a:solidFill>
                    <a:srgbClr val="333333"/>
                  </a:solidFill>
                  <a:cs typeface="Arial" pitchFamily="34" charset="0"/>
                </a:rPr>
                <a:t> </a:t>
              </a:r>
              <a:r>
                <a:rPr lang="ru-RU" sz="1600" b="1" dirty="0" err="1">
                  <a:solidFill>
                    <a:srgbClr val="333333"/>
                  </a:solidFill>
                  <a:cs typeface="Arial" pitchFamily="34" charset="0"/>
                </a:rPr>
                <a:t>Visits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- </a:t>
              </a:r>
              <a:r>
                <a:rPr lang="x-none" sz="1600" b="1" dirty="0"/>
                <a:t>1300</a:t>
              </a:r>
              <a:endParaRPr lang="ru-RU" sz="1600" b="1" dirty="0">
                <a:solidFill>
                  <a:srgbClr val="333333"/>
                </a:solidFill>
                <a:cs typeface="Arial" pitchFamily="34" charset="0"/>
              </a:endParaRPr>
            </a:p>
          </p:txBody>
        </p:sp>
      </p:grpSp>
      <p:grpSp>
        <p:nvGrpSpPr>
          <p:cNvPr id="22535" name="Group 26"/>
          <p:cNvGrpSpPr>
            <a:grpSpLocks/>
          </p:cNvGrpSpPr>
          <p:nvPr/>
        </p:nvGrpSpPr>
        <p:grpSpPr bwMode="auto">
          <a:xfrm>
            <a:off x="1676400" y="3206750"/>
            <a:ext cx="2670175" cy="3535363"/>
            <a:chOff x="1056" y="2020"/>
            <a:chExt cx="1682" cy="2227"/>
          </a:xfrm>
        </p:grpSpPr>
        <p:pic>
          <p:nvPicPr>
            <p:cNvPr id="19" name="Рисунок 18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61" t="38910" r="83980" b="30885"/>
            <a:stretch/>
          </p:blipFill>
          <p:spPr>
            <a:xfrm>
              <a:off x="1388" y="2726"/>
              <a:ext cx="1017" cy="15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Box 1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111" y="2047"/>
              <a:ext cx="1574" cy="67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cs typeface="Arial" pitchFamily="34" charset="0"/>
                </a:rPr>
                <a:t>Індивідуальні</a:t>
              </a:r>
              <a:r>
                <a:rPr lang="ru-RU" sz="1600" b="1" dirty="0">
                  <a:cs typeface="Arial" pitchFamily="34" charset="0"/>
                </a:rPr>
                <a:t> </a:t>
              </a:r>
              <a:r>
                <a:rPr lang="ru-RU" sz="1600" b="1" dirty="0" err="1">
                  <a:cs typeface="Arial" pitchFamily="34" charset="0"/>
                </a:rPr>
                <a:t>колекції</a:t>
              </a:r>
              <a:r>
                <a:rPr lang="ru-RU" sz="1600" b="1" dirty="0">
                  <a:cs typeface="Arial" pitchFamily="34" charset="0"/>
                </a:rPr>
                <a:t> </a:t>
              </a:r>
              <a:r>
                <a:rPr lang="ru-RU" sz="1600" b="1" dirty="0" err="1">
                  <a:cs typeface="Arial" pitchFamily="34" charset="0"/>
                </a:rPr>
                <a:t>викладачів</a:t>
              </a:r>
              <a:r>
                <a:rPr lang="ru-RU" sz="1600" b="1" dirty="0">
                  <a:cs typeface="Arial" pitchFamily="34" charset="0"/>
                </a:rPr>
                <a:t> та </a:t>
              </a:r>
              <a:r>
                <a:rPr lang="ru-RU" sz="1600" b="1" dirty="0" err="1">
                  <a:cs typeface="Arial" pitchFamily="34" charset="0"/>
                </a:rPr>
                <a:t>співробітників</a:t>
              </a:r>
              <a:endParaRPr lang="ru-RU" sz="1600" b="1" dirty="0">
                <a:cs typeface="Arial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rgbClr val="333333"/>
                  </a:solidFill>
                  <a:cs typeface="Arial" pitchFamily="34" charset="0"/>
                </a:rPr>
                <a:t>Total</a:t>
              </a:r>
              <a:r>
                <a:rPr lang="ru-RU" sz="1600" b="1" dirty="0">
                  <a:solidFill>
                    <a:srgbClr val="333333"/>
                  </a:solidFill>
                  <a:cs typeface="Arial" pitchFamily="34" charset="0"/>
                </a:rPr>
                <a:t> </a:t>
              </a:r>
              <a:r>
                <a:rPr lang="ru-RU" sz="1600" b="1" dirty="0" err="1">
                  <a:solidFill>
                    <a:srgbClr val="333333"/>
                  </a:solidFill>
                  <a:cs typeface="Arial" pitchFamily="34" charset="0"/>
                </a:rPr>
                <a:t>Visits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- </a:t>
              </a:r>
              <a:r>
                <a:rPr lang="x-none" sz="1600" b="1" dirty="0"/>
                <a:t>8067</a:t>
              </a:r>
              <a:endParaRPr lang="ru-RU" sz="1600" b="1" dirty="0">
                <a:cs typeface="Arial" pitchFamily="34" charset="0"/>
              </a:endParaRPr>
            </a:p>
          </p:txBody>
        </p:sp>
      </p:grpSp>
      <p:grpSp>
        <p:nvGrpSpPr>
          <p:cNvPr id="22536" name="Группа 22"/>
          <p:cNvGrpSpPr>
            <a:grpSpLocks/>
          </p:cNvGrpSpPr>
          <p:nvPr/>
        </p:nvGrpSpPr>
        <p:grpSpPr bwMode="auto">
          <a:xfrm>
            <a:off x="6240463" y="1557338"/>
            <a:ext cx="2733675" cy="2986087"/>
            <a:chOff x="6156176" y="1975356"/>
            <a:chExt cx="2733635" cy="2986336"/>
          </a:xfrm>
        </p:grpSpPr>
        <p:pic>
          <p:nvPicPr>
            <p:cNvPr id="22" name="Рисунок 21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325" t="37400" r="83946" b="31801"/>
            <a:stretch/>
          </p:blipFill>
          <p:spPr>
            <a:xfrm>
              <a:off x="6754654" y="2561192"/>
              <a:ext cx="1623989" cy="2400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156176" y="1975356"/>
              <a:ext cx="2733635" cy="58477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Періодичні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видання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ХДУ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 err="1">
                  <a:solidFill>
                    <a:srgbClr val="333333"/>
                  </a:solidFill>
                  <a:cs typeface="Arial" pitchFamily="34" charset="0"/>
                </a:rPr>
                <a:t>Total</a:t>
              </a:r>
              <a:r>
                <a:rPr lang="ru-RU" sz="1600" b="1" dirty="0">
                  <a:solidFill>
                    <a:srgbClr val="333333"/>
                  </a:solidFill>
                  <a:cs typeface="Arial" pitchFamily="34" charset="0"/>
                </a:rPr>
                <a:t> </a:t>
              </a:r>
              <a:r>
                <a:rPr lang="ru-RU" sz="1600" b="1" dirty="0" err="1">
                  <a:solidFill>
                    <a:srgbClr val="333333"/>
                  </a:solidFill>
                  <a:cs typeface="Arial" pitchFamily="34" charset="0"/>
                </a:rPr>
                <a:t>Visits</a:t>
              </a:r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- </a:t>
              </a:r>
              <a:r>
                <a:rPr lang="x-none" sz="1600" b="1" dirty="0"/>
                <a:t>1936</a:t>
              </a:r>
              <a:endParaRPr lang="ru-RU" sz="1600" b="1" dirty="0"/>
            </a:p>
          </p:txBody>
        </p:sp>
      </p:grp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465</TotalTime>
  <Words>356</Words>
  <Application>Microsoft Office PowerPoint</Application>
  <PresentationFormat>On-screen Show (4:3)</PresentationFormat>
  <Paragraphs>57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Times New Roman</vt:lpstr>
      <vt:lpstr>Symbol</vt:lpstr>
      <vt:lpstr>Arial Unicode MS</vt:lpstr>
      <vt:lpstr>Поток</vt:lpstr>
      <vt:lpstr>Поток</vt:lpstr>
      <vt:lpstr>Поток</vt:lpstr>
      <vt:lpstr>Поток</vt:lpstr>
      <vt:lpstr>Слайд 1</vt:lpstr>
      <vt:lpstr>Філософія  відкритого доступу ХДУ </vt:lpstr>
      <vt:lpstr>Слайд 3</vt:lpstr>
      <vt:lpstr>Призначення</vt:lpstr>
      <vt:lpstr>Мета та завдання eKhSUIR</vt:lpstr>
      <vt:lpstr>Функції репозитарію</vt:lpstr>
      <vt:lpstr>Структура репозитарію</vt:lpstr>
      <vt:lpstr>Статистика репозитарію</vt:lpstr>
      <vt:lpstr>Географія переглядів</vt:lpstr>
      <vt:lpstr>Слайд 10</vt:lpstr>
      <vt:lpstr>Переваги</vt:lpstr>
      <vt:lpstr>Переваги</vt:lpstr>
      <vt:lpstr>Репозитарій Херсонського державного університету завжди відкритий для користувачів.  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показники репозитарію Херсонського державного університету ekhSUIR</dc:title>
  <dc:creator>OBlinova</dc:creator>
  <cp:lastModifiedBy>Inna</cp:lastModifiedBy>
  <cp:revision>74</cp:revision>
  <dcterms:created xsi:type="dcterms:W3CDTF">2016-08-23T06:53:53Z</dcterms:created>
  <dcterms:modified xsi:type="dcterms:W3CDTF">2018-10-24T12:05:24Z</dcterms:modified>
</cp:coreProperties>
</file>