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5" r:id="rId3"/>
    <p:sldId id="263" r:id="rId4"/>
    <p:sldId id="257" r:id="rId5"/>
    <p:sldId id="258" r:id="rId6"/>
    <p:sldId id="266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vtorim.kiev.u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0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організація  обслуговування напоями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4495800"/>
            <a:ext cx="6975348" cy="643463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»Ð°ÑÑÐ¸ÑÐ¸ÐºÐ°ÑÐ¸Ñ ÐºÐ¾ÐºÑÐµÐ¹Ð»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5923722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85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615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«ОРГАНІЗАЦІЯ ОБСЛУГОВУВАННЯ НАПОЯМИ»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Вибіркова навчальна дисципліна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програма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«Готельно-ресторанна справа»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(бакалаврський)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вищої освіти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241 «Готельно-ресторанна справа»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Семестр викладання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«2»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навчальний рік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51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66800" y="1013790"/>
            <a:ext cx="10058400" cy="100040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 smtClean="0"/>
              <a:t/>
            </a:r>
            <a:br>
              <a:rPr lang="uk-UA" sz="3100" b="1" i="1" dirty="0" smtClean="0"/>
            </a:br>
            <a:r>
              <a:rPr lang="uk-UA" sz="3100" b="1" i="1" dirty="0" smtClean="0"/>
              <a:t/>
            </a:r>
            <a:br>
              <a:rPr lang="uk-UA" sz="3100" b="1" i="1" dirty="0" smtClean="0"/>
            </a:br>
            <a:r>
              <a:rPr lang="uk-UA" sz="3100" b="1" i="1" dirty="0" smtClean="0"/>
              <a:t/>
            </a:r>
            <a:br>
              <a:rPr lang="uk-UA" sz="3100" b="1" i="1" dirty="0" smtClean="0"/>
            </a:br>
            <a:r>
              <a:rPr lang="uk-UA" sz="3100" b="1" i="1" dirty="0" smtClean="0">
                <a:solidFill>
                  <a:srgbClr val="FF0000"/>
                </a:solidFill>
              </a:rPr>
              <a:t>Ресторанне  обслуговування </a:t>
            </a:r>
            <a:r>
              <a:rPr lang="uk-UA" sz="3100" b="1" i="1" dirty="0" smtClean="0"/>
              <a:t>– це як театр! </a:t>
            </a:r>
            <a:br>
              <a:rPr lang="uk-UA" sz="3100" b="1" i="1" dirty="0" smtClean="0"/>
            </a:br>
            <a:r>
              <a:rPr lang="uk-UA" sz="3100" b="1" i="1" dirty="0" smtClean="0"/>
              <a:t>Наше завдання – здивувати, вразити, розважити, а для цього потрібний професіоналізм</a:t>
            </a:r>
            <a:r>
              <a:rPr lang="uk-UA" sz="310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2" descr="C:\Users\Назар\Desktop\Kokteyli-kokteyli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87" y="1928191"/>
            <a:ext cx="10316817" cy="4452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753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721205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uk-UA" sz="2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студентам комплексу спеціальних знань щодо організації роботи та обслуговування споживачів у барах, організації роботи сомельє та обслуговування гостей винами; формування у студентів системного мислення й комплексу знань у галузі ресторанного обслуговування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047461"/>
            <a:ext cx="11698513" cy="455653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</a:p>
          <a:p>
            <a:pPr>
              <a:buFont typeface="Wingdings" pitchFamily="2" charset="2"/>
              <a:buChar char="q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комунікаційних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проектувати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нормативну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документацію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готову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кулінарну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79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solidFill>
            <a:schemeClr val="accent1">
              <a:alpha val="14000"/>
            </a:schemeClr>
          </a:solidFill>
          <a:ln w="57150"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володіння концептуальними знаннями теорії і практики організації обслуговування напоями;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здатність усвідомлювати соціальну значущість своєї професії, застосовувати принципи деонтології при виконанні професійних обов'язків;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знання принципів організації роботи закладів готельно-ресторанного господарства та функцій їх структурних підрозділів;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уміння організовувати ефективну взаємодію всіх підрозділів, цехів та інших структур закладів готельно-ресторанного господарства з дотриманням діючих нормативних документів;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здатність розробляти і застосовувати інноваційні технології виробництва та обслуговування споживачів  у барах різних типів та класів; організовувати робоче місце сомельє.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4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  <a:br>
              <a:rPr lang="uk-UA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7323" y="1391477"/>
            <a:ext cx="11171582" cy="4929809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1.  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Організація праці обслуговуючого персоналу бару.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2.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Характеристика різних типів барів.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3.  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Організація праці обслуговуючого персоналу.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4.  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Механічне, теплове та холодильне устаткування</a:t>
            </a:r>
          </a:p>
          <a:p>
            <a:pPr lvl="0" algn="just">
              <a:buNone/>
            </a:pP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                барів.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5-6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. Асортимент, призначення </a:t>
            </a:r>
            <a:r>
              <a:rPr lang="uk-UA" sz="2400" b="1" cap="all" dirty="0" err="1" smtClean="0">
                <a:latin typeface="Times New Roman" pitchFamily="18" charset="0"/>
                <a:cs typeface="Times New Roman" pitchFamily="18" charset="0"/>
              </a:rPr>
              <a:t>барного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посуду.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7.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Порядок приймання замовлення та основні правила</a:t>
            </a:r>
          </a:p>
          <a:p>
            <a:pPr lvl="0" algn="just">
              <a:buNone/>
            </a:pP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               обслуговування.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8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.  Класифікація та способи приготування змішаних</a:t>
            </a:r>
          </a:p>
          <a:p>
            <a:pPr lvl="0" algn="just">
              <a:buNone/>
            </a:pP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               напоїв. </a:t>
            </a:r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9.</a:t>
            </a:r>
            <a:r>
              <a:rPr lang="uk-UA" sz="2400" b="1" cap="all" dirty="0" smtClean="0">
                <a:latin typeface="Times New Roman" pitchFamily="18" charset="0"/>
                <a:cs typeface="Times New Roman" pitchFamily="18" charset="0"/>
              </a:rPr>
              <a:t>  Основи організації роботи сомельє. Винна карта.</a:t>
            </a:r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753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3061" y="655982"/>
            <a:ext cx="10078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Зустрічаємо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посмішкою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обслуговуємо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любов’ю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ser\Desktop\ОПП грс бак  20\1. ХДУ кафедра\ДИСЦИПЛІНИ\ТЕХНОЛОГІЯ_НАПОЇВ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1149" y="2601671"/>
            <a:ext cx="4591878" cy="3659982"/>
          </a:xfrm>
          <a:prstGeom prst="rect">
            <a:avLst/>
          </a:prstGeom>
          <a:noFill/>
        </p:spPr>
      </p:pic>
      <p:pic>
        <p:nvPicPr>
          <p:cNvPr id="5122" name="Picture 2" descr="C:\Users\ser\Desktop\ОПП грс бак  20\1. ХДУ кафедра\ДИСЦИПЛІНИ\ТЕХНОЛОГІЯ_НАПОЇВ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74" y="3254651"/>
            <a:ext cx="4293705" cy="3026880"/>
          </a:xfrm>
          <a:prstGeom prst="rect">
            <a:avLst/>
          </a:prstGeom>
          <a:noFill/>
        </p:spPr>
      </p:pic>
      <p:pic>
        <p:nvPicPr>
          <p:cNvPr id="5123" name="Picture 3" descr="C:\Users\ser\Desktop\ОПП грс бак  20\1. ХДУ кафедра\ДИСЦИПЛІНИ\ТЕХНОЛОГІЯ_НАПОЇВ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9235" y="2120140"/>
            <a:ext cx="3637723" cy="2889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238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noFill/>
          <a:ln w="76200">
            <a:solidFill>
              <a:srgbClr val="92D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Архіпов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В.В. Організація обслуговування в закладах ресторанного господарства: навчальний посібник / В.В.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Архіпов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, В.А.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Русавська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- 3-тє вид. - К.: Центр навчальної літератури, 2018. -  342 с.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Ощипок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І.М. Барна справа: навчальний посібник[для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вищ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]/ І.М.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Ощипок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, П.Х. Пономарьов - Львів: «Магнолія 2006», 2016. – 288 с.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Ростовський В.С. Барна справа: підручник / В.С. Ростовський, С.М.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Шамян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- К: Центр учбової літератури. 2009. – 393с.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Сало Я. М. Організація обслуговування населення на підприємствах ресторанного сервісу. Ресторанна справа [Текст] : довідник офіціанта /Я. М. Сало. — Львів : Афіша, 2010. — 304 с.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Організація роботи бармена [Текст]: навчальний посібник/Л.П. Малюк, Н.В.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Полстяна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, Т.П. Кононенко, А.І.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Усіна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– Харків: ХДАТОХ, 2002. – 214с.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Барна справа: технологія продукції та організація обслуговування.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Архіпов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В.В.. – режим доступу: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http://avtorim.kiev.ua/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Ð°ÑÑÐ¸Ð½ÐºÐ¸ Ð¿Ð¾ Ð·Ð°Ð¿ÑÐ¾ÑÑ ÑÐ½Ð²ÐµÐ½ÑÐ°ÑÑ Ð±Ð°ÑÐ¼Ðµ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1" y="318052"/>
            <a:ext cx="7195930" cy="3600244"/>
          </a:xfrm>
          <a:prstGeom prst="rect">
            <a:avLst/>
          </a:prstGeom>
          <a:noFill/>
          <a:ln/>
        </p:spPr>
      </p:pic>
      <p:pic>
        <p:nvPicPr>
          <p:cNvPr id="5" name="Picture 2" descr="C:\Users\Назар\Desktop\de70803361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477" y="3916017"/>
            <a:ext cx="5408523" cy="2604053"/>
          </a:xfrm>
          <a:prstGeom prst="rect">
            <a:avLst/>
          </a:prstGeom>
          <a:noFill/>
        </p:spPr>
      </p:pic>
      <p:pic>
        <p:nvPicPr>
          <p:cNvPr id="6" name="Picture 4" descr="C:\Users\Назар\Desktop\smooth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564" y="3941488"/>
            <a:ext cx="3043635" cy="2672777"/>
          </a:xfrm>
          <a:prstGeom prst="rect">
            <a:avLst/>
          </a:prstGeom>
          <a:noFill/>
        </p:spPr>
      </p:pic>
      <p:pic>
        <p:nvPicPr>
          <p:cNvPr id="7" name="Picture 3" descr="C:\Users\Назар\Desktop\1332124805_parfe-s-klubnikoy-kivi-i-kukuruznymi-hlopy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4193" y="3896139"/>
            <a:ext cx="3810000" cy="2605413"/>
          </a:xfrm>
          <a:prstGeom prst="rect">
            <a:avLst/>
          </a:prstGeom>
          <a:noFill/>
        </p:spPr>
      </p:pic>
      <p:pic>
        <p:nvPicPr>
          <p:cNvPr id="8" name="Picture 3" descr="C:\Users\Назар\Desktop\Ф.-3-Стаття-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9495" y="437322"/>
            <a:ext cx="2047461" cy="3339547"/>
          </a:xfrm>
          <a:prstGeom prst="rect">
            <a:avLst/>
          </a:prstGeom>
          <a:noFill/>
        </p:spPr>
      </p:pic>
      <p:pic>
        <p:nvPicPr>
          <p:cNvPr id="9" name="Shap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078" y="298174"/>
            <a:ext cx="2206487" cy="36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87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597</TotalTime>
  <Words>473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Савон</vt:lpstr>
      <vt:lpstr>організація  обслуговування напоями</vt:lpstr>
      <vt:lpstr>Слайд 2</vt:lpstr>
      <vt:lpstr>   Ресторанне  обслуговування – це як театр!  Наше завдання – здивувати, вразити, розважити, а для цього потрібний професіоналізм!   </vt:lpstr>
      <vt:lpstr>Метою вивчення дисципліни є набуття студентам комплексу спеціальних знань щодо організації роботи та обслуговування споживачів у барах, організації роботи сомельє та обслуговування гостей винами; формування у студентів системного мислення й комплексу знань у галузі ресторанного обслуговування.</vt:lpstr>
      <vt:lpstr>ОЧІКУВАНІ РЕЗУЛЬТАТИ НАВЧАННЯ:</vt:lpstr>
      <vt:lpstr>ТЕМИ НАВЧАЛЬНОЇ ДИСЦИПЛІНИ: </vt:lpstr>
      <vt:lpstr> 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СТАЛИМ РОЗВИТКОМ В ТУРИЗМІ</dc:title>
  <dc:creator>пак</dc:creator>
  <cp:lastModifiedBy>iyudin</cp:lastModifiedBy>
  <cp:revision>63</cp:revision>
  <dcterms:created xsi:type="dcterms:W3CDTF">2020-06-05T17:03:26Z</dcterms:created>
  <dcterms:modified xsi:type="dcterms:W3CDTF">2021-01-21T15:19:56Z</dcterms:modified>
</cp:coreProperties>
</file>