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Сервісологія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653136"/>
            <a:ext cx="6616824" cy="158417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ctr"/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у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(</a:t>
            </a:r>
            <a:r>
              <a:rPr lang="ru-RU" dirty="0" err="1" smtClean="0"/>
              <a:t>продукцію</a:t>
            </a:r>
            <a:r>
              <a:rPr lang="ru-RU" dirty="0" smtClean="0"/>
              <a:t>)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та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розробляти,просувати,реалізовувати</a:t>
            </a:r>
            <a:r>
              <a:rPr lang="ru-RU" dirty="0" smtClean="0"/>
              <a:t> та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готельних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ресторанних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err="1" smtClean="0"/>
              <a:t>Сервісологія</a:t>
            </a:r>
            <a:r>
              <a:rPr lang="ru-RU" dirty="0" smtClean="0"/>
              <a:t> (англ., </a:t>
            </a:r>
            <a:r>
              <a:rPr lang="ru-RU" dirty="0" err="1" smtClean="0"/>
              <a:t>сервіс</a:t>
            </a:r>
            <a:r>
              <a:rPr lang="ru-RU" dirty="0" smtClean="0"/>
              <a:t> - "</a:t>
            </a:r>
            <a:r>
              <a:rPr lang="ru-RU" dirty="0" err="1" smtClean="0"/>
              <a:t>послуга</a:t>
            </a:r>
            <a:r>
              <a:rPr lang="ru-RU" dirty="0" smtClean="0"/>
              <a:t>", логос - "думка") – наука про </a:t>
            </a:r>
            <a:r>
              <a:rPr lang="ru-RU" dirty="0" err="1" smtClean="0"/>
              <a:t>послуги</a:t>
            </a:r>
            <a:r>
              <a:rPr lang="ru-RU" dirty="0" smtClean="0"/>
              <a:t>. У </a:t>
            </a:r>
            <a:r>
              <a:rPr lang="ru-RU" dirty="0" err="1" smtClean="0"/>
              <a:t>наші</a:t>
            </a:r>
            <a:r>
              <a:rPr lang="ru-RU" dirty="0" smtClean="0"/>
              <a:t> </a:t>
            </a:r>
            <a:r>
              <a:rPr lang="ru-RU" dirty="0" err="1" smtClean="0"/>
              <a:t>дні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наука </a:t>
            </a:r>
            <a:r>
              <a:rPr lang="ru-RU" dirty="0" err="1" smtClean="0"/>
              <a:t>перебуває</a:t>
            </a:r>
            <a:r>
              <a:rPr lang="ru-RU" dirty="0" smtClean="0"/>
              <a:t> в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структурування</a:t>
            </a:r>
            <a:r>
              <a:rPr lang="ru-RU" dirty="0" smtClean="0"/>
              <a:t>. </a:t>
            </a:r>
            <a:r>
              <a:rPr lang="ru-RU" dirty="0" err="1" smtClean="0"/>
              <a:t>Актуальним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, предмета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стрункої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сервісології</a:t>
            </a:r>
            <a:r>
              <a:rPr lang="ru-RU" dirty="0" smtClean="0"/>
              <a:t> </a:t>
            </a:r>
            <a:r>
              <a:rPr lang="ru-RU" dirty="0" err="1" smtClean="0"/>
              <a:t>настійно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викликано</a:t>
            </a:r>
            <a:r>
              <a:rPr lang="ru-RU" dirty="0" smtClean="0"/>
              <a:t> </a:t>
            </a:r>
            <a:r>
              <a:rPr lang="ru-RU" dirty="0" err="1" smtClean="0"/>
              <a:t>об'єктивними</a:t>
            </a:r>
            <a:r>
              <a:rPr lang="ru-RU" dirty="0" smtClean="0"/>
              <a:t> </a:t>
            </a:r>
            <a:r>
              <a:rPr lang="ru-RU" dirty="0" err="1" smtClean="0"/>
              <a:t>трансформаціями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так </a:t>
            </a:r>
            <a:r>
              <a:rPr lang="ru-RU" dirty="0" err="1" smtClean="0"/>
              <a:t>що</a:t>
            </a:r>
            <a:r>
              <a:rPr lang="ru-RU" dirty="0" smtClean="0"/>
              <a:t> в недалекому </a:t>
            </a:r>
            <a:r>
              <a:rPr lang="ru-RU" dirty="0" err="1" smtClean="0"/>
              <a:t>майбутньому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керівник</a:t>
            </a:r>
            <a:r>
              <a:rPr lang="ru-RU" dirty="0" smtClean="0"/>
              <a:t> –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невеликої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– повинен буде знати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сервісології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категоріями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сервісології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потреба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324528" cy="5445224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англійське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коріння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service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перекладі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точнішим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представляється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методологічного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упредметненої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навколишні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зроблена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платній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безкоштовній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задовольнити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потреби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дотримуватися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бути одномоментною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однократною, у той час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поряд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основною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комплекс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супутніх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яскраво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проявляється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готельно-ресторанного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туризму.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виробником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споживачу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виниклої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потреби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96752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Дослідники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найзагальніших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потреб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індивідуальному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споживанню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u="sng" dirty="0" smtClean="0"/>
              <a:t>Перший</a:t>
            </a:r>
            <a:r>
              <a:rPr lang="ru-RU" dirty="0" smtClean="0"/>
              <a:t> 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 </a:t>
            </a:r>
            <a:r>
              <a:rPr lang="ru-RU" i="1" dirty="0" err="1" smtClean="0"/>
              <a:t>асиміляції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поглинання</a:t>
            </a:r>
            <a:r>
              <a:rPr lang="ru-RU" dirty="0" smtClean="0"/>
              <a:t> речей,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вони </a:t>
            </a:r>
            <a:r>
              <a:rPr lang="ru-RU" dirty="0" err="1" smtClean="0"/>
              <a:t>зникають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змінюють</a:t>
            </a:r>
            <a:r>
              <a:rPr lang="ru-RU" dirty="0" smtClean="0"/>
              <a:t> форму.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при </a:t>
            </a:r>
            <a:r>
              <a:rPr lang="ru-RU" dirty="0" err="1" smtClean="0"/>
              <a:t>обробці</a:t>
            </a:r>
            <a:r>
              <a:rPr lang="ru-RU" dirty="0" smtClean="0"/>
              <a:t> та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.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вдається</a:t>
            </a:r>
            <a:r>
              <a:rPr lang="ru-RU" dirty="0" smtClean="0"/>
              <a:t> до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(</a:t>
            </a:r>
            <a:r>
              <a:rPr lang="ru-RU" dirty="0" err="1" smtClean="0"/>
              <a:t>смаження</a:t>
            </a:r>
            <a:r>
              <a:rPr lang="ru-RU" dirty="0" smtClean="0"/>
              <a:t>, </a:t>
            </a:r>
            <a:r>
              <a:rPr lang="ru-RU" dirty="0" err="1" smtClean="0"/>
              <a:t>варіння</a:t>
            </a:r>
            <a:r>
              <a:rPr lang="ru-RU" dirty="0" smtClean="0"/>
              <a:t>, </a:t>
            </a:r>
            <a:r>
              <a:rPr lang="ru-RU" dirty="0" err="1" smtClean="0"/>
              <a:t>підсушування</a:t>
            </a:r>
            <a:r>
              <a:rPr lang="ru-RU" dirty="0" smtClean="0"/>
              <a:t>, </a:t>
            </a:r>
            <a:r>
              <a:rPr lang="ru-RU" dirty="0" err="1" smtClean="0"/>
              <a:t>чищення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т.п.), при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відповідна</a:t>
            </a:r>
            <a:r>
              <a:rPr lang="ru-RU" dirty="0" smtClean="0"/>
              <a:t> форма та </a:t>
            </a:r>
            <a:r>
              <a:rPr lang="ru-RU" dirty="0" err="1" smtClean="0"/>
              <a:t>властивості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500" i="1" u="sng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500" i="1" dirty="0" err="1" smtClean="0">
                <a:latin typeface="Times New Roman" pitchFamily="18" charset="0"/>
                <a:cs typeface="Times New Roman" pitchFamily="18" charset="0"/>
              </a:rPr>
              <a:t>апропріацією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приєднанням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речей до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гармонійної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взаємозв’язку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людиною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та речами,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господарю,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немовби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механічним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продовженням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притаманний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перш за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побутовим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предметам –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техніка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одяг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взуття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форма речей не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самі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знищуються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зношуються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полагодити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продовжити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подальше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апропріативне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фізично-технічний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стан речей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змоги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повноцінно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функціонувати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507288" cy="6525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u="sng" dirty="0" err="1" smtClean="0"/>
              <a:t>Третій</a:t>
            </a:r>
            <a:r>
              <a:rPr lang="ru-RU" dirty="0" smtClean="0"/>
              <a:t> 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як </a:t>
            </a:r>
            <a:r>
              <a:rPr lang="ru-RU" i="1" dirty="0" err="1" smtClean="0"/>
              <a:t>діяльнісний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особливий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, </a:t>
            </a:r>
            <a:r>
              <a:rPr lang="ru-RU" dirty="0" err="1" smtClean="0"/>
              <a:t>притаманний</a:t>
            </a:r>
            <a:r>
              <a:rPr lang="ru-RU" dirty="0" smtClean="0"/>
              <a:t> потребам, предметом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та </a:t>
            </a:r>
            <a:r>
              <a:rPr lang="ru-RU" dirty="0" err="1" smtClean="0"/>
              <a:t>поведінки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ігрові</a:t>
            </a:r>
            <a:r>
              <a:rPr lang="ru-RU" dirty="0" smtClean="0"/>
              <a:t> потреби, потреби в </a:t>
            </a:r>
            <a:r>
              <a:rPr lang="ru-RU" dirty="0" err="1" smtClean="0"/>
              <a:t>заняттях</a:t>
            </a:r>
            <a:r>
              <a:rPr lang="ru-RU" dirty="0" smtClean="0"/>
              <a:t> </a:t>
            </a:r>
            <a:r>
              <a:rPr lang="ru-RU" dirty="0" err="1" smtClean="0"/>
              <a:t>фізичною</a:t>
            </a:r>
            <a:r>
              <a:rPr lang="ru-RU" dirty="0" smtClean="0"/>
              <a:t> культурою, потреби в </a:t>
            </a:r>
            <a:r>
              <a:rPr lang="ru-RU" dirty="0" err="1" smtClean="0"/>
              <a:t>міжособистісній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широкий спектр </a:t>
            </a:r>
            <a:r>
              <a:rPr lang="ru-RU" dirty="0" err="1" smtClean="0"/>
              <a:t>соціальних</a:t>
            </a:r>
            <a:r>
              <a:rPr lang="ru-RU" dirty="0" smtClean="0"/>
              <a:t> потреб,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реалізуються</a:t>
            </a:r>
            <a:r>
              <a:rPr lang="ru-RU" dirty="0" smtClean="0"/>
              <a:t> через </a:t>
            </a:r>
            <a:r>
              <a:rPr lang="ru-RU" dirty="0" err="1" smtClean="0"/>
              <a:t>пряму</a:t>
            </a:r>
            <a:r>
              <a:rPr lang="ru-RU" dirty="0" smtClean="0"/>
              <a:t> участь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/>
          <a:lstStyle/>
          <a:p>
            <a:pPr algn="ctr">
              <a:buNone/>
            </a:pPr>
            <a:r>
              <a:rPr lang="ru-RU" i="1" u="sng" dirty="0" err="1" smtClean="0"/>
              <a:t>Четвертий</a:t>
            </a:r>
            <a:r>
              <a:rPr lang="ru-RU" dirty="0" smtClean="0"/>
              <a:t> </a:t>
            </a:r>
            <a:r>
              <a:rPr lang="ru-RU" dirty="0" err="1" smtClean="0"/>
              <a:t>спосіб</a:t>
            </a:r>
            <a:r>
              <a:rPr lang="ru-RU" dirty="0" smtClean="0"/>
              <a:t> –– </a:t>
            </a:r>
            <a:r>
              <a:rPr lang="ru-RU" dirty="0" err="1" smtClean="0"/>
              <a:t>це</a:t>
            </a:r>
            <a:r>
              <a:rPr lang="ru-RU" dirty="0" smtClean="0"/>
              <a:t> </a:t>
            </a:r>
            <a:r>
              <a:rPr lang="ru-RU" i="1" dirty="0" err="1" smtClean="0"/>
              <a:t>рефлексія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пов'язаний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рефлексією</a:t>
            </a:r>
            <a:r>
              <a:rPr lang="ru-RU" dirty="0" smtClean="0"/>
              <a:t> (</a:t>
            </a:r>
            <a:r>
              <a:rPr lang="ru-RU" dirty="0" err="1" smtClean="0"/>
              <a:t>відображенням</a:t>
            </a:r>
            <a:r>
              <a:rPr lang="ru-RU" dirty="0" smtClean="0"/>
              <a:t>) </a:t>
            </a:r>
            <a:r>
              <a:rPr lang="ru-RU" dirty="0" err="1" smtClean="0"/>
              <a:t>знакових</a:t>
            </a:r>
            <a:r>
              <a:rPr lang="ru-RU" dirty="0" smtClean="0"/>
              <a:t> систем,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систем </a:t>
            </a:r>
            <a:r>
              <a:rPr lang="ru-RU" dirty="0" err="1" smtClean="0"/>
              <a:t>знання</a:t>
            </a:r>
            <a:r>
              <a:rPr lang="ru-RU" dirty="0" smtClean="0"/>
              <a:t>,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культурних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 Цей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через </a:t>
            </a:r>
            <a:r>
              <a:rPr lang="ru-RU" dirty="0" err="1" smtClean="0"/>
              <a:t>духовне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,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духовних</a:t>
            </a:r>
            <a:r>
              <a:rPr lang="ru-RU" dirty="0" smtClean="0"/>
              <a:t> потреб.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Малюк</a:t>
            </a:r>
            <a:r>
              <a:rPr lang="ru-RU" dirty="0" smtClean="0"/>
              <a:t> Л. П. </a:t>
            </a:r>
            <a:r>
              <a:rPr lang="ru-RU" dirty="0" err="1" smtClean="0"/>
              <a:t>Сервісологія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сервісна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посібник</a:t>
            </a:r>
            <a:r>
              <a:rPr lang="ru-RU" dirty="0" smtClean="0"/>
              <a:t> / Л. П. </a:t>
            </a:r>
            <a:r>
              <a:rPr lang="ru-RU" dirty="0" err="1" smtClean="0"/>
              <a:t>Малюк</a:t>
            </a:r>
            <a:r>
              <a:rPr lang="ru-RU" dirty="0" smtClean="0"/>
              <a:t>, О. М. </a:t>
            </a:r>
            <a:r>
              <a:rPr lang="ru-RU" dirty="0" err="1" smtClean="0"/>
              <a:t>Варипаєв</a:t>
            </a:r>
            <a:r>
              <a:rPr lang="ru-RU" dirty="0" smtClean="0"/>
              <a:t>, А. В. </a:t>
            </a:r>
            <a:r>
              <a:rPr lang="ru-RU" dirty="0" err="1" smtClean="0"/>
              <a:t>Зіолковська</a:t>
            </a:r>
            <a:r>
              <a:rPr lang="ru-RU" dirty="0" smtClean="0"/>
              <a:t>. – Х.: ХДУХТ, 2009. – 211 с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Решетняк</a:t>
            </a:r>
            <a:r>
              <a:rPr lang="ru-RU" dirty="0" smtClean="0"/>
              <a:t> </a:t>
            </a:r>
            <a:r>
              <a:rPr lang="ru-RU" dirty="0" err="1" smtClean="0"/>
              <a:t>О.Сучасніметоди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/ О. </a:t>
            </a:r>
            <a:r>
              <a:rPr lang="ru-RU" dirty="0" err="1" smtClean="0"/>
              <a:t>Решетняк</a:t>
            </a:r>
            <a:r>
              <a:rPr lang="ru-RU" dirty="0" smtClean="0"/>
              <a:t>. — Х. : Фактор, 2008. — 544 с. </a:t>
            </a:r>
            <a:r>
              <a:rPr lang="ru-RU" smtClean="0"/>
              <a:t>7.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</TotalTime>
  <Words>285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Сервісологія </vt:lpstr>
      <vt:lpstr>Компетенції</vt:lpstr>
      <vt:lpstr>Слайд 3</vt:lpstr>
      <vt:lpstr>Основними категоріями сервісології є категорії потреба, послуга, сервіс.</vt:lpstr>
      <vt:lpstr>Дослідники виділяють чотири найзагальніших способи задоволення потреб, притаманних індивідуальному споживанню.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Сервісологія </dc:title>
  <dc:creator>Юдін Ілля Дмитрович</dc:creator>
  <cp:lastModifiedBy>iyudin</cp:lastModifiedBy>
  <cp:revision>3</cp:revision>
  <dcterms:created xsi:type="dcterms:W3CDTF">2021-01-30T13:56:04Z</dcterms:created>
  <dcterms:modified xsi:type="dcterms:W3CDTF">2021-01-30T14:20:23Z</dcterms:modified>
</cp:coreProperties>
</file>