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notesMasterIdLst>
    <p:notesMasterId r:id="rId20"/>
  </p:notes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1E08"/>
    <a:srgbClr val="CC0000"/>
    <a:srgbClr val="E63700"/>
    <a:srgbClr val="990000"/>
    <a:srgbClr val="C3F96B"/>
    <a:srgbClr val="B4F846"/>
    <a:srgbClr val="BBBF1F"/>
    <a:srgbClr val="9DDB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3" Type="http://schemas.openxmlformats.org/officeDocument/2006/relationships/slideMaster" Target="slideMasters/slideMaster3.xml" /><Relationship Id="rId21" Type="http://schemas.openxmlformats.org/officeDocument/2006/relationships/presProps" Target="pres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3.xml" /><Relationship Id="rId20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tableStyles" Target="tableStyle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theme" Target="theme/theme1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0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80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80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80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04869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2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2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07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0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4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04864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EE50DA4-05F5-4648-8913-B9FECA5BF42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3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B893F32-F1BE-48D4-A015-8273C0DB7EE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70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7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3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7184383-DE68-40D4-8038-0F4D73B45BF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64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65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6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A1720B7-AF74-4A87-AA35-64C6E00A008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85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86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87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88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8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9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D8FE815-1396-4409-A228-E19D6FF3F87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8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3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451A8395-6F28-4518-A8DB-6CD4FA8ECF2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B21E64A-D3AE-43FB-B18D-7BE634ABD0C0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75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76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7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4683BADA-7B7F-4F33-A57C-7FB21FFDF977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1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1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1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648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1048649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65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77FA01D-EA4F-4DAC-912C-69BB291B654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54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5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3C40377-EBED-4808-A708-23D3130937E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659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66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AD17EED-0AB0-4932-B0BC-432CA842A91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59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04859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9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60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5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58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9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1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62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6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6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6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85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86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8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8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8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72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73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74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75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7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7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7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9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9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9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58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28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2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4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95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96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9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9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9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5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56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1048757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5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6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67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6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6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7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9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80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8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8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8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3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3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3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3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39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40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41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42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4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4870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0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4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9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50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48751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5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5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48717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1048718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4871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4872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ags" Target="../tags/tag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1.jpe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tags" Target="../tags/tag2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13" Type="http://schemas.openxmlformats.org/officeDocument/2006/relationships/tags" Target="../tags/tag3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5" Type="http://schemas.openxmlformats.org/officeDocument/2006/relationships/image" Target="../media/image1.jpeg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Relationship Id="rId14" Type="http://schemas.openxmlformats.org/officeDocument/2006/relationships/tags" Target="../tags/tag4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13" Type="http://schemas.openxmlformats.org/officeDocument/2006/relationships/tags" Target="../tags/tag5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5" Type="http://schemas.openxmlformats.org/officeDocument/2006/relationships/image" Target="../media/image3.jpeg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Relationship Id="rId14" Type="http://schemas.openxmlformats.org/officeDocument/2006/relationships/tags" Target="../tags/tag6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2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93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69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4869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4869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48628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629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630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48631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48632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AE8FE6-6B4C-4AE6-92B7-B258354C114A}" type="slidenum">
              <a:rPr lang="en-US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endParaRPr lang="ru-RU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fld id="{E49F85B5-2037-43D0-BC76-E76F6A8C0C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9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9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9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9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9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9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9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9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extBox 2"/>
          <p:cNvSpPr txBox="1"/>
          <p:nvPr/>
        </p:nvSpPr>
        <p:spPr>
          <a:xfrm>
            <a:off x="323528" y="188640"/>
            <a:ext cx="8568952" cy="2339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/>
          </a:p>
          <a:p>
            <a:pPr algn="ctr"/>
            <a:r>
              <a:rPr lang="uk-UA" sz="440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“Особливості</a:t>
            </a:r>
            <a:r>
              <a:rPr lang="uk-UA" sz="4400" dirty="0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навчально-виховного процесу в умовах інклюзивної </a:t>
            </a:r>
            <a:r>
              <a:rPr lang="uk-UA" sz="4400" dirty="0" err="1">
                <a:ln>
                  <a:solidFill>
                    <a:srgbClr val="FF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освіти”</a:t>
            </a:r>
            <a:endParaRPr lang="uk-UA" sz="4400" dirty="0">
              <a:ln>
                <a:solidFill>
                  <a:srgbClr val="FF0000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2" name="Picture 4" descr="usynovlen_resiz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43934">
            <a:off x="453740" y="3895213"/>
            <a:ext cx="4359275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585" name="TextBox 5"/>
          <p:cNvSpPr txBox="1"/>
          <p:nvPr/>
        </p:nvSpPr>
        <p:spPr>
          <a:xfrm>
            <a:off x="5148064" y="4653136"/>
            <a:ext cx="3528392" cy="1158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Підготувал</a:t>
            </a:r>
            <a:r>
              <a:rPr lang="ru-RU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zh-CN" altLang="en-US"/>
          </a:p>
          <a:p>
            <a:pPr algn="r"/>
            <a:r>
              <a:rPr lang="ru-RU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Доманчук</a:t>
            </a:r>
            <a:r>
              <a:rPr lang="en-US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Дар'я</a:t>
            </a:r>
            <a:r>
              <a:rPr lang="en-US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sz="24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Сергіївна</a:t>
            </a:r>
            <a:endParaRPr lang="zh-CN" altLang="en-US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48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48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048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8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8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48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048585">
                                            <p:txEl>
                                              <p:charRg st="38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8" name="Group 40"/>
          <p:cNvGraphicFramePr>
            <a:graphicFrameLocks noGrp="1"/>
          </p:cNvGraphicFramePr>
          <p:nvPr/>
        </p:nvGraphicFramePr>
        <p:xfrm>
          <a:off x="1835150" y="765175"/>
          <a:ext cx="5599113" cy="640080"/>
        </p:xfrm>
        <a:graphic>
          <a:graphicData uri="http://schemas.openxmlformats.org/drawingml/2006/table">
            <a:tbl>
              <a:tblPr/>
              <a:tblGrid>
                <a:gridCol w="5599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3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Інклюзивна</a:t>
                      </a:r>
                      <a:r>
                        <a:rPr kumimoji="0" lang="ru-RU" sz="36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3600" b="1" i="0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97159" name="Picture 14" descr="new_page612_04_215x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4046151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194309" name="Group 41"/>
          <p:cNvGraphicFramePr>
            <a:graphicFrameLocks noGrp="1"/>
          </p:cNvGraphicFramePr>
          <p:nvPr/>
        </p:nvGraphicFramePr>
        <p:xfrm>
          <a:off x="4572000" y="1628800"/>
          <a:ext cx="4248150" cy="3535680"/>
        </p:xfrm>
        <a:graphic>
          <a:graphicData uri="http://schemas.openxmlformats.org/drawingml/2006/table">
            <a:tbl>
              <a:tblPr/>
              <a:tblGrid>
                <a:gridCol w="424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6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Усі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діти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різні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Усі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діти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можуть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навчатися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Є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різні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здібності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різний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вік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b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походження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стать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Адаптація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системи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до потреб </a:t>
                      </a:r>
                      <a:r>
                        <a:rPr kumimoji="0" lang="ru-RU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дитини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Rectangle 4"/>
          <p:cNvSpPr>
            <a:spLocks noChangeArrowheads="1"/>
          </p:cNvSpPr>
          <p:nvPr/>
        </p:nvSpPr>
        <p:spPr bwMode="auto">
          <a:xfrm>
            <a:off x="1374576" y="581579"/>
            <a:ext cx="65742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1" hangingPunct="1"/>
            <a:r>
              <a:rPr lang="ru-RU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97160" name="Picture 7" descr="схем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628775"/>
            <a:ext cx="7704138" cy="4721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Rectangle 1"/>
          <p:cNvSpPr>
            <a:spLocks noChangeArrowheads="1"/>
          </p:cNvSpPr>
          <p:nvPr/>
        </p:nvSpPr>
        <p:spPr bwMode="auto">
          <a:xfrm>
            <a:off x="395536" y="-97750"/>
            <a:ext cx="8424936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36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Основними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завданнями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інклюзивного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є: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здобуття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дітьми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рівня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середовищі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здорових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однолітків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Державного стандарту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загальної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середньої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різнобічного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реалізація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їх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здібностей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освітньо-реабілітаційного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середовища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задоволення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освітніх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учнів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особливостями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психофізичного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створення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позитивного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мікроклімату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загальноосвітньому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навчальному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закладі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інклюзивним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навчанням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формування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активного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міжособистісного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спілкування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іншими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учнями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диференційованого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супроводу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потребами;</a:t>
            </a:r>
            <a:endParaRPr kumimoji="0" lang="uk-UA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надання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консультативної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допомоги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сім’ям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виховують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залучення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батьків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розроблення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індивідуальних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планів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Прямокутник 3"/>
          <p:cNvSpPr/>
          <p:nvPr/>
        </p:nvSpPr>
        <p:spPr>
          <a:xfrm>
            <a:off x="3275856" y="260648"/>
            <a:ext cx="5040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Умови для організації інклюзивного навчання</a:t>
            </a:r>
            <a:endParaRPr lang="uk-UA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97161" name="Picture 1" descr="D:\Мои рисунки\мои заставки\1335362437_866558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2376264" cy="1916832"/>
          </a:xfrm>
          <a:prstGeom prst="rect">
            <a:avLst/>
          </a:prstGeom>
          <a:noFill/>
        </p:spPr>
      </p:pic>
      <p:sp>
        <p:nvSpPr>
          <p:cNvPr id="1048615" name="Rectangle 1"/>
          <p:cNvSpPr>
            <a:spLocks noChangeArrowheads="1"/>
          </p:cNvSpPr>
          <p:nvPr/>
        </p:nvSpPr>
        <p:spPr bwMode="auto">
          <a:xfrm>
            <a:off x="179512" y="2020485"/>
            <a:ext cx="878497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безперешкодний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доступ до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території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приміщень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закладу,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для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вадами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опорно-рухового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апарату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тому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числі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пересуваються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візку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та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дітей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вадами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зору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sz="200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навчального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закладу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необхідними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навчально-методичними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посібниками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наочно-дидактичними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індивідуальними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технічними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засобами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sz="200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наявність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кабінетів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учителя-дефектолога,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психологічного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розвантаження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логопедичного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відповідним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корекційно-розвитковим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обладнанням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sz="200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забезпечення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педагогічними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кадрами,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володіють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методиками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роботи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дітьми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особливими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освітніми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потребами (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зокрема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учителями-дефектологами, учителями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інклюзивного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навчання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асистентами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учителя).</a:t>
            </a:r>
            <a:endParaRPr kumimoji="0" lang="ru-RU" sz="200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AutoShape 30"/>
          <p:cNvSpPr>
            <a:spLocks noChangeArrowheads="1"/>
          </p:cNvSpPr>
          <p:nvPr/>
        </p:nvSpPr>
        <p:spPr bwMode="auto">
          <a:xfrm rot="19944002">
            <a:off x="2461164" y="1055966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17" name="AutoShape 30"/>
          <p:cNvSpPr>
            <a:spLocks noChangeArrowheads="1"/>
          </p:cNvSpPr>
          <p:nvPr/>
        </p:nvSpPr>
        <p:spPr bwMode="auto">
          <a:xfrm rot="18058182">
            <a:off x="417266" y="2361784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18" name="AutoShape 30"/>
          <p:cNvSpPr>
            <a:spLocks noChangeArrowheads="1"/>
          </p:cNvSpPr>
          <p:nvPr/>
        </p:nvSpPr>
        <p:spPr bwMode="auto">
          <a:xfrm rot="845655">
            <a:off x="5338753" y="1070068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19" name="AutoShape 30"/>
          <p:cNvSpPr>
            <a:spLocks noChangeArrowheads="1"/>
          </p:cNvSpPr>
          <p:nvPr/>
        </p:nvSpPr>
        <p:spPr bwMode="auto">
          <a:xfrm rot="7320787">
            <a:off x="7576439" y="4681478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20" name="AutoShape 30"/>
          <p:cNvSpPr>
            <a:spLocks noChangeArrowheads="1"/>
          </p:cNvSpPr>
          <p:nvPr/>
        </p:nvSpPr>
        <p:spPr bwMode="auto">
          <a:xfrm rot="9401207">
            <a:off x="5406144" y="5977771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21" name="AutoShape 30"/>
          <p:cNvSpPr>
            <a:spLocks noChangeArrowheads="1"/>
          </p:cNvSpPr>
          <p:nvPr/>
        </p:nvSpPr>
        <p:spPr bwMode="auto">
          <a:xfrm rot="12807603">
            <a:off x="2417109" y="5905469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22" name="AutoShape 30"/>
          <p:cNvSpPr>
            <a:spLocks noChangeArrowheads="1"/>
          </p:cNvSpPr>
          <p:nvPr/>
        </p:nvSpPr>
        <p:spPr bwMode="auto">
          <a:xfrm rot="13942472">
            <a:off x="200103" y="4520830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23" name="AutoShape 30"/>
          <p:cNvSpPr>
            <a:spLocks noChangeArrowheads="1"/>
          </p:cNvSpPr>
          <p:nvPr/>
        </p:nvSpPr>
        <p:spPr bwMode="auto">
          <a:xfrm rot="3532025">
            <a:off x="7641560" y="2379193"/>
            <a:ext cx="1393825" cy="555625"/>
          </a:xfrm>
          <a:prstGeom prst="curvedDownArrow">
            <a:avLst>
              <a:gd name="adj1" fmla="val 50171"/>
              <a:gd name="adj2" fmla="val 100343"/>
              <a:gd name="adj3" fmla="val 18380"/>
            </a:avLst>
          </a:pr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8624" name="Прямокутник 11"/>
          <p:cNvSpPr/>
          <p:nvPr/>
        </p:nvSpPr>
        <p:spPr>
          <a:xfrm>
            <a:off x="539552" y="1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F21E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ОРГАНІЗАЦІЯ  ОСВІТНЬОГО ПРОЦЕСУ </a:t>
            </a:r>
          </a:p>
          <a:p>
            <a:pPr algn="ctr"/>
            <a:r>
              <a:rPr lang="uk-UA" sz="2400" b="1" dirty="0">
                <a:solidFill>
                  <a:srgbClr val="F21E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В УМОВАХ ІНКЛЮЗИВНОЇ ШКОЛИ</a:t>
            </a:r>
            <a:endParaRPr lang="ru-RU" sz="2400" b="1" dirty="0">
              <a:solidFill>
                <a:srgbClr val="F21E08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Diagram 8"/>
          <p:cNvGrpSpPr>
            <a:grpSpLocks noChangeAspect="1"/>
          </p:cNvGrpSpPr>
          <p:nvPr/>
        </p:nvGrpSpPr>
        <p:grpSpPr bwMode="auto">
          <a:xfrm>
            <a:off x="323850" y="1052513"/>
            <a:ext cx="8496300" cy="5545137"/>
            <a:chOff x="1606" y="743"/>
            <a:chExt cx="2548" cy="2548"/>
          </a:xfrm>
        </p:grpSpPr>
        <p:sp>
          <p:nvSpPr>
            <p:cNvPr id="3" name="_s1028"/>
            <p:cNvSpPr>
              <a:spLocks noChangeShapeType="1"/>
            </p:cNvSpPr>
            <p:nvPr/>
          </p:nvSpPr>
          <p:spPr bwMode="auto">
            <a:xfrm flipH="1" flipV="1">
              <a:off x="2431" y="1567"/>
              <a:ext cx="225" cy="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_s1029"/>
            <p:cNvSpPr>
              <a:spLocks noChangeArrowheads="1"/>
            </p:cNvSpPr>
            <p:nvPr/>
          </p:nvSpPr>
          <p:spPr bwMode="auto">
            <a:xfrm>
              <a:off x="1888" y="1024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_s1030"/>
            <p:cNvSpPr>
              <a:spLocks noChangeShapeType="1"/>
            </p:cNvSpPr>
            <p:nvPr/>
          </p:nvSpPr>
          <p:spPr bwMode="auto">
            <a:xfrm flipH="1">
              <a:off x="2245" y="2016"/>
              <a:ext cx="3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_s1031"/>
            <p:cNvSpPr>
              <a:spLocks noChangeArrowheads="1"/>
            </p:cNvSpPr>
            <p:nvPr/>
          </p:nvSpPr>
          <p:spPr bwMode="auto">
            <a:xfrm>
              <a:off x="1609" y="1698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_s1032"/>
            <p:cNvSpPr>
              <a:spLocks noChangeShapeType="1"/>
            </p:cNvSpPr>
            <p:nvPr/>
          </p:nvSpPr>
          <p:spPr bwMode="auto">
            <a:xfrm flipH="1">
              <a:off x="2431" y="2240"/>
              <a:ext cx="225" cy="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_s1033"/>
            <p:cNvSpPr>
              <a:spLocks noChangeArrowheads="1"/>
            </p:cNvSpPr>
            <p:nvPr/>
          </p:nvSpPr>
          <p:spPr bwMode="auto">
            <a:xfrm>
              <a:off x="1888" y="2372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_s1034"/>
            <p:cNvSpPr>
              <a:spLocks noChangeShapeType="1"/>
            </p:cNvSpPr>
            <p:nvPr/>
          </p:nvSpPr>
          <p:spPr bwMode="auto">
            <a:xfrm>
              <a:off x="2880" y="2333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_s1035"/>
            <p:cNvSpPr>
              <a:spLocks noChangeArrowheads="1"/>
            </p:cNvSpPr>
            <p:nvPr/>
          </p:nvSpPr>
          <p:spPr bwMode="auto">
            <a:xfrm>
              <a:off x="2562" y="2651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_s1036"/>
            <p:cNvSpPr>
              <a:spLocks noChangeShapeType="1"/>
            </p:cNvSpPr>
            <p:nvPr/>
          </p:nvSpPr>
          <p:spPr bwMode="auto">
            <a:xfrm>
              <a:off x="3104" y="2240"/>
              <a:ext cx="225" cy="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_s1037"/>
            <p:cNvSpPr>
              <a:spLocks noChangeArrowheads="1"/>
            </p:cNvSpPr>
            <p:nvPr/>
          </p:nvSpPr>
          <p:spPr bwMode="auto">
            <a:xfrm>
              <a:off x="3236" y="2372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_s1038"/>
            <p:cNvSpPr>
              <a:spLocks noChangeShapeType="1"/>
            </p:cNvSpPr>
            <p:nvPr/>
          </p:nvSpPr>
          <p:spPr bwMode="auto">
            <a:xfrm>
              <a:off x="3197" y="2016"/>
              <a:ext cx="3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_s1039"/>
            <p:cNvSpPr>
              <a:spLocks noChangeArrowheads="1"/>
            </p:cNvSpPr>
            <p:nvPr/>
          </p:nvSpPr>
          <p:spPr bwMode="auto">
            <a:xfrm>
              <a:off x="3515" y="1698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_s1040"/>
            <p:cNvSpPr>
              <a:spLocks noChangeShapeType="1"/>
            </p:cNvSpPr>
            <p:nvPr/>
          </p:nvSpPr>
          <p:spPr bwMode="auto">
            <a:xfrm flipV="1">
              <a:off x="3104" y="1567"/>
              <a:ext cx="225" cy="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_s1041"/>
            <p:cNvSpPr>
              <a:spLocks noChangeArrowheads="1"/>
            </p:cNvSpPr>
            <p:nvPr/>
          </p:nvSpPr>
          <p:spPr bwMode="auto">
            <a:xfrm>
              <a:off x="3236" y="1024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_s1042"/>
            <p:cNvSpPr>
              <a:spLocks noChangeShapeType="1"/>
            </p:cNvSpPr>
            <p:nvPr/>
          </p:nvSpPr>
          <p:spPr bwMode="auto">
            <a:xfrm flipV="1">
              <a:off x="2880" y="1381"/>
              <a:ext cx="0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_s1043"/>
            <p:cNvSpPr>
              <a:spLocks noChangeArrowheads="1"/>
            </p:cNvSpPr>
            <p:nvPr/>
          </p:nvSpPr>
          <p:spPr bwMode="auto">
            <a:xfrm>
              <a:off x="2562" y="745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CCFFFF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_s1044"/>
            <p:cNvSpPr>
              <a:spLocks noChangeArrowheads="1"/>
            </p:cNvSpPr>
            <p:nvPr/>
          </p:nvSpPr>
          <p:spPr bwMode="auto">
            <a:xfrm>
              <a:off x="2562" y="1699"/>
              <a:ext cx="636" cy="636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Прямокутник 1"/>
          <p:cNvSpPr/>
          <p:nvPr/>
        </p:nvSpPr>
        <p:spPr>
          <a:xfrm>
            <a:off x="755576" y="548680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990000"/>
                </a:solidFill>
              </a:rPr>
              <a:t> «</a:t>
            </a:r>
            <a:r>
              <a:rPr lang="uk-UA" sz="3200" b="1" i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Ми маємо справу з найскладнішим, неоціненним, найдорожчим, що є в житті, - з дитиною. Від нас, від нашого вміння, майстерності, мистецтва, мудрості залежить її життя, здоров'я, розум, характер, воля, громадянське й інтелектуальне обличчя, її місце і роль у житті, її щастя</a:t>
            </a:r>
            <a:r>
              <a:rPr lang="ru-RU" sz="3200" b="1" dirty="0">
                <a:solidFill>
                  <a:srgbClr val="990000"/>
                </a:solidFill>
              </a:rPr>
              <a:t>»</a:t>
            </a:r>
            <a:endParaRPr lang="uk-UA" sz="32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"/>
          <p:cNvSpPr>
            <a:spLocks noChangeArrowheads="1"/>
          </p:cNvSpPr>
          <p:nvPr/>
        </p:nvSpPr>
        <p:spPr bwMode="auto">
          <a:xfrm>
            <a:off x="325438" y="2306638"/>
            <a:ext cx="842327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152352" bIns="38088" anchor="ctr">
            <a:spAutoFit/>
          </a:bodyPr>
          <a:lstStyle/>
          <a:p>
            <a:pPr algn="ctr" eaLnBrk="1" hangingPunct="1"/>
            <a:r>
              <a:rPr lang="uk-UA" sz="40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Навчання всіх дітей разом -</a:t>
            </a:r>
          </a:p>
          <a:p>
            <a:pPr algn="ctr" eaLnBrk="1" hangingPunct="1"/>
            <a:r>
              <a:rPr lang="uk-UA" sz="40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 справа, підказана серцем !</a:t>
            </a:r>
            <a:endParaRPr lang="ru-RU" sz="4000" b="1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ext Box 4"/>
          <p:cNvSpPr txBox="1">
            <a:spLocks noChangeArrowheads="1"/>
          </p:cNvSpPr>
          <p:nvPr/>
        </p:nvSpPr>
        <p:spPr bwMode="auto">
          <a:xfrm>
            <a:off x="395288" y="765175"/>
            <a:ext cx="6481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uk-UA"/>
          </a:p>
        </p:txBody>
      </p:sp>
      <p:sp>
        <p:nvSpPr>
          <p:cNvPr id="1048594" name="Text Box 5"/>
          <p:cNvSpPr txBox="1">
            <a:spLocks noChangeArrowheads="1"/>
          </p:cNvSpPr>
          <p:nvPr/>
        </p:nvSpPr>
        <p:spPr bwMode="auto">
          <a:xfrm>
            <a:off x="2843808" y="476673"/>
            <a:ext cx="6047780" cy="6319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Font typeface="Wingdings" pitchFamily="2" charset="2"/>
              <a:buChar char="ü"/>
            </a:pPr>
            <a:r>
              <a:rPr lang="en-US" sz="2400" dirty="0">
                <a:solidFill>
                  <a:srgbClr val="990000"/>
                </a:solidFill>
              </a:rPr>
              <a:t>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світі 150 мільйонів дітей із особливими потребами.</a:t>
            </a:r>
            <a:endParaRPr lang="en-US" sz="2400" dirty="0">
              <a:solidFill>
                <a:schemeClr val="tx2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buFont typeface="Wingdings" pitchFamily="2" charset="2"/>
              <a:buChar char="ü"/>
            </a:pP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дітей, які не чують, та 60 </a:t>
            </a: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 із розумовими вадами розвитку.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деяких країнах 90</a:t>
            </a: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дітей з особливими потребами не доживають до 20 років.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Дані </a:t>
            </a:r>
            <a:r>
              <a:rPr lang="uk-UA" sz="24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психолого-медико-педагогічних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консультацій свідчать, що дітей, які потребують корекції психофізичного розвитку, в Україні 1 </a:t>
            </a:r>
            <a:r>
              <a:rPr lang="uk-UA" sz="24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76 тисяч 345, що становить 12,2 % від загальної кількості дітей у країні.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оцінками експертів, близько 25 % дітей-інвалідів можуть навчатися в масових школах.</a:t>
            </a:r>
          </a:p>
          <a:p>
            <a:pPr eaLnBrk="1" hangingPunct="1">
              <a:spcBef>
                <a:spcPct val="50000"/>
              </a:spcBef>
            </a:pPr>
            <a:endParaRPr lang="ru-RU" sz="2400" dirty="0">
              <a:solidFill>
                <a:srgbClr val="990000"/>
              </a:solidFill>
            </a:endParaRPr>
          </a:p>
        </p:txBody>
      </p:sp>
      <p:pic>
        <p:nvPicPr>
          <p:cNvPr id="2097153" name="Picture 6" descr="edu_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2316163" cy="3816350"/>
          </a:xfrm>
          <a:prstGeom prst="rect">
            <a:avLst/>
          </a:prstGeom>
          <a:noFill/>
        </p:spPr>
      </p:pic>
      <p:sp>
        <p:nvSpPr>
          <p:cNvPr id="1048595" name="Стрілка вправо з вирізом 4"/>
          <p:cNvSpPr/>
          <p:nvPr/>
        </p:nvSpPr>
        <p:spPr bwMode="auto">
          <a:xfrm>
            <a:off x="467544" y="620688"/>
            <a:ext cx="2160240" cy="1296144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uk-UA" b="1" i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ФАКТИ:</a:t>
            </a:r>
            <a:r>
              <a:rPr lang="en-US" b="1" i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r>
              <a:rPr lang="uk-UA" b="1" i="1" dirty="0">
                <a:solidFill>
                  <a:schemeClr val="tx2">
                    <a:lumMod val="85000"/>
                    <a:lumOff val="15000"/>
                  </a:schemeClr>
                </a:solidFill>
              </a:rPr>
              <a:t> </a:t>
            </a:r>
            <a:endParaRPr lang="en-US" b="1" i="1" dirty="0">
              <a:solidFill>
                <a:schemeClr val="tx2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4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4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4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4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4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4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04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4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4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4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836713"/>
            <a:ext cx="6408068" cy="3312367"/>
          </a:xfrm>
        </p:spPr>
        <p:txBody>
          <a:bodyPr/>
          <a:lstStyle/>
          <a:p>
            <a:pPr algn="r"/>
            <a:br>
              <a:rPr lang="uk-UA" sz="3600" dirty="0">
                <a:solidFill>
                  <a:srgbClr val="7030A0"/>
                </a:solidFill>
              </a:rPr>
            </a:br>
            <a:br>
              <a:rPr lang="uk-UA" sz="3600" dirty="0">
                <a:solidFill>
                  <a:srgbClr val="7030A0"/>
                </a:solidFill>
              </a:rPr>
            </a:br>
            <a:br>
              <a:rPr lang="uk-UA" sz="3600" dirty="0">
                <a:solidFill>
                  <a:srgbClr val="7030A0"/>
                </a:solidFill>
              </a:rPr>
            </a:br>
            <a:br>
              <a:rPr lang="uk-UA" sz="3600" b="1" i="1" dirty="0">
                <a:solidFill>
                  <a:srgbClr val="7030A0"/>
                </a:solidFill>
              </a:rPr>
            </a:b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«Невже ти гадаєш, що </a:t>
            </a:r>
            <a:r>
              <a:rPr lang="uk-UA" sz="36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премилосердна</a:t>
            </a:r>
            <a:r>
              <a:rPr lang="uk-UA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й дбала матір наша природа зачинила їм двері до щастя, ставши для них мачухою?».</a:t>
            </a:r>
            <a:br>
              <a:rPr lang="uk-UA" sz="3600" b="1" i="1" dirty="0">
                <a:solidFill>
                  <a:srgbClr val="7030A0"/>
                </a:solidFill>
              </a:rPr>
            </a:br>
            <a:br>
              <a:rPr lang="uk-UA" sz="3600" dirty="0">
                <a:solidFill>
                  <a:srgbClr val="7030A0"/>
                </a:solidFill>
              </a:rPr>
            </a:br>
            <a:r>
              <a:rPr lang="uk-UA" sz="2800" i="1" dirty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Г. Сковорода </a:t>
            </a:r>
            <a:br>
              <a:rPr lang="uk-U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«Розмов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п’яти подорожніх </a:t>
            </a:r>
            <a:br>
              <a:rPr lang="uk-U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 істини щастя в житті»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4" name="Picture 2" descr="http://procherk.info/images/news/052012/fefdc3a487b04aedbc96ddc70fef257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645024"/>
            <a:ext cx="2238375" cy="281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4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1" grpId="0"/>
      <p:bldP spid="104860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Picture 2" descr="D:\Мои рисунки\народні смволи України\символи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04664"/>
            <a:ext cx="2160240" cy="2468846"/>
          </a:xfrm>
          <a:prstGeom prst="rect">
            <a:avLst/>
          </a:prstGeom>
          <a:noFill/>
        </p:spPr>
      </p:pic>
      <p:sp>
        <p:nvSpPr>
          <p:cNvPr id="1048602" name="Прямокутник 2"/>
          <p:cNvSpPr/>
          <p:nvPr/>
        </p:nvSpPr>
        <p:spPr>
          <a:xfrm>
            <a:off x="755576" y="0"/>
            <a:ext cx="7488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uk-UA" dirty="0">
                <a:solidFill>
                  <a:srgbClr val="990000"/>
                </a:solidFill>
              </a:rPr>
              <a:t> </a:t>
            </a:r>
            <a:endParaRPr lang="en-US" dirty="0">
              <a:solidFill>
                <a:srgbClr val="990000"/>
              </a:solidFill>
            </a:endParaRPr>
          </a:p>
        </p:txBody>
      </p:sp>
      <p:sp>
        <p:nvSpPr>
          <p:cNvPr id="1048603" name="TextBox 6"/>
          <p:cNvSpPr txBox="1"/>
          <p:nvPr/>
        </p:nvSpPr>
        <p:spPr>
          <a:xfrm>
            <a:off x="3419872" y="404664"/>
            <a:ext cx="5400600" cy="293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uk-UA" sz="2400" dirty="0">
                <a:solidFill>
                  <a:schemeClr val="tx2"/>
                </a:solidFill>
              </a:rPr>
              <a:t>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Починаючи  з 2000 року в Україні             активізувалася законотворча  діяльність стосовно надання освітніх, медичних, соціальних послуг особам з обмеженими можливостями здоров’я, зокрема дітям, що засвідчує прийняття таких </a:t>
            </a:r>
            <a:r>
              <a:rPr lang="uk-UA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як:</a:t>
            </a:r>
          </a:p>
        </p:txBody>
      </p:sp>
      <p:sp>
        <p:nvSpPr>
          <p:cNvPr id="1048604" name="Rectangle 1"/>
          <p:cNvSpPr>
            <a:spLocks noChangeArrowheads="1"/>
          </p:cNvSpPr>
          <p:nvPr/>
        </p:nvSpPr>
        <p:spPr bwMode="auto">
          <a:xfrm>
            <a:off x="323528" y="3009437"/>
            <a:ext cx="8280920" cy="364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Конституція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України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основи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соціальної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захищеності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інвалідів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Україні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(21.03.1991) 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загальну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середню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освіту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(1999 р.)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реабілітацію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інвалідів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Україні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(06.10.2005)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«Про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внесення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змін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законодавчих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актів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питань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загальної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середньої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та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дошкільної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освіти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щодо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організації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навчально-виховного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процесу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 (06.07.2010) 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України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освіту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Конвенція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 права 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інвалідів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400" b="1" i="0" u="none" strike="noStrike" cap="none" normalizeH="0" baseline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</a:t>
            </a: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/рос)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extBox 5"/>
          <p:cNvSpPr txBox="1"/>
          <p:nvPr/>
        </p:nvSpPr>
        <p:spPr>
          <a:xfrm>
            <a:off x="323528" y="1124744"/>
            <a:ext cx="8496944" cy="5908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buClr>
                <a:srgbClr val="33CC33"/>
              </a:buClr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Наказ МОН № 855 від 11.09.2009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р. Про затвердження Плану дій щодо запровадження інклюзивного навчання у загальноосвітніх навчальних закладах на 2009-2012 роки.</a:t>
            </a:r>
          </a:p>
          <a:p>
            <a:pPr eaLnBrk="1" hangingPunct="1">
              <a:lnSpc>
                <a:spcPct val="90000"/>
              </a:lnSpc>
              <a:buClr>
                <a:srgbClr val="33CC33"/>
              </a:buClr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33CC33"/>
              </a:buClr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Наказ МОН № 1224 від 09.12.2010 р. Про затвердження Положення про спеціальні класи для навчання дітей з особливими освітніми потребами у загальноосвітніх навчальних закладах.</a:t>
            </a:r>
          </a:p>
          <a:p>
            <a:pPr eaLnBrk="1" hangingPunct="1">
              <a:lnSpc>
                <a:spcPct val="90000"/>
              </a:lnSpc>
              <a:buClr>
                <a:srgbClr val="33CC33"/>
              </a:buClr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33CC33"/>
              </a:buClr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Постанова КМУ № 872 від 15.08.2011 р. Про затвердження Порядку організації інклюзивного навчання у загальноосвітніх навчальних закладах.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Лист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26.07.2012 р. N 1/9-529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психологічного і соціального супроводу в умовах інклюзивного навчання</a:t>
            </a:r>
          </a:p>
          <a:p>
            <a:endParaRPr lang="uk-UA" dirty="0"/>
          </a:p>
        </p:txBody>
      </p:sp>
      <p:sp>
        <p:nvSpPr>
          <p:cNvPr id="1048606" name="Прямокутник 7"/>
          <p:cNvSpPr/>
          <p:nvPr/>
        </p:nvSpPr>
        <p:spPr>
          <a:xfrm>
            <a:off x="611560" y="33265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Нормативно-правова база</a:t>
            </a:r>
            <a:endParaRPr lang="uk-UA" sz="36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Rectangle 4"/>
          <p:cNvSpPr>
            <a:spLocks noChangeArrowheads="1"/>
          </p:cNvSpPr>
          <p:nvPr/>
        </p:nvSpPr>
        <p:spPr bwMode="auto">
          <a:xfrm>
            <a:off x="1835696" y="341056"/>
            <a:ext cx="6220293" cy="6463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1" hangingPunct="1"/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3600" b="1" i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48608" name="Rectangle 6"/>
          <p:cNvSpPr>
            <a:spLocks noChangeArrowheads="1"/>
          </p:cNvSpPr>
          <p:nvPr/>
        </p:nvSpPr>
        <p:spPr bwMode="auto">
          <a:xfrm>
            <a:off x="323528" y="2691478"/>
            <a:ext cx="691276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 eaLnBrk="1" hangingPunct="1"/>
            <a:r>
              <a:rPr lang="ru-RU" sz="2400" b="1" dirty="0" err="1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sz="2400" b="1" dirty="0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b="1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принципі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основного права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права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навчатися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загальноосвітнього</a:t>
            </a:r>
            <a:r>
              <a:rPr lang="ru-RU" sz="2400" dirty="0">
                <a:solidFill>
                  <a:schemeClr val="accent3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закладу. </a:t>
            </a:r>
          </a:p>
        </p:txBody>
      </p:sp>
      <p:sp>
        <p:nvSpPr>
          <p:cNvPr id="1048609" name="Rectangle 7"/>
          <p:cNvSpPr>
            <a:spLocks noChangeArrowheads="1"/>
          </p:cNvSpPr>
          <p:nvPr/>
        </p:nvSpPr>
        <p:spPr bwMode="auto">
          <a:xfrm>
            <a:off x="2339752" y="908720"/>
            <a:ext cx="648072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ru-RU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eaLnBrk="1" hangingPunct="1"/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школа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відповідати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потреби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вносить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можливост</a:t>
            </a:r>
            <a:r>
              <a:rPr lang="uk-UA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048610" name="Прямокутник 8"/>
          <p:cNvSpPr/>
          <p:nvPr/>
        </p:nvSpPr>
        <p:spPr>
          <a:xfrm>
            <a:off x="2267744" y="4581128"/>
            <a:ext cx="6624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2400" b="1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(лат.)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ціле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інтеграцією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освітніми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проблемами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звичайних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регулярний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простір</a:t>
            </a:r>
            <a:r>
              <a:rPr lang="ru-RU" sz="2400" dirty="0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>
              <a:solidFill>
                <a:schemeClr val="bg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08" grpId="0"/>
      <p:bldP spid="10486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Group 107"/>
          <p:cNvGraphicFramePr>
            <a:graphicFrameLocks noGrp="1"/>
          </p:cNvGraphicFramePr>
          <p:nvPr/>
        </p:nvGraphicFramePr>
        <p:xfrm>
          <a:off x="1259632" y="549274"/>
          <a:ext cx="6984776" cy="57546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493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1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4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400" b="1" u="sng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2400" b="1" u="sng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Звичайна</a:t>
                      </a:r>
                      <a:r>
                        <a:rPr kumimoji="0" lang="ru-RU" sz="2400" b="1" u="sng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kumimoji="0" lang="ru-RU" sz="2400" b="1" u="sng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400" b="1" u="sng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Спеціальна</a:t>
                      </a:r>
                      <a:r>
                        <a:rPr kumimoji="0" lang="ru-RU" sz="2400" b="1" u="sng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u="sng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97156" name="Picture 77" descr="new_page612_01_215x1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461989"/>
            <a:ext cx="3096344" cy="204425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2097157" name="Picture 78" descr="new_page612_02_215x1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484784"/>
            <a:ext cx="3026407" cy="199821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  <p:graphicFrame>
        <p:nvGraphicFramePr>
          <p:cNvPr id="4194305" name="Group 106"/>
          <p:cNvGraphicFramePr>
            <a:graphicFrameLocks noGrp="1"/>
          </p:cNvGraphicFramePr>
          <p:nvPr/>
        </p:nvGraphicFramePr>
        <p:xfrm>
          <a:off x="1187624" y="4077072"/>
          <a:ext cx="7202041" cy="173736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601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1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«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Звичайна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»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дитина</a:t>
                      </a: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Круглі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предмети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для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круглих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отворів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Звичайні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педагоги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Звичайні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школи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Особлива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дитина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Квадратні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предмети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для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квадратних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отворів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Спеціальні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педагоги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Спеціальні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школи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Picture 29" descr="схема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2776"/>
            <a:ext cx="7632848" cy="1944216"/>
          </a:xfrm>
          <a:prstGeom prst="rect">
            <a:avLst/>
          </a:prstGeom>
          <a:noFill/>
        </p:spPr>
      </p:pic>
      <p:graphicFrame>
        <p:nvGraphicFramePr>
          <p:cNvPr id="4194306" name="Group 44"/>
          <p:cNvGraphicFramePr>
            <a:graphicFrameLocks noGrp="1"/>
          </p:cNvGraphicFramePr>
          <p:nvPr/>
        </p:nvGraphicFramePr>
        <p:xfrm>
          <a:off x="2051050" y="476250"/>
          <a:ext cx="5599113" cy="51816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5599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ru-RU" sz="2800" b="1" u="sng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Інтегрована</a:t>
                      </a:r>
                      <a:r>
                        <a:rPr kumimoji="0" lang="ru-RU" sz="2800" b="1" u="sng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800" b="1" u="sng" strike="noStrike" cap="none" normalizeH="0" baseline="0" dirty="0" err="1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освіта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194307" name="Group 45"/>
          <p:cNvGraphicFramePr>
            <a:graphicFrameLocks noGrp="1"/>
          </p:cNvGraphicFramePr>
          <p:nvPr/>
        </p:nvGraphicFramePr>
        <p:xfrm>
          <a:off x="755576" y="3717032"/>
          <a:ext cx="7632700" cy="1656184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816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6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Адаптація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дитини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до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вимог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системи</a:t>
                      </a: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Перетворення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квадратних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предметів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у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круглі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Система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залишається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без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змін</a:t>
                      </a:r>
                      <a:endParaRPr kumimoji="0" lang="ru-RU" sz="1800" u="none" strike="noStrike" cap="none" normalizeH="0" baseline="0" dirty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</a:pP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Дитина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адаптується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до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системи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,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або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стає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для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неї</a:t>
                      </a:r>
                      <a:r>
                        <a:rPr kumimoji="0" lang="ru-RU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18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неприйнятною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extBox 1"/>
          <p:cNvSpPr txBox="1"/>
          <p:nvPr/>
        </p:nvSpPr>
        <p:spPr>
          <a:xfrm>
            <a:off x="323528" y="332656"/>
            <a:ext cx="856895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позакласній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екскурсії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як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дошкільних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загальноосвітніх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закладах,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вони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разом;</a:t>
            </a:r>
          </a:p>
          <a:p>
            <a:pPr>
              <a:buFont typeface="Wingdings" pitchFamily="2" charset="2"/>
              <a:buChar char="§"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функціональна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потребами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однолітки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(при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частковій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окремому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спецкласі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відділенні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загальноосвітні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заходи; при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проводять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весь час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загальноосвітніх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класах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 typeface="Wingdings" pitchFamily="2" charset="2"/>
              <a:buChar char="§"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зворотна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здорові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спецшколу;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спонтанна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неконтрольована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особливими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потребами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загальноосвітні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додаткової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чимало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навчатися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повторний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fiolet">
  <a:themeElements>
    <a:clrScheme name="Тема Office 2">
      <a:dk1>
        <a:srgbClr val="333333"/>
      </a:dk1>
      <a:lt1>
        <a:srgbClr val="FFFFFF"/>
      </a:lt1>
      <a:dk2>
        <a:srgbClr val="6666CC"/>
      </a:dk2>
      <a:lt2>
        <a:srgbClr val="FFFFFF"/>
      </a:lt2>
      <a:accent1>
        <a:srgbClr val="EAD4FF"/>
      </a:accent1>
      <a:accent2>
        <a:srgbClr val="C9E5FF"/>
      </a:accent2>
      <a:accent3>
        <a:srgbClr val="B8B8E2"/>
      </a:accent3>
      <a:accent4>
        <a:srgbClr val="DADADA"/>
      </a:accent4>
      <a:accent5>
        <a:srgbClr val="F3E6FF"/>
      </a:accent5>
      <a:accent6>
        <a:srgbClr val="B6CFE7"/>
      </a:accent6>
      <a:hlink>
        <a:srgbClr val="FFD4D7"/>
      </a:hlink>
      <a:folHlink>
        <a:srgbClr val="CFCFFF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9A9AFF"/>
        </a:accent1>
        <a:accent2>
          <a:srgbClr val="ADADE0"/>
        </a:accent2>
        <a:accent3>
          <a:srgbClr val="B8B8E2"/>
        </a:accent3>
        <a:accent4>
          <a:srgbClr val="DADADA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EAD4FF"/>
        </a:accent1>
        <a:accent2>
          <a:srgbClr val="C9E5FF"/>
        </a:accent2>
        <a:accent3>
          <a:srgbClr val="B8B8E2"/>
        </a:accent3>
        <a:accent4>
          <a:srgbClr val="DADADA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7A6"/>
        </a:accent1>
        <a:accent2>
          <a:srgbClr val="9BEF86"/>
        </a:accent2>
        <a:accent3>
          <a:srgbClr val="B8B8E2"/>
        </a:accent3>
        <a:accent4>
          <a:srgbClr val="DADADA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A73"/>
        </a:accent1>
        <a:accent2>
          <a:srgbClr val="98ED82"/>
        </a:accent2>
        <a:accent3>
          <a:srgbClr val="B8B8E2"/>
        </a:accent3>
        <a:accent4>
          <a:srgbClr val="DADADA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A9A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EAD4FF"/>
        </a:accent1>
        <a:accent2>
          <a:srgbClr val="C9E5FF"/>
        </a:accent2>
        <a:accent3>
          <a:srgbClr val="FFFFFF"/>
        </a:accent3>
        <a:accent4>
          <a:srgbClr val="000000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7A6"/>
        </a:accent1>
        <a:accent2>
          <a:srgbClr val="9BEF86"/>
        </a:accent2>
        <a:accent3>
          <a:srgbClr val="FFFFFF"/>
        </a:accent3>
        <a:accent4>
          <a:srgbClr val="000000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A73"/>
        </a:accent1>
        <a:accent2>
          <a:srgbClr val="98ED82"/>
        </a:accent2>
        <a:accent3>
          <a:srgbClr val="FFFFFF"/>
        </a:accent3>
        <a:accent4>
          <a:srgbClr val="000000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333333"/>
      </a:dk1>
      <a:lt1>
        <a:srgbClr val="FFFFFF"/>
      </a:lt1>
      <a:dk2>
        <a:srgbClr val="6666CC"/>
      </a:dk2>
      <a:lt2>
        <a:srgbClr val="FFFFFF"/>
      </a:lt2>
      <a:accent1>
        <a:srgbClr val="EAD4FF"/>
      </a:accent1>
      <a:accent2>
        <a:srgbClr val="C9E5FF"/>
      </a:accent2>
      <a:accent3>
        <a:srgbClr val="B8B8E2"/>
      </a:accent3>
      <a:accent4>
        <a:srgbClr val="DADADA"/>
      </a:accent4>
      <a:accent5>
        <a:srgbClr val="F3E6FF"/>
      </a:accent5>
      <a:accent6>
        <a:srgbClr val="B6CFE7"/>
      </a:accent6>
      <a:hlink>
        <a:srgbClr val="FFD4D7"/>
      </a:hlink>
      <a:folHlink>
        <a:srgbClr val="CFCF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9A9AFF"/>
        </a:accent1>
        <a:accent2>
          <a:srgbClr val="ADADE0"/>
        </a:accent2>
        <a:accent3>
          <a:srgbClr val="B8B8E2"/>
        </a:accent3>
        <a:accent4>
          <a:srgbClr val="DADADA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EAD4FF"/>
        </a:accent1>
        <a:accent2>
          <a:srgbClr val="C9E5FF"/>
        </a:accent2>
        <a:accent3>
          <a:srgbClr val="B8B8E2"/>
        </a:accent3>
        <a:accent4>
          <a:srgbClr val="DADADA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7A6"/>
        </a:accent1>
        <a:accent2>
          <a:srgbClr val="9BEF86"/>
        </a:accent2>
        <a:accent3>
          <a:srgbClr val="B8B8E2"/>
        </a:accent3>
        <a:accent4>
          <a:srgbClr val="DADADA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333333"/>
        </a:dk1>
        <a:lt1>
          <a:srgbClr val="FFFFFF"/>
        </a:lt1>
        <a:dk2>
          <a:srgbClr val="6666CC"/>
        </a:dk2>
        <a:lt2>
          <a:srgbClr val="FFFFFF"/>
        </a:lt2>
        <a:accent1>
          <a:srgbClr val="FFDA73"/>
        </a:accent1>
        <a:accent2>
          <a:srgbClr val="98ED82"/>
        </a:accent2>
        <a:accent3>
          <a:srgbClr val="B8B8E2"/>
        </a:accent3>
        <a:accent4>
          <a:srgbClr val="DADADA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A9A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9C9CCB"/>
        </a:accent6>
        <a:hlink>
          <a:srgbClr val="DBDBFF"/>
        </a:hlink>
        <a:folHlink>
          <a:srgbClr val="B8B8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EAD4FF"/>
        </a:accent1>
        <a:accent2>
          <a:srgbClr val="C9E5FF"/>
        </a:accent2>
        <a:accent3>
          <a:srgbClr val="FFFFFF"/>
        </a:accent3>
        <a:accent4>
          <a:srgbClr val="000000"/>
        </a:accent4>
        <a:accent5>
          <a:srgbClr val="F3E6FF"/>
        </a:accent5>
        <a:accent6>
          <a:srgbClr val="B6CFE7"/>
        </a:accent6>
        <a:hlink>
          <a:srgbClr val="FFD4D7"/>
        </a:hlink>
        <a:folHlink>
          <a:srgbClr val="CFC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7A6"/>
        </a:accent1>
        <a:accent2>
          <a:srgbClr val="9BEF86"/>
        </a:accent2>
        <a:accent3>
          <a:srgbClr val="FFFFFF"/>
        </a:accent3>
        <a:accent4>
          <a:srgbClr val="000000"/>
        </a:accent4>
        <a:accent5>
          <a:srgbClr val="FFE8D0"/>
        </a:accent5>
        <a:accent6>
          <a:srgbClr val="8CD979"/>
        </a:accent6>
        <a:hlink>
          <a:srgbClr val="F3E841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A73"/>
        </a:accent1>
        <a:accent2>
          <a:srgbClr val="98ED82"/>
        </a:accent2>
        <a:accent3>
          <a:srgbClr val="FFFFFF"/>
        </a:accent3>
        <a:accent4>
          <a:srgbClr val="000000"/>
        </a:accent4>
        <a:accent5>
          <a:srgbClr val="FFEABC"/>
        </a:accent5>
        <a:accent6>
          <a:srgbClr val="89D775"/>
        </a:accent6>
        <a:hlink>
          <a:srgbClr val="FDB7BD"/>
        </a:hlink>
        <a:folHlink>
          <a:srgbClr val="E0E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o prezentacji o dzieciach">
  <a:themeElements>
    <a:clrScheme name="Тема Office 2">
      <a:dk1>
        <a:srgbClr val="000000"/>
      </a:dk1>
      <a:lt1>
        <a:srgbClr val="FFD3CC"/>
      </a:lt1>
      <a:dk2>
        <a:srgbClr val="000000"/>
      </a:dk2>
      <a:lt2>
        <a:srgbClr val="B2B2B2"/>
      </a:lt2>
      <a:accent1>
        <a:srgbClr val="FF7305"/>
      </a:accent1>
      <a:accent2>
        <a:srgbClr val="FF3305"/>
      </a:accent2>
      <a:accent3>
        <a:srgbClr val="FFE6E2"/>
      </a:accent3>
      <a:accent4>
        <a:srgbClr val="000000"/>
      </a:accent4>
      <a:accent5>
        <a:srgbClr val="FFBCAA"/>
      </a:accent5>
      <a:accent6>
        <a:srgbClr val="E72D04"/>
      </a:accent6>
      <a:hlink>
        <a:srgbClr val="800039"/>
      </a:hlink>
      <a:folHlink>
        <a:srgbClr val="7514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FF7B66"/>
        </a:accent1>
        <a:accent2>
          <a:srgbClr val="E61F00"/>
        </a:accent2>
        <a:accent3>
          <a:srgbClr val="FFE6E2"/>
        </a:accent3>
        <a:accent4>
          <a:srgbClr val="000000"/>
        </a:accent4>
        <a:accent5>
          <a:srgbClr val="FFBFB8"/>
        </a:accent5>
        <a:accent6>
          <a:srgbClr val="D01B00"/>
        </a:accent6>
        <a:hlink>
          <a:srgbClr val="751000"/>
        </a:hlink>
        <a:folHlink>
          <a:srgbClr val="6A1C1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FF7305"/>
        </a:accent1>
        <a:accent2>
          <a:srgbClr val="FF3305"/>
        </a:accent2>
        <a:accent3>
          <a:srgbClr val="FFE6E2"/>
        </a:accent3>
        <a:accent4>
          <a:srgbClr val="000000"/>
        </a:accent4>
        <a:accent5>
          <a:srgbClr val="FFBCAA"/>
        </a:accent5>
        <a:accent6>
          <a:srgbClr val="E72D04"/>
        </a:accent6>
        <a:hlink>
          <a:srgbClr val="800039"/>
        </a:hlink>
        <a:folHlink>
          <a:srgbClr val="751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CBFF05"/>
        </a:accent1>
        <a:accent2>
          <a:srgbClr val="05A5FF"/>
        </a:accent2>
        <a:accent3>
          <a:srgbClr val="FFE6E2"/>
        </a:accent3>
        <a:accent4>
          <a:srgbClr val="000000"/>
        </a:accent4>
        <a:accent5>
          <a:srgbClr val="E2FFAA"/>
        </a:accent5>
        <a:accent6>
          <a:srgbClr val="0495E7"/>
        </a:accent6>
        <a:hlink>
          <a:srgbClr val="800F00"/>
        </a:hlink>
        <a:folHlink>
          <a:srgbClr val="4E6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05FF5B"/>
        </a:accent1>
        <a:accent2>
          <a:srgbClr val="FFD705"/>
        </a:accent2>
        <a:accent3>
          <a:srgbClr val="FFE6E2"/>
        </a:accent3>
        <a:accent4>
          <a:srgbClr val="000000"/>
        </a:accent4>
        <a:accent5>
          <a:srgbClr val="AAFFB5"/>
        </a:accent5>
        <a:accent6>
          <a:srgbClr val="E7C304"/>
        </a:accent6>
        <a:hlink>
          <a:srgbClr val="19006B"/>
        </a:hlink>
        <a:folHlink>
          <a:srgbClr val="750D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7B66"/>
        </a:accent1>
        <a:accent2>
          <a:srgbClr val="E61F00"/>
        </a:accent2>
        <a:accent3>
          <a:srgbClr val="FFFFFF"/>
        </a:accent3>
        <a:accent4>
          <a:srgbClr val="000000"/>
        </a:accent4>
        <a:accent5>
          <a:srgbClr val="FFBFB8"/>
        </a:accent5>
        <a:accent6>
          <a:srgbClr val="D01B00"/>
        </a:accent6>
        <a:hlink>
          <a:srgbClr val="751000"/>
        </a:hlink>
        <a:folHlink>
          <a:srgbClr val="6A1C1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7305"/>
        </a:accent1>
        <a:accent2>
          <a:srgbClr val="FF3305"/>
        </a:accent2>
        <a:accent3>
          <a:srgbClr val="FFFFFF"/>
        </a:accent3>
        <a:accent4>
          <a:srgbClr val="000000"/>
        </a:accent4>
        <a:accent5>
          <a:srgbClr val="FFBCAA"/>
        </a:accent5>
        <a:accent6>
          <a:srgbClr val="E72D04"/>
        </a:accent6>
        <a:hlink>
          <a:srgbClr val="800039"/>
        </a:hlink>
        <a:folHlink>
          <a:srgbClr val="751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FF05"/>
        </a:accent1>
        <a:accent2>
          <a:srgbClr val="05A5FF"/>
        </a:accent2>
        <a:accent3>
          <a:srgbClr val="FFFFFF"/>
        </a:accent3>
        <a:accent4>
          <a:srgbClr val="000000"/>
        </a:accent4>
        <a:accent5>
          <a:srgbClr val="E2FFAA"/>
        </a:accent5>
        <a:accent6>
          <a:srgbClr val="0495E7"/>
        </a:accent6>
        <a:hlink>
          <a:srgbClr val="800F00"/>
        </a:hlink>
        <a:folHlink>
          <a:srgbClr val="4E6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5FF5B"/>
        </a:accent1>
        <a:accent2>
          <a:srgbClr val="FFD705"/>
        </a:accent2>
        <a:accent3>
          <a:srgbClr val="FFFFFF"/>
        </a:accent3>
        <a:accent4>
          <a:srgbClr val="000000"/>
        </a:accent4>
        <a:accent5>
          <a:srgbClr val="AAFFB5"/>
        </a:accent5>
        <a:accent6>
          <a:srgbClr val="E7C304"/>
        </a:accent6>
        <a:hlink>
          <a:srgbClr val="19006B"/>
        </a:hlink>
        <a:folHlink>
          <a:srgbClr val="750D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Экран (4:3)</PresentationFormat>
  <Slides>16</Slides>
  <Notes>0</Notes>
  <HiddenSlides>0</HiddenSlide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fiolet</vt:lpstr>
      <vt:lpstr>1_Default Design</vt:lpstr>
      <vt:lpstr>do prezentacji o dzieciach</vt:lpstr>
      <vt:lpstr>Презентация PowerPoint</vt:lpstr>
      <vt:lpstr>Презентация PowerPoint</vt:lpstr>
      <vt:lpstr>    «Невже ти гадаєш, що премилосердна й дбала матір наша природа зачинила їм двері до щастя, ставши для них мачухою?».   Г. Сковорода  «Розмовa п’яти подорожніх  про істини щастя в житті»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Новий крок до захисту прав дітей з особливими потребами</dc:title>
  <dc:creator>ВЕЕР</dc:creator>
  <cp:lastModifiedBy>Dariana Grey</cp:lastModifiedBy>
  <cp:revision>1</cp:revision>
  <dcterms:created xsi:type="dcterms:W3CDTF">2008-08-26T13:27:08Z</dcterms:created>
  <dcterms:modified xsi:type="dcterms:W3CDTF">2020-04-06T08:15:49Z</dcterms:modified>
</cp:coreProperties>
</file>