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72BC-86B1-4E4A-AE2A-A24BD8B17C0F}" type="datetimeFigureOut">
              <a:rPr lang="uk-UA" smtClean="0"/>
              <a:pPr/>
              <a:t>25.01.2021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0695-4B33-46D5-B1D9-A99BEF6BEF2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2770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72BC-86B1-4E4A-AE2A-A24BD8B17C0F}" type="datetimeFigureOut">
              <a:rPr lang="uk-UA" smtClean="0"/>
              <a:pPr/>
              <a:t>25.01.2021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0695-4B33-46D5-B1D9-A99BEF6BEF2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4614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72BC-86B1-4E4A-AE2A-A24BD8B17C0F}" type="datetimeFigureOut">
              <a:rPr lang="uk-UA" smtClean="0"/>
              <a:pPr/>
              <a:t>25.01.2021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0695-4B33-46D5-B1D9-A99BEF6BEF2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0818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72BC-86B1-4E4A-AE2A-A24BD8B17C0F}" type="datetimeFigureOut">
              <a:rPr lang="uk-UA" smtClean="0"/>
              <a:pPr/>
              <a:t>25.01.2021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0695-4B33-46D5-B1D9-A99BEF6BEF2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764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72BC-86B1-4E4A-AE2A-A24BD8B17C0F}" type="datetimeFigureOut">
              <a:rPr lang="uk-UA" smtClean="0"/>
              <a:pPr/>
              <a:t>25.01.2021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0695-4B33-46D5-B1D9-A99BEF6BEF2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1861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72BC-86B1-4E4A-AE2A-A24BD8B17C0F}" type="datetimeFigureOut">
              <a:rPr lang="uk-UA" smtClean="0"/>
              <a:pPr/>
              <a:t>25.01.2021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0695-4B33-46D5-B1D9-A99BEF6BEF2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0114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72BC-86B1-4E4A-AE2A-A24BD8B17C0F}" type="datetimeFigureOut">
              <a:rPr lang="uk-UA" smtClean="0"/>
              <a:pPr/>
              <a:t>25.01.2021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0695-4B33-46D5-B1D9-A99BEF6BEF2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8540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72BC-86B1-4E4A-AE2A-A24BD8B17C0F}" type="datetimeFigureOut">
              <a:rPr lang="uk-UA" smtClean="0"/>
              <a:pPr/>
              <a:t>25.01.2021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0695-4B33-46D5-B1D9-A99BEF6BEF2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7614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72BC-86B1-4E4A-AE2A-A24BD8B17C0F}" type="datetimeFigureOut">
              <a:rPr lang="uk-UA" smtClean="0"/>
              <a:pPr/>
              <a:t>25.01.2021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0695-4B33-46D5-B1D9-A99BEF6BEF2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3805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72BC-86B1-4E4A-AE2A-A24BD8B17C0F}" type="datetimeFigureOut">
              <a:rPr lang="uk-UA" smtClean="0"/>
              <a:pPr/>
              <a:t>25.01.2021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0695-4B33-46D5-B1D9-A99BEF6BEF2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4091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72BC-86B1-4E4A-AE2A-A24BD8B17C0F}" type="datetimeFigureOut">
              <a:rPr lang="uk-UA" smtClean="0"/>
              <a:pPr/>
              <a:t>25.01.2021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0695-4B33-46D5-B1D9-A99BEF6BEF2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8087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C72BC-86B1-4E4A-AE2A-A24BD8B17C0F}" type="datetimeFigureOut">
              <a:rPr lang="uk-UA" smtClean="0"/>
              <a:pPr/>
              <a:t>25.01.2021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E0695-4B33-46D5-B1D9-A99BEF6BEF2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3691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0961" y="2464"/>
            <a:ext cx="9144000" cy="6858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 sz="1800" b="1" dirty="0" smtClean="0">
              <a:solidFill>
                <a:schemeClr val="bg1"/>
              </a:solidFill>
            </a:endParaRPr>
          </a:p>
          <a:p>
            <a:endParaRPr lang="ru-RU" sz="1800" b="1" dirty="0">
              <a:solidFill>
                <a:schemeClr val="bg1"/>
              </a:solidFill>
            </a:endParaRPr>
          </a:p>
          <a:p>
            <a:endParaRPr lang="ru-RU" sz="1800" b="1" dirty="0" smtClean="0">
              <a:solidFill>
                <a:schemeClr val="bg1"/>
              </a:solidFill>
            </a:endParaRPr>
          </a:p>
          <a:p>
            <a:endParaRPr lang="uk-UA" dirty="0"/>
          </a:p>
        </p:txBody>
      </p:sp>
      <p:sp>
        <p:nvSpPr>
          <p:cNvPr id="4" name="Прямокутник із двома вирізаними протилежними кутами 3"/>
          <p:cNvSpPr/>
          <p:nvPr/>
        </p:nvSpPr>
        <p:spPr>
          <a:xfrm>
            <a:off x="1535864" y="5386738"/>
            <a:ext cx="6154194" cy="1493989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  <a:defRPr/>
            </a:pPr>
            <a:r>
              <a:rPr lang="ru-RU" sz="3200" b="1" dirty="0" smtClean="0">
                <a:solidFill>
                  <a:srgbClr val="7030A0"/>
                </a:solidFill>
              </a:rPr>
              <a:t>«Релігійний туризм»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Спеціальність «Туризм»</a:t>
            </a:r>
          </a:p>
          <a:p>
            <a:pPr algn="ctr"/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D:\Локальный диск\Documents 23.11.08 г. +\University\Университет ТАНЯ\2020-2021 навч.рік\FACULTYS_EKONOM_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0058" y="5350455"/>
            <a:ext cx="1475656" cy="150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Локальный диск\Documents 23.11.08 г. +\University\Университет ТАНЯ\2020-2021 навч.рік\41244171_1953958624625030_774298019671362764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2" y="5350455"/>
            <a:ext cx="1533882" cy="153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87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51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-18758" y="6211669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bg1"/>
                </a:solidFill>
              </a:rPr>
              <a:t>Корсунський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монастир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(с. </a:t>
            </a:r>
            <a:r>
              <a:rPr lang="ru-RU" sz="1600" b="1" dirty="0" err="1" smtClean="0">
                <a:solidFill>
                  <a:schemeClr val="bg1"/>
                </a:solidFill>
              </a:rPr>
              <a:t>Корсунка</a:t>
            </a:r>
            <a:r>
              <a:rPr lang="ru-RU" sz="1600" b="1" dirty="0" smtClean="0">
                <a:solidFill>
                  <a:schemeClr val="bg1"/>
                </a:solidFill>
              </a:rPr>
              <a:t>, </a:t>
            </a:r>
            <a:r>
              <a:rPr lang="ru-RU" sz="1600" b="1" dirty="0" err="1" smtClean="0">
                <a:solidFill>
                  <a:schemeClr val="bg1"/>
                </a:solidFill>
              </a:rPr>
              <a:t>Херсонська</a:t>
            </a:r>
            <a:r>
              <a:rPr lang="ru-RU" sz="1600" b="1" dirty="0" smtClean="0">
                <a:solidFill>
                  <a:schemeClr val="bg1"/>
                </a:solidFill>
              </a:rPr>
              <a:t> область)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9876" y="0"/>
            <a:ext cx="3744417" cy="206084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26147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Компетентності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Здатність</a:t>
            </a:r>
            <a:r>
              <a:rPr lang="ru-RU" dirty="0" smtClean="0"/>
              <a:t> до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світогляду</a:t>
            </a:r>
            <a:r>
              <a:rPr lang="ru-RU" dirty="0" smtClean="0"/>
              <a:t>,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людського</a:t>
            </a:r>
            <a:r>
              <a:rPr lang="ru-RU" dirty="0" smtClean="0"/>
              <a:t> </a:t>
            </a:r>
            <a:r>
              <a:rPr lang="ru-RU" dirty="0" err="1" smtClean="0"/>
              <a:t>буття</a:t>
            </a:r>
            <a:r>
              <a:rPr lang="ru-RU" dirty="0" smtClean="0"/>
              <a:t>, </a:t>
            </a:r>
            <a:r>
              <a:rPr lang="ru-RU" dirty="0" err="1" smtClean="0"/>
              <a:t>суспільства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, </a:t>
            </a:r>
            <a:r>
              <a:rPr lang="ru-RU" dirty="0" err="1" smtClean="0"/>
              <a:t>духовної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в культурному </a:t>
            </a:r>
            <a:r>
              <a:rPr lang="ru-RU" dirty="0" err="1" smtClean="0"/>
              <a:t>середовищі</a:t>
            </a:r>
            <a:r>
              <a:rPr lang="ru-RU" dirty="0" smtClean="0"/>
              <a:t> для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успішної</a:t>
            </a:r>
            <a:r>
              <a:rPr lang="ru-RU" dirty="0" smtClean="0"/>
              <a:t> </a:t>
            </a:r>
            <a:r>
              <a:rPr lang="ru-RU" dirty="0" err="1" smtClean="0"/>
              <a:t>взаємо</a:t>
            </a:r>
            <a:endParaRPr lang="ru-RU" dirty="0" smtClean="0"/>
          </a:p>
          <a:p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предметної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професії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в </a:t>
            </a:r>
            <a:r>
              <a:rPr lang="ru-RU" dirty="0" err="1" smtClean="0"/>
              <a:t>туристичному</a:t>
            </a:r>
            <a:r>
              <a:rPr lang="ru-RU" dirty="0" smtClean="0"/>
              <a:t> </a:t>
            </a:r>
            <a:r>
              <a:rPr lang="ru-RU" dirty="0" err="1" smtClean="0"/>
              <a:t>бізнесі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тенденцій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регіональних</a:t>
            </a:r>
            <a:r>
              <a:rPr lang="ru-RU" dirty="0" smtClean="0"/>
              <a:t> </a:t>
            </a:r>
            <a:r>
              <a:rPr lang="ru-RU" dirty="0" err="1" smtClean="0"/>
              <a:t>пріоритетів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туризму  в </a:t>
            </a:r>
            <a:r>
              <a:rPr lang="ru-RU" dirty="0" err="1" smtClean="0"/>
              <a:t>цілому</a:t>
            </a:r>
            <a:r>
              <a:rPr lang="ru-RU" dirty="0" smtClean="0"/>
              <a:t> та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форм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 </a:t>
            </a:r>
            <a:endParaRPr lang="ru-RU" dirty="0" smtClean="0"/>
          </a:p>
          <a:p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туристичних</a:t>
            </a:r>
            <a:r>
              <a:rPr lang="ru-RU" dirty="0" smtClean="0"/>
              <a:t> </a:t>
            </a:r>
            <a:r>
              <a:rPr lang="ru-RU" dirty="0" err="1" smtClean="0"/>
              <a:t>подорожей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комплексного </a:t>
            </a:r>
            <a:r>
              <a:rPr lang="ru-RU" dirty="0" err="1" smtClean="0"/>
              <a:t>туристичного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(</a:t>
            </a:r>
            <a:r>
              <a:rPr lang="ru-RU" dirty="0" err="1" smtClean="0"/>
              <a:t>готельного</a:t>
            </a:r>
            <a:r>
              <a:rPr lang="ru-RU" dirty="0" smtClean="0"/>
              <a:t>, ресторанного, транспортного, </a:t>
            </a:r>
            <a:r>
              <a:rPr lang="ru-RU" dirty="0" err="1" smtClean="0"/>
              <a:t>екскурсійного</a:t>
            </a:r>
            <a:r>
              <a:rPr lang="ru-RU" dirty="0" smtClean="0"/>
              <a:t>, </a:t>
            </a:r>
            <a:r>
              <a:rPr lang="ru-RU" dirty="0" err="1" smtClean="0"/>
              <a:t>рекреаційного</a:t>
            </a:r>
            <a:r>
              <a:rPr lang="ru-RU" dirty="0" smtClean="0"/>
              <a:t>)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РОЗРОБНИК КУРСУ:</a:t>
            </a:r>
            <a:b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доктор економічних наук, доцент кафедри </a:t>
            </a:r>
            <a:r>
              <a:rPr lang="uk-UA" sz="22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готельно</a:t>
            </a:r>
            <a:r>
              <a:rPr lang="uk-UA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-ресторанного та туристичного бізнесу</a:t>
            </a:r>
            <a: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Яровий Вадим Федорович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56793"/>
            <a:ext cx="9144000" cy="5253880"/>
          </a:xfrm>
        </p:spPr>
      </p:pic>
    </p:spTree>
    <p:extLst>
      <p:ext uri="{BB962C8B-B14F-4D97-AF65-F5344CB8AC3E}">
        <p14:creationId xmlns:p14="http://schemas.microsoft.com/office/powerpoint/2010/main" xmlns="" val="24746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uk-UA" sz="1800" b="1" dirty="0" smtClean="0">
                <a:solidFill>
                  <a:srgbClr val="C00000"/>
                </a:solidFill>
              </a:rPr>
              <a:t>Мета курсу: </a:t>
            </a:r>
            <a:r>
              <a:rPr lang="uk-UA" sz="1800" dirty="0" smtClean="0"/>
              <a:t>полягає у тому, щоб сформувати у студентів розуміння релігійного туризму як соціального, економічного та культурного суспільного інституту, ознайомити майбутніх фахівців туристичної галузі з релігійним туризмом в різних країнах і особливостями його практичної організації.</a:t>
            </a:r>
            <a:endParaRPr lang="uk-UA" sz="1800" b="1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Компетенції:</a:t>
            </a:r>
          </a:p>
          <a:p>
            <a:pPr marL="0" indent="0" algn="just">
              <a:buNone/>
            </a:pPr>
            <a:r>
              <a:rPr lang="uk-UA" sz="3400" b="1" dirty="0" smtClean="0"/>
              <a:t>До кінця навчання студенти будуть компетентними у таких питаннях: </a:t>
            </a:r>
          </a:p>
          <a:p>
            <a:pPr algn="just"/>
            <a:r>
              <a:rPr lang="uk-UA" sz="3400" b="1" dirty="0" smtClean="0"/>
              <a:t>вплив релігії на розвиток різних форм релігійного туризму (релігія як визначальний фактор функціонування даного сегменту туризму); </a:t>
            </a:r>
          </a:p>
          <a:p>
            <a:pPr algn="just"/>
            <a:r>
              <a:rPr lang="uk-UA" sz="3400" b="1" dirty="0" smtClean="0"/>
              <a:t>сутність основних понять дисципліни (</a:t>
            </a:r>
            <a:r>
              <a:rPr lang="uk-UA" sz="3400" b="1" dirty="0" err="1" smtClean="0"/>
              <a:t>пізнавально</a:t>
            </a:r>
            <a:r>
              <a:rPr lang="uk-UA" sz="3400" b="1" dirty="0" smtClean="0"/>
              <a:t>-екскурсійний туризм на релігійну тематику, паломництво, духовно-практичний туризм, науковий туризм релігійного спрямування); </a:t>
            </a:r>
          </a:p>
          <a:p>
            <a:pPr algn="just"/>
            <a:r>
              <a:rPr lang="uk-UA" sz="3400" b="1" dirty="0" smtClean="0"/>
              <a:t>об’єктивні передумови і причини становлення організованого релігійного туризму; </a:t>
            </a:r>
          </a:p>
          <a:p>
            <a:pPr algn="just"/>
            <a:r>
              <a:rPr lang="uk-UA" sz="3400" b="1" dirty="0" smtClean="0"/>
              <a:t>етапи розвитку релігійного туризму у світі та в Україні;</a:t>
            </a:r>
          </a:p>
          <a:p>
            <a:pPr algn="just"/>
            <a:r>
              <a:rPr lang="uk-UA" sz="3400" b="1" dirty="0" smtClean="0"/>
              <a:t>найвідоміші центри та об’єкти релігійного туризму; </a:t>
            </a:r>
          </a:p>
          <a:p>
            <a:pPr algn="just"/>
            <a:r>
              <a:rPr lang="uk-UA" sz="3400" b="1" dirty="0" smtClean="0"/>
              <a:t>тенденції та перспективи розвитку релігійного туризму в контексті сучасних глобалізаційних процесів.</a:t>
            </a:r>
            <a:endParaRPr lang="uk-UA" sz="3400" b="1" dirty="0"/>
          </a:p>
        </p:txBody>
      </p:sp>
    </p:spTree>
    <p:extLst>
      <p:ext uri="{BB962C8B-B14F-4D97-AF65-F5344CB8AC3E}">
        <p14:creationId xmlns:p14="http://schemas.microsoft.com/office/powerpoint/2010/main" xmlns="" val="194956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51807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Очікувані результати:</a:t>
            </a:r>
            <a:endParaRPr lang="uk-UA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87" y="1518076"/>
            <a:ext cx="3582144" cy="5339923"/>
          </a:xfrm>
        </p:spPr>
      </p:pic>
      <p:sp>
        <p:nvSpPr>
          <p:cNvPr id="5" name="TextBox 4"/>
          <p:cNvSpPr txBox="1"/>
          <p:nvPr/>
        </p:nvSpPr>
        <p:spPr>
          <a:xfrm>
            <a:off x="-24668" y="6427624"/>
            <a:ext cx="32285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>
                <a:solidFill>
                  <a:schemeClr val="bg1"/>
                </a:solidFill>
              </a:rPr>
              <a:t>Мури</a:t>
            </a:r>
            <a:r>
              <a:rPr lang="ru-RU" sz="1100" dirty="0">
                <a:solidFill>
                  <a:schemeClr val="bg1"/>
                </a:solidFill>
              </a:rPr>
              <a:t> </a:t>
            </a:r>
            <a:r>
              <a:rPr lang="ru-RU" sz="1100" dirty="0" err="1">
                <a:solidFill>
                  <a:schemeClr val="bg1"/>
                </a:solidFill>
              </a:rPr>
              <a:t>Корсунського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err="1">
                <a:solidFill>
                  <a:schemeClr val="bg1"/>
                </a:solidFill>
              </a:rPr>
              <a:t>монастиря</a:t>
            </a:r>
            <a:r>
              <a:rPr lang="ru-RU" sz="1100" dirty="0">
                <a:solidFill>
                  <a:schemeClr val="bg1"/>
                </a:solidFill>
              </a:rPr>
              <a:t> з </a:t>
            </a:r>
            <a:r>
              <a:rPr lang="ru-RU" sz="1100" dirty="0" err="1">
                <a:solidFill>
                  <a:schemeClr val="bg1"/>
                </a:solidFill>
              </a:rPr>
              <a:t>баштою</a:t>
            </a:r>
            <a:r>
              <a:rPr lang="ru-RU" sz="1100" dirty="0">
                <a:solidFill>
                  <a:schemeClr val="bg1"/>
                </a:solidFill>
              </a:rPr>
              <a:t> (</a:t>
            </a:r>
            <a:r>
              <a:rPr lang="ru-RU" sz="1100" dirty="0" err="1">
                <a:solidFill>
                  <a:schemeClr val="bg1"/>
                </a:solidFill>
              </a:rPr>
              <a:t>Херсонська</a:t>
            </a:r>
            <a:r>
              <a:rPr lang="ru-RU" sz="1100" dirty="0">
                <a:solidFill>
                  <a:schemeClr val="bg1"/>
                </a:solidFill>
              </a:rPr>
              <a:t> область).</a:t>
            </a:r>
            <a:endParaRPr lang="uk-UA" sz="11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1518077"/>
            <a:ext cx="5580112" cy="53399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550" b="1" dirty="0">
                <a:solidFill>
                  <a:schemeClr val="bg1"/>
                </a:solidFill>
              </a:rPr>
              <a:t>С</a:t>
            </a:r>
            <a:r>
              <a:rPr lang="ru-RU" sz="1550" b="1" dirty="0" smtClean="0">
                <a:solidFill>
                  <a:schemeClr val="bg1"/>
                </a:solidFill>
              </a:rPr>
              <a:t>туденти </a:t>
            </a:r>
            <a:r>
              <a:rPr lang="ru-RU" sz="1550" b="1" dirty="0" err="1" smtClean="0">
                <a:solidFill>
                  <a:schemeClr val="bg1"/>
                </a:solidFill>
              </a:rPr>
              <a:t>повинні</a:t>
            </a:r>
            <a:r>
              <a:rPr lang="ru-RU" sz="1550" b="1" dirty="0" smtClean="0">
                <a:solidFill>
                  <a:schemeClr val="bg1"/>
                </a:solidFill>
              </a:rPr>
              <a:t> </a:t>
            </a:r>
            <a:r>
              <a:rPr lang="ru-RU" sz="1550" b="1" dirty="0" err="1" smtClean="0">
                <a:solidFill>
                  <a:schemeClr val="bg1"/>
                </a:solidFill>
              </a:rPr>
              <a:t>досягти</a:t>
            </a:r>
            <a:r>
              <a:rPr lang="ru-RU" sz="1550" b="1" dirty="0" smtClean="0">
                <a:solidFill>
                  <a:schemeClr val="bg1"/>
                </a:solidFill>
              </a:rPr>
              <a:t> таких </a:t>
            </a:r>
            <a:r>
              <a:rPr lang="ru-RU" sz="1550" b="1" dirty="0" err="1" smtClean="0">
                <a:solidFill>
                  <a:schemeClr val="bg1"/>
                </a:solidFill>
              </a:rPr>
              <a:t>результатів</a:t>
            </a:r>
            <a:r>
              <a:rPr lang="ru-RU" sz="1550" b="1" dirty="0" smtClean="0">
                <a:solidFill>
                  <a:schemeClr val="bg1"/>
                </a:solidFill>
              </a:rPr>
              <a:t> </a:t>
            </a:r>
            <a:r>
              <a:rPr lang="ru-RU" sz="1550" b="1" dirty="0" err="1" smtClean="0">
                <a:solidFill>
                  <a:schemeClr val="bg1"/>
                </a:solidFill>
              </a:rPr>
              <a:t>навчання</a:t>
            </a:r>
            <a:r>
              <a:rPr lang="ru-RU" sz="1550" b="1" dirty="0" smtClean="0">
                <a:solidFill>
                  <a:schemeClr val="bg1"/>
                </a:solidFill>
              </a:rPr>
              <a:t>:</a:t>
            </a:r>
          </a:p>
          <a:p>
            <a:pPr algn="just"/>
            <a:r>
              <a:rPr lang="uk-UA" sz="1550" b="1" dirty="0" smtClean="0">
                <a:solidFill>
                  <a:schemeClr val="bg1"/>
                </a:solidFill>
              </a:rPr>
              <a:t>Знати: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550" b="1" dirty="0" smtClean="0">
                <a:solidFill>
                  <a:schemeClr val="bg1"/>
                </a:solidFill>
              </a:rPr>
              <a:t>загальнотеоретичні поняття та категорії релігійного туризму;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550" b="1" dirty="0" smtClean="0">
                <a:solidFill>
                  <a:schemeClr val="bg1"/>
                </a:solidFill>
              </a:rPr>
              <a:t>проблематику релігійного туризму в історико-філософській літературі;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550" b="1" dirty="0" smtClean="0">
                <a:solidFill>
                  <a:schemeClr val="bg1"/>
                </a:solidFill>
              </a:rPr>
              <a:t>потреби, інтереси, цінності та ідеали в структурі мотивації людини, що подорожує;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550" b="1" dirty="0" smtClean="0">
                <a:solidFill>
                  <a:schemeClr val="bg1"/>
                </a:solidFill>
              </a:rPr>
              <a:t>трансформацію системи цінностей особистості внаслідок туристських подорожей;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550" b="1" dirty="0" smtClean="0">
                <a:solidFill>
                  <a:schemeClr val="bg1"/>
                </a:solidFill>
              </a:rPr>
              <a:t>основи віровчення найбільш поширених і відомих релігій і духовних шкіл;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550" b="1" dirty="0" smtClean="0">
                <a:solidFill>
                  <a:schemeClr val="bg1"/>
                </a:solidFill>
              </a:rPr>
              <a:t>характеристику територій поширення релігій;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550" b="1" dirty="0" smtClean="0">
                <a:solidFill>
                  <a:schemeClr val="bg1"/>
                </a:solidFill>
              </a:rPr>
              <a:t>опис основних святих місць, релігійних центрів і маршрутів паломництва.</a:t>
            </a:r>
          </a:p>
          <a:p>
            <a:pPr algn="just"/>
            <a:r>
              <a:rPr lang="uk-UA" sz="1550" b="1" dirty="0" smtClean="0">
                <a:solidFill>
                  <a:schemeClr val="bg1"/>
                </a:solidFill>
              </a:rPr>
              <a:t>Вміти: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550" b="1" dirty="0" smtClean="0">
                <a:solidFill>
                  <a:schemeClr val="bg1"/>
                </a:solidFill>
              </a:rPr>
              <a:t>використовувати різні методологічні підходи для дослідження процесів релігійного туризму;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550" b="1" dirty="0" smtClean="0">
                <a:solidFill>
                  <a:schemeClr val="bg1"/>
                </a:solidFill>
              </a:rPr>
              <a:t>аналізувати особливості і тенденції розвитку релігійного туризму;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550" b="1" dirty="0" smtClean="0">
                <a:solidFill>
                  <a:schemeClr val="bg1"/>
                </a:solidFill>
              </a:rPr>
              <a:t>виявляти особливості практичної організації релігійного туризму.</a:t>
            </a:r>
            <a:endParaRPr lang="uk-UA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28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064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65" y="1389034"/>
            <a:ext cx="4812689" cy="5468966"/>
          </a:xfrm>
        </p:spPr>
      </p:pic>
      <p:pic>
        <p:nvPicPr>
          <p:cNvPr id="2050" name="Picture 2" descr="D:\Локальный диск\Documents 23.11.08 г. +\University\Университет ТАНЯ\2020-2021 навч.рік\1280px-Kherson-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355976" cy="353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2378" y="3104031"/>
            <a:ext cx="4355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1"/>
                </a:solidFill>
              </a:rPr>
              <a:t>Кафедральний собор (м. Херсон)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6380946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b="1" dirty="0" err="1">
                <a:solidFill>
                  <a:schemeClr val="bg1"/>
                </a:solidFill>
              </a:rPr>
              <a:t>Василіанський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монастир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fontAlgn="base"/>
            <a:r>
              <a:rPr lang="ru-RU" sz="1600" b="1" dirty="0" smtClean="0">
                <a:solidFill>
                  <a:schemeClr val="bg1"/>
                </a:solidFill>
              </a:rPr>
              <a:t>св</a:t>
            </a:r>
            <a:r>
              <a:rPr lang="ru-RU" sz="1600" b="1" dirty="0">
                <a:solidFill>
                  <a:schemeClr val="bg1"/>
                </a:solidFill>
              </a:rPr>
              <a:t>. </a:t>
            </a:r>
            <a:r>
              <a:rPr lang="ru-RU" sz="1600" b="1" dirty="0" err="1">
                <a:solidFill>
                  <a:schemeClr val="bg1"/>
                </a:solidFill>
              </a:rPr>
              <a:t>Володимира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Великого (м. Херсон)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30" y="3536710"/>
            <a:ext cx="4355975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sz="1600" b="1" dirty="0" err="1" smtClean="0">
                <a:solidFill>
                  <a:schemeClr val="bg1"/>
                </a:solidFill>
              </a:rPr>
              <a:t>Покровський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чоловічий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монастир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fontAlgn="base"/>
            <a:r>
              <a:rPr lang="ru-RU" sz="1600" b="1" dirty="0" smtClean="0">
                <a:solidFill>
                  <a:schemeClr val="bg1"/>
                </a:solidFill>
              </a:rPr>
              <a:t>(с. </a:t>
            </a:r>
            <a:r>
              <a:rPr lang="ru-RU" sz="1600" b="1" dirty="0" err="1" smtClean="0">
                <a:solidFill>
                  <a:schemeClr val="bg1"/>
                </a:solidFill>
              </a:rPr>
              <a:t>Музиківка</a:t>
            </a:r>
            <a:r>
              <a:rPr lang="ru-RU" sz="1600" b="1" dirty="0" smtClean="0">
                <a:solidFill>
                  <a:schemeClr val="bg1"/>
                </a:solidFill>
              </a:rPr>
              <a:t>, </a:t>
            </a:r>
            <a:r>
              <a:rPr lang="ru-RU" sz="1600" b="1" dirty="0" err="1" smtClean="0">
                <a:solidFill>
                  <a:schemeClr val="bg1"/>
                </a:solidFill>
              </a:rPr>
              <a:t>Херсонська</a:t>
            </a:r>
            <a:r>
              <a:rPr lang="ru-RU" sz="1600" b="1" dirty="0" smtClean="0">
                <a:solidFill>
                  <a:schemeClr val="bg1"/>
                </a:solidFill>
              </a:rPr>
              <a:t> обл.)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D:\Локальный диск\Documents 23.11.08 г. +\University\Университет ТАНЯ\2020-2021 навч.рік\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30" y="4121485"/>
            <a:ext cx="4384673" cy="27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96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pattFill prst="pct90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Теми дисциплін:</a:t>
            </a:r>
            <a:endParaRPr lang="uk-UA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b="1" dirty="0" smtClean="0"/>
              <a:t>1.	Сутність, завдання та основні категорії релігійного туризму</a:t>
            </a:r>
          </a:p>
          <a:p>
            <a:pPr marL="0" indent="0" algn="just">
              <a:buNone/>
            </a:pPr>
            <a:r>
              <a:rPr lang="uk-UA" b="1" dirty="0" smtClean="0"/>
              <a:t>2.	Сутність та функції релігій в суспільстві. </a:t>
            </a:r>
          </a:p>
          <a:p>
            <a:pPr marL="0" indent="0" algn="just">
              <a:buNone/>
            </a:pPr>
            <a:r>
              <a:rPr lang="uk-UA" b="1" dirty="0" smtClean="0"/>
              <a:t>3.	Історичні аспекти виникнення основних релігій світу. Основні релігії світу.</a:t>
            </a:r>
          </a:p>
          <a:p>
            <a:pPr marL="0" indent="0" algn="just">
              <a:buNone/>
            </a:pPr>
            <a:r>
              <a:rPr lang="uk-UA" b="1" dirty="0" smtClean="0"/>
              <a:t>4.	Сутність та визначення структури релігії. Об'єкти та суб'єкти релігійного туризму.</a:t>
            </a:r>
          </a:p>
          <a:p>
            <a:pPr marL="0" indent="0" algn="just">
              <a:buNone/>
            </a:pPr>
            <a:r>
              <a:rPr lang="uk-UA" b="1" dirty="0" smtClean="0"/>
              <a:t>5.	Потенціал релігійного туризму та туристичні ресурси, їхня класифікація, оцінка та групи.</a:t>
            </a:r>
          </a:p>
          <a:p>
            <a:pPr marL="0" indent="0" algn="just">
              <a:buNone/>
            </a:pPr>
            <a:r>
              <a:rPr lang="uk-UA" b="1" dirty="0" smtClean="0"/>
              <a:t>6.	Сучасний стан інфраструктури релігійного туризму.</a:t>
            </a:r>
          </a:p>
          <a:p>
            <a:pPr marL="0" indent="0" algn="just">
              <a:buNone/>
            </a:pPr>
            <a:r>
              <a:rPr lang="uk-UA" b="1" dirty="0" smtClean="0"/>
              <a:t>7.	Застосування інформаційних технологій в релігійному туризмі. </a:t>
            </a:r>
          </a:p>
          <a:p>
            <a:pPr marL="0" indent="0" algn="just">
              <a:buNone/>
            </a:pPr>
            <a:r>
              <a:rPr lang="uk-UA" b="1" dirty="0" smtClean="0"/>
              <a:t>8.	Розвиток релігійного туризму в Україні. Релігійні центри та святині.</a:t>
            </a:r>
          </a:p>
          <a:p>
            <a:pPr marL="0" indent="0" algn="just">
              <a:buNone/>
            </a:pPr>
            <a:r>
              <a:rPr lang="uk-UA" b="1" dirty="0" smtClean="0"/>
              <a:t>9.	Проблеми релігійного туризму в Україні.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3280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8655" y="641268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Греко-Софійська церква (м. Херсон)</a:t>
            </a:r>
            <a:endParaRPr lang="uk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2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accent5">
              <a:lumMod val="75000"/>
            </a:schemeClr>
          </a:solidFill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b="1" dirty="0" smtClean="0">
                <a:ln/>
                <a:solidFill>
                  <a:schemeClr val="accent3"/>
                </a:solidFill>
              </a:rPr>
              <a:t>Список рекомендованих джерел:</a:t>
            </a:r>
            <a:endParaRPr lang="uk-UA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dirty="0" err="1" smtClean="0"/>
              <a:t>Божук</a:t>
            </a:r>
            <a:r>
              <a:rPr lang="uk-UA" dirty="0" smtClean="0"/>
              <a:t> Т. І. Застосування інформаційних технологій в релігійному туризмі / Т. І. </a:t>
            </a:r>
            <a:r>
              <a:rPr lang="uk-UA" dirty="0" err="1" smtClean="0"/>
              <a:t>Божук</a:t>
            </a:r>
            <a:r>
              <a:rPr lang="uk-UA" dirty="0" smtClean="0"/>
              <a:t> // </a:t>
            </a:r>
            <a:r>
              <a:rPr lang="uk-UA" dirty="0" err="1" smtClean="0"/>
              <a:t>Актуал</a:t>
            </a:r>
            <a:r>
              <a:rPr lang="uk-UA" dirty="0" smtClean="0"/>
              <a:t>. проблеми економіки. - 2017. - № 1. - С. 326-333.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/>
              <a:t>Панченко С. А. Шлях святого Павла: відтворення паломницького маршруту. Актуальні проблеми історії, теорії та практики художньої культури. Київ: Міленіум, 2017. </a:t>
            </a:r>
            <a:r>
              <a:rPr lang="uk-UA" dirty="0" err="1" smtClean="0"/>
              <a:t>Вип</a:t>
            </a:r>
            <a:r>
              <a:rPr lang="uk-UA" dirty="0" smtClean="0"/>
              <a:t>. 39. С. 87–92.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/>
              <a:t>Панченко С. А. Феномен релігійного туризму і паломництва в культурологічному вимірі. Міжнародний вісник: культурологія, філологія, музикознавство. Київ: Міленіум, 2017. № 2 (9). С. 135–139.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err="1" smtClean="0"/>
              <a:t>Патійчук</a:t>
            </a:r>
            <a:r>
              <a:rPr lang="uk-UA" dirty="0" smtClean="0"/>
              <a:t> В. Функціональні особливості організації релігійно-паломницьких турів / В. </a:t>
            </a:r>
            <a:r>
              <a:rPr lang="uk-UA" dirty="0" err="1" smtClean="0"/>
              <a:t>Патійчук</a:t>
            </a:r>
            <a:r>
              <a:rPr lang="uk-UA" dirty="0" smtClean="0"/>
              <a:t> // Наук. </a:t>
            </a:r>
            <a:r>
              <a:rPr lang="uk-UA" dirty="0" err="1" smtClean="0"/>
              <a:t>вісн</a:t>
            </a:r>
            <a:r>
              <a:rPr lang="uk-UA" dirty="0" smtClean="0"/>
              <a:t>. </a:t>
            </a:r>
            <a:r>
              <a:rPr lang="uk-UA" dirty="0" err="1" smtClean="0"/>
              <a:t>Східноєвроп</a:t>
            </a:r>
            <a:r>
              <a:rPr lang="uk-UA" dirty="0" smtClean="0"/>
              <a:t>. </a:t>
            </a:r>
            <a:r>
              <a:rPr lang="uk-UA" dirty="0" err="1" smtClean="0"/>
              <a:t>нац</a:t>
            </a:r>
            <a:r>
              <a:rPr lang="uk-UA" dirty="0" smtClean="0"/>
              <a:t>. ун-ту ім. Лесі Українки. - 2015. - № 15. - С. 24-31.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/>
              <a:t>Релігієзнавство: історія та теорія релігії : підручник / [</a:t>
            </a:r>
            <a:r>
              <a:rPr lang="uk-UA" dirty="0" err="1"/>
              <a:t>О.М.Єременко</a:t>
            </a:r>
            <a:r>
              <a:rPr lang="uk-UA" dirty="0"/>
              <a:t>, Н. С. </a:t>
            </a:r>
            <a:r>
              <a:rPr lang="uk-UA" dirty="0" err="1"/>
              <a:t>Звонок</a:t>
            </a:r>
            <a:r>
              <a:rPr lang="uk-UA" dirty="0"/>
              <a:t>, Я.В. </a:t>
            </a:r>
            <a:r>
              <a:rPr lang="uk-UA" dirty="0" err="1"/>
              <a:t>Кічук</a:t>
            </a:r>
            <a:r>
              <a:rPr lang="uk-UA" dirty="0"/>
              <a:t> та ін.] ; за </a:t>
            </a:r>
            <a:r>
              <a:rPr lang="uk-UA" dirty="0" err="1"/>
              <a:t>заг</a:t>
            </a:r>
            <a:r>
              <a:rPr lang="uk-UA" dirty="0"/>
              <a:t>. ред. </a:t>
            </a:r>
            <a:r>
              <a:rPr lang="uk-UA" dirty="0" err="1"/>
              <a:t>О.М.Єременка</a:t>
            </a:r>
            <a:r>
              <a:rPr lang="uk-UA" dirty="0"/>
              <a:t>, О.О. </a:t>
            </a:r>
            <a:r>
              <a:rPr lang="uk-UA" dirty="0" err="1"/>
              <a:t>Смоліной</a:t>
            </a:r>
            <a:r>
              <a:rPr lang="uk-UA" dirty="0"/>
              <a:t>. – </a:t>
            </a:r>
            <a:r>
              <a:rPr lang="uk-UA" dirty="0" err="1"/>
              <a:t>Северодонецьк</a:t>
            </a:r>
            <a:r>
              <a:rPr lang="uk-UA" dirty="0"/>
              <a:t>: вид-во СНУ </a:t>
            </a:r>
            <a:r>
              <a:rPr lang="uk-UA" dirty="0" err="1"/>
              <a:t>ім.В.Даня</a:t>
            </a:r>
            <a:r>
              <a:rPr lang="uk-UA" dirty="0"/>
              <a:t>, 2017. – 268 с.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/>
              <a:t>Релігія і культура. Релігійний туризм : </a:t>
            </a:r>
            <a:r>
              <a:rPr lang="uk-UA" dirty="0" err="1"/>
              <a:t>навч</a:t>
            </a:r>
            <a:r>
              <a:rPr lang="uk-UA" dirty="0"/>
              <a:t>. </a:t>
            </a:r>
            <a:r>
              <a:rPr lang="uk-UA" dirty="0" err="1"/>
              <a:t>посіб</a:t>
            </a:r>
            <a:r>
              <a:rPr lang="uk-UA" dirty="0"/>
              <a:t>. для </a:t>
            </a:r>
            <a:r>
              <a:rPr lang="uk-UA" dirty="0" err="1"/>
              <a:t>студ</a:t>
            </a:r>
            <a:r>
              <a:rPr lang="uk-UA" dirty="0"/>
              <a:t>. </a:t>
            </a:r>
            <a:r>
              <a:rPr lang="uk-UA" dirty="0" err="1"/>
              <a:t>вищ</a:t>
            </a:r>
            <a:r>
              <a:rPr lang="uk-UA" dirty="0"/>
              <a:t>. </a:t>
            </a:r>
            <a:r>
              <a:rPr lang="uk-UA" dirty="0" err="1"/>
              <a:t>навч</a:t>
            </a:r>
            <a:r>
              <a:rPr lang="uk-UA" dirty="0"/>
              <a:t>. </a:t>
            </a:r>
            <a:r>
              <a:rPr lang="uk-UA" dirty="0" err="1"/>
              <a:t>закл</a:t>
            </a:r>
            <a:r>
              <a:rPr lang="uk-UA" dirty="0"/>
              <a:t>. / </a:t>
            </a:r>
            <a:r>
              <a:rPr lang="uk-UA" dirty="0" err="1"/>
              <a:t>Сапєлкіна</a:t>
            </a:r>
            <a:r>
              <a:rPr lang="uk-UA" dirty="0"/>
              <a:t> З. П. ; Акад. праці і </a:t>
            </a:r>
            <a:r>
              <a:rPr lang="uk-UA" dirty="0" err="1"/>
              <a:t>соц</a:t>
            </a:r>
            <a:r>
              <a:rPr lang="uk-UA" dirty="0"/>
              <a:t>. відносин </a:t>
            </a:r>
            <a:r>
              <a:rPr lang="uk-UA" dirty="0" err="1"/>
              <a:t>Федер</a:t>
            </a:r>
            <a:r>
              <a:rPr lang="uk-UA" dirty="0"/>
              <a:t>. профспілок України. - К. : Вид-во Акад. праці і </a:t>
            </a:r>
            <a:r>
              <a:rPr lang="uk-UA" dirty="0" err="1"/>
              <a:t>соц</a:t>
            </a:r>
            <a:r>
              <a:rPr lang="uk-UA" dirty="0"/>
              <a:t>. відносин </a:t>
            </a:r>
            <a:r>
              <a:rPr lang="uk-UA" dirty="0" err="1"/>
              <a:t>Федер</a:t>
            </a:r>
            <a:r>
              <a:rPr lang="uk-UA" dirty="0"/>
              <a:t>. профспілок України, 2012. - 187 </a:t>
            </a:r>
            <a:r>
              <a:rPr lang="uk-UA" dirty="0" smtClean="0"/>
              <a:t>с.</a:t>
            </a:r>
            <a:endParaRPr lang="uk-UA" dirty="0"/>
          </a:p>
          <a:p>
            <a:pPr marL="514350" indent="-514350" algn="just">
              <a:buFont typeface="+mj-lt"/>
              <a:buAutoNum type="arabicPeriod"/>
            </a:pPr>
            <a:r>
              <a:rPr lang="uk-UA" dirty="0" err="1" smtClean="0"/>
              <a:t>Чміль</a:t>
            </a:r>
            <a:r>
              <a:rPr lang="uk-UA" dirty="0" smtClean="0"/>
              <a:t> О., </a:t>
            </a:r>
            <a:r>
              <a:rPr lang="uk-UA" dirty="0" err="1" smtClean="0"/>
              <a:t>Чміль</a:t>
            </a:r>
            <a:r>
              <a:rPr lang="uk-UA" dirty="0" smtClean="0"/>
              <a:t> В. </a:t>
            </a:r>
            <a:r>
              <a:rPr lang="uk-UA" dirty="0" err="1" smtClean="0"/>
              <a:t>Релігієзнавчі</a:t>
            </a:r>
            <a:r>
              <a:rPr lang="uk-UA" dirty="0" smtClean="0"/>
              <a:t> мандрівки та релігійний туризм [Електронний ресурс]. – режим доступу: </a:t>
            </a:r>
            <a:r>
              <a:rPr lang="de-DE" dirty="0" smtClean="0"/>
              <a:t>http://tourlib.net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8956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655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Компетентності :</vt:lpstr>
      <vt:lpstr>РОЗРОБНИК КУРСУ: доктор економічних наук, доцент кафедри готельно-ресторанного та туристичного бізнесу Яровий Вадим Федорович</vt:lpstr>
      <vt:lpstr>Мета курсу: полягає у тому, щоб сформувати у студентів розуміння релігійного туризму як соціального, економічного та культурного суспільного інституту, ознайомити майбутніх фахівців туристичної галузі з релігійним туризмом в різних країнах і особливостями його практичної організації.</vt:lpstr>
      <vt:lpstr>Очікувані результати:</vt:lpstr>
      <vt:lpstr>.</vt:lpstr>
      <vt:lpstr>Теми дисциплін:</vt:lpstr>
      <vt:lpstr>Слайд 8</vt:lpstr>
      <vt:lpstr>Список рекомендованих джерел: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Kherson</dc:creator>
  <cp:lastModifiedBy>iyudin</cp:lastModifiedBy>
  <cp:revision>19</cp:revision>
  <dcterms:created xsi:type="dcterms:W3CDTF">2020-08-16T10:36:58Z</dcterms:created>
  <dcterms:modified xsi:type="dcterms:W3CDTF">2021-01-25T12:04:13Z</dcterms:modified>
</cp:coreProperties>
</file>