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3" r:id="rId4"/>
    <p:sldId id="257" r:id="rId5"/>
    <p:sldId id="265" r:id="rId6"/>
    <p:sldId id="264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1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4BE9-5347-40C3-98C2-827FD55BD668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823E-A655-4357-8549-6CD4E86D1E4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1F2DE-9B17-43CF-B02E-291FE2C6A17B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2908-18C7-4772-9924-6B067E14B61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F5391-FA5B-4EB0-9B11-D7100BB066C8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7F65-E244-4D2B-BE50-D21785477D1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D7C3-C050-4FD8-8839-37C5F0B0EA81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302C0-8BC4-436D-A1DB-C1D93561D08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50198-ED13-4E06-BE90-3088B7039397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FADA1-D3E7-4A0A-9915-D8D07CB9CD2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45163-090A-4D3E-BE03-F6E86D87C3F0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6EBA5-260E-4395-A772-BE6CCD033ED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66198-DF17-424A-92C3-164904426994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F9D68-DB72-42DE-81AE-1252E149CC1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3C34-E7A0-47E6-85E7-77A1EF9DED2B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DC840-FCB9-4F1A-AE13-11B37ECB2F9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947C6-2EAA-4EB1-8D08-A654586B122E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DE36-D936-49FA-BA70-A1182EA9187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5FD9-F5C2-47DF-8C39-90DD6F00A973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0FDEA-7875-4599-86C6-0A93D983434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8AB6-51E4-4B72-B4E2-FADAFDD76CBC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D50E-FD1F-4DB0-9CDA-D7AA753ED7F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7739DC-618D-4206-9F21-E610A04E1FF9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8590F7-0DAA-4C6B-A4F1-6808931A594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128"/>
            <a:ext cx="9144000" cy="146752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Херсонський державний університет</a:t>
            </a:r>
            <a:b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 економіки і менеджменту</a:t>
            </a:r>
            <a:b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</a:t>
            </a:r>
            <a:r>
              <a:rPr lang="uk-UA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готельно</a:t>
            </a: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-ресторанного та туристичного бізнесу</a:t>
            </a:r>
            <a:endParaRPr lang="en-US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75656"/>
            <a:ext cx="9144000" cy="5394424"/>
          </a:xfrm>
        </p:spPr>
      </p:pic>
      <p:sp>
        <p:nvSpPr>
          <p:cNvPr id="6" name="TextBox 5"/>
          <p:cNvSpPr txBox="1"/>
          <p:nvPr/>
        </p:nvSpPr>
        <p:spPr>
          <a:xfrm>
            <a:off x="0" y="5196007"/>
            <a:ext cx="9144000" cy="185897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160000"/>
              </a:lnSpc>
              <a:defRPr/>
            </a:pPr>
            <a:r>
              <a:rPr lang="ru-RU" sz="2800" b="1" dirty="0" smtClean="0"/>
              <a:t>«</a:t>
            </a:r>
            <a:r>
              <a:rPr lang="uk-UA" sz="2800" b="1" dirty="0" smtClean="0"/>
              <a:t>Культурно-пізнавальний туризм</a:t>
            </a:r>
            <a:r>
              <a:rPr lang="ru-RU" sz="2800" b="1" dirty="0" smtClean="0"/>
              <a:t>»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 «Туризм»</a:t>
            </a:r>
          </a:p>
          <a:p>
            <a:pPr algn="ctr"/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/>
          </a:p>
        </p:txBody>
      </p:sp>
      <p:pic>
        <p:nvPicPr>
          <p:cNvPr id="1026" name="Picture 2" descr="D:\Локальный диск\Documents 23.11.08 г. +\University\Университет ТАНЯ\2020-2021 навч.рік\FACULTYS_EKONOM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441" cy="14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Локальный диск\Documents 23.11.08 г. +\University\Университет ТАНЯ\2020-2021 навч.рік\41244171_1953958624625030_774298019671362764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4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Локальный диск\Documents 23.11.08 г. +\University\Университет ТАНЯ\2020-2021 навч.рік\logo_n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0568" y="4437112"/>
            <a:ext cx="1899521" cy="65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58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Компетентності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589240"/>
          </a:xfrm>
        </p:spPr>
        <p:txBody>
          <a:bodyPr/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світогляду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духовної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культурному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успішної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взаємо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предметної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професії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бізнесі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тенденцій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регіональних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пріоритетів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туризму 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комплексного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готельного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ресторанного, транспортного,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екскурсійного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рекреаційного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РОЗРОБНИК КУРСУ:</a:t>
            </a:r>
            <a:b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доктор економічних наук, доцент кафедри </a:t>
            </a:r>
            <a:r>
              <a:rPr lang="uk-UA" sz="22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готельно</a:t>
            </a:r>
            <a:r>
              <a:rPr lang="uk-UA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-ресторанного та туристичного бізнесу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Яровий Вадим Федорович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38" y="1628800"/>
            <a:ext cx="9154838" cy="5229200"/>
          </a:xfrm>
        </p:spPr>
      </p:pic>
      <p:pic>
        <p:nvPicPr>
          <p:cNvPr id="4098" name="Picture 2" descr="D:\Локальный диск\Documents 23.11.08 г. +\University\Университет ТАНЯ\2020-2021 навч.рік\logo_n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6592" y="5805264"/>
            <a:ext cx="2559746" cy="88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54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just"/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Мета курсу: </a:t>
            </a:r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 </a:t>
            </a:r>
            <a:r>
              <a:rPr lang="uk-UA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 із теоретичними основами культурно-пізнавального </a:t>
            </a:r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туризму; розроблення та запровадження </a:t>
            </a:r>
            <a:r>
              <a:rPr lang="uk-UA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 продукту, використання новітніх технологій у його </a:t>
            </a:r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 та обслуговуванні </a:t>
            </a:r>
            <a:r>
              <a:rPr lang="uk-UA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туристів; застосування нових технологій комплектування, просування та продажу турів; формування знань щодо новітніх механізмів та методів управління </a:t>
            </a:r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 </a:t>
            </a:r>
            <a:r>
              <a:rPr lang="uk-UA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 туризму.</a:t>
            </a:r>
            <a:endParaRPr lang="uk-UA" sz="1800" dirty="0" smtClean="0"/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lvl="0" indent="0" algn="ctr">
              <a:buNone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Компетенції:</a:t>
            </a:r>
          </a:p>
          <a:p>
            <a:pPr marL="0" lvl="0" indent="0" algn="ctr">
              <a:buNone/>
            </a:pPr>
            <a:endParaRPr lang="uk-UA" sz="2000" b="1" dirty="0" smtClean="0">
              <a:solidFill>
                <a:srgbClr val="FFFF00"/>
              </a:solidFill>
            </a:endParaRPr>
          </a:p>
          <a:p>
            <a:pPr lvl="0" algn="just"/>
            <a:r>
              <a:rPr lang="uk-UA" sz="2000" b="1" dirty="0" smtClean="0">
                <a:solidFill>
                  <a:srgbClr val="FFFF00"/>
                </a:solidFill>
              </a:rPr>
              <a:t>знання </a:t>
            </a:r>
            <a:r>
              <a:rPr lang="uk-UA" sz="2000" b="1" dirty="0">
                <a:solidFill>
                  <a:srgbClr val="FFFF00"/>
                </a:solidFill>
              </a:rPr>
              <a:t>та розуміння предметної області та розуміння специфіки професійної </a:t>
            </a:r>
            <a:r>
              <a:rPr lang="uk-UA" sz="2000" b="1" dirty="0" smtClean="0">
                <a:solidFill>
                  <a:srgbClr val="FFFF00"/>
                </a:solidFill>
              </a:rPr>
              <a:t>діяльності;</a:t>
            </a:r>
            <a:endParaRPr lang="uk-UA" sz="2000" b="1" dirty="0">
              <a:solidFill>
                <a:srgbClr val="FFFF00"/>
              </a:solidFill>
            </a:endParaRPr>
          </a:p>
          <a:p>
            <a:pPr lvl="0" algn="just"/>
            <a:r>
              <a:rPr lang="uk-UA" sz="2000" b="1" dirty="0">
                <a:solidFill>
                  <a:srgbClr val="FFFF00"/>
                </a:solidFill>
              </a:rPr>
              <a:t>здатність застосовувати знання у практичних </a:t>
            </a:r>
            <a:r>
              <a:rPr lang="uk-UA" sz="2000" b="1" dirty="0" smtClean="0">
                <a:solidFill>
                  <a:srgbClr val="FFFF00"/>
                </a:solidFill>
              </a:rPr>
              <a:t>ситуаціях;</a:t>
            </a:r>
            <a:endParaRPr lang="uk-UA" sz="2000" b="1" dirty="0">
              <a:solidFill>
                <a:srgbClr val="FFFF00"/>
              </a:solidFill>
            </a:endParaRPr>
          </a:p>
          <a:p>
            <a:pPr lvl="0" algn="just"/>
            <a:r>
              <a:rPr lang="uk-UA" sz="2000" b="1" dirty="0">
                <a:solidFill>
                  <a:srgbClr val="FFFF00"/>
                </a:solidFill>
              </a:rPr>
              <a:t>розуміння сучасних тенденцій і регіональних пріоритетів розвитку </a:t>
            </a:r>
            <a:r>
              <a:rPr lang="uk-UA" sz="2000" b="1" dirty="0" smtClean="0">
                <a:solidFill>
                  <a:srgbClr val="FFFF00"/>
                </a:solidFill>
              </a:rPr>
              <a:t>галузі туризму </a:t>
            </a:r>
            <a:r>
              <a:rPr lang="uk-UA" sz="2000" b="1" dirty="0">
                <a:solidFill>
                  <a:srgbClr val="FFFF00"/>
                </a:solidFill>
              </a:rPr>
              <a:t>в цілому та окремих його форм і </a:t>
            </a:r>
            <a:r>
              <a:rPr lang="uk-UA" sz="2000" b="1" dirty="0" smtClean="0">
                <a:solidFill>
                  <a:srgbClr val="FFFF00"/>
                </a:solidFill>
              </a:rPr>
              <a:t>видів;</a:t>
            </a:r>
            <a:endParaRPr lang="uk-UA" sz="2000" b="1" dirty="0">
              <a:solidFill>
                <a:srgbClr val="FFFF00"/>
              </a:solidFill>
            </a:endParaRPr>
          </a:p>
          <a:p>
            <a:pPr lvl="0" algn="just"/>
            <a:r>
              <a:rPr lang="uk-UA" sz="2000" b="1" dirty="0">
                <a:solidFill>
                  <a:srgbClr val="FFFF00"/>
                </a:solidFill>
              </a:rPr>
              <a:t>розуміння процесів </a:t>
            </a:r>
            <a:r>
              <a:rPr lang="uk-UA" sz="2000" b="1" dirty="0" smtClean="0">
                <a:solidFill>
                  <a:srgbClr val="FFFF00"/>
                </a:solidFill>
              </a:rPr>
              <a:t>організації туристичних </a:t>
            </a:r>
            <a:r>
              <a:rPr lang="uk-UA" sz="2000" b="1" dirty="0">
                <a:solidFill>
                  <a:srgbClr val="FFFF00"/>
                </a:solidFill>
              </a:rPr>
              <a:t>подорожей і комплексного туристичного обслуговування (готельного, ресторанного, транспортного, екскурсійного, </a:t>
            </a:r>
            <a:r>
              <a:rPr lang="uk-UA" sz="2000" b="1" dirty="0" smtClean="0">
                <a:solidFill>
                  <a:srgbClr val="FFFF00"/>
                </a:solidFill>
              </a:rPr>
              <a:t> рекреаційного);</a:t>
            </a:r>
            <a:endParaRPr lang="uk-UA" sz="2000" b="1" dirty="0">
              <a:solidFill>
                <a:srgbClr val="FFFF00"/>
              </a:solidFill>
            </a:endParaRPr>
          </a:p>
          <a:p>
            <a:pPr lvl="0" algn="just"/>
            <a:r>
              <a:rPr lang="uk-UA" sz="2000" b="1" dirty="0">
                <a:solidFill>
                  <a:srgbClr val="FFFF00"/>
                </a:solidFill>
              </a:rPr>
              <a:t>здатність працювати у міжнародному середовищі на основі позитивного ставлення до несхожості до інших культур, поваги до різноманітності та мультикультурності, розуміння місцевих і професійних традицій інших країн, розпізнавання міжкультурних проблем у професійній </a:t>
            </a:r>
            <a:r>
              <a:rPr lang="uk-UA" sz="2000" b="1" dirty="0" smtClean="0">
                <a:solidFill>
                  <a:srgbClr val="FFFF00"/>
                </a:solidFill>
              </a:rPr>
              <a:t>практиці.</a:t>
            </a:r>
            <a:endParaRPr lang="uk-UA" sz="2000" b="1" dirty="0">
              <a:solidFill>
                <a:srgbClr val="FFFF00"/>
              </a:solidFill>
            </a:endParaRPr>
          </a:p>
          <a:p>
            <a:endParaRPr lang="uk-UA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Очікувані результати: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58253"/>
            <a:ext cx="9144000" cy="5599747"/>
          </a:xfrm>
        </p:spPr>
      </p:pic>
      <p:sp>
        <p:nvSpPr>
          <p:cNvPr id="5" name="TextBox 4"/>
          <p:cNvSpPr txBox="1"/>
          <p:nvPr/>
        </p:nvSpPr>
        <p:spPr>
          <a:xfrm>
            <a:off x="0" y="1196752"/>
            <a:ext cx="9036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 smtClean="0"/>
              <a:t>знати міжнародний </a:t>
            </a:r>
            <a:r>
              <a:rPr lang="uk-UA" b="1" dirty="0"/>
              <a:t>та вітчизняний досвід формування та впровадження новітніх технологій у діяльність туристичних підприємств;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 smtClean="0"/>
              <a:t>знати моделі </a:t>
            </a:r>
            <a:r>
              <a:rPr lang="uk-UA" b="1" dirty="0"/>
              <a:t>сучасного розвитку туристичних </a:t>
            </a:r>
            <a:r>
              <a:rPr lang="uk-UA" b="1" dirty="0" smtClean="0"/>
              <a:t>підприємств;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 smtClean="0"/>
              <a:t>знати принципи </a:t>
            </a:r>
            <a:r>
              <a:rPr lang="uk-UA" b="1" dirty="0"/>
              <a:t>та механізм функціонування туристичних світових процесів</a:t>
            </a:r>
            <a:r>
              <a:rPr lang="uk-UA" b="1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 smtClean="0"/>
              <a:t>робити </a:t>
            </a:r>
            <a:r>
              <a:rPr lang="uk-UA" b="1" dirty="0"/>
              <a:t>вибір напрямів і варіантів розвитку туристичних підприємств у нестабільному ринковому середовищі; </a:t>
            </a:r>
            <a:endParaRPr lang="uk-UA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 smtClean="0"/>
              <a:t>вміти впроваджувати </a:t>
            </a:r>
            <a:r>
              <a:rPr lang="uk-UA" b="1" dirty="0"/>
              <a:t>сучасні проекти </a:t>
            </a:r>
            <a:r>
              <a:rPr lang="uk-UA" b="1" dirty="0" smtClean="0"/>
              <a:t>та інформаційні  </a:t>
            </a:r>
            <a:r>
              <a:rPr lang="uk-UA" b="1" dirty="0"/>
              <a:t>технології в процеси обслуговування туристів; </a:t>
            </a:r>
            <a:endParaRPr lang="uk-UA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 smtClean="0"/>
              <a:t>формувати </a:t>
            </a:r>
            <a:r>
              <a:rPr lang="uk-UA" b="1" dirty="0"/>
              <a:t>стратегії  розвитку туристичних підприємств, а також нові форми і види </a:t>
            </a:r>
            <a:r>
              <a:rPr lang="uk-UA" b="1" dirty="0" smtClean="0"/>
              <a:t>туризму;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 smtClean="0"/>
              <a:t>обґрунтувати </a:t>
            </a:r>
            <a:r>
              <a:rPr lang="uk-UA" b="1" dirty="0"/>
              <a:t>нові потреби подорожан, здійснювати організаційно – технологічне забезпечення процесів </a:t>
            </a:r>
            <a:r>
              <a:rPr lang="uk-UA" b="1" dirty="0" smtClean="0"/>
              <a:t>обслуговування.</a:t>
            </a:r>
          </a:p>
        </p:txBody>
      </p:sp>
      <p:pic>
        <p:nvPicPr>
          <p:cNvPr id="1026" name="Picture 2" descr="D:\Локальный диск\Documents 23.11.08 г. +\University\Университет ТАНЯ\2020-2021 навч.рік\logo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5655" y="5747395"/>
            <a:ext cx="3114675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9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50" name="Picture 2" descr="D:\Локальный диск\Documents 23.11.08 г. +\University\Университет ТАНЯ\2020-2021 навч.рік\logo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6592" y="5572706"/>
            <a:ext cx="3348791" cy="115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77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Теми дисципліни:</a:t>
            </a:r>
            <a:endParaRPr lang="uk-UA" dirty="0" smtClean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rtlCol="0">
            <a:normAutofit lnSpcReduction="10000"/>
          </a:bodyPr>
          <a:lstStyle/>
          <a:p>
            <a:pPr marL="514350" indent="-514350" algn="just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Теоретико-методологічні основи культурно-пізнавального туризму.</a:t>
            </a:r>
            <a:endParaRPr lang="uk-UA" sz="31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14350" indent="-514350" algn="just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Культурний туризм як важливий чинник соціально-культурного розвитку регіонів України.</a:t>
            </a:r>
            <a:r>
              <a:rPr lang="uk-UA" sz="31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marL="514350" indent="-514350" algn="just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Культурний туризм як інструмент формування національної ідентичності.</a:t>
            </a:r>
            <a:endParaRPr lang="uk-UA" sz="31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14350" indent="-514350" algn="just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Культурно-пізнавальний та </a:t>
            </a:r>
            <a:r>
              <a:rPr lang="uk-UA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подієвий</a:t>
            </a:r>
            <a:r>
              <a:rPr lang="uk-UA" sz="3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туризм.</a:t>
            </a:r>
            <a:r>
              <a:rPr lang="uk-UA" sz="31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marL="514350" indent="-514350" algn="just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Характеристика туристичних ресурсів України.</a:t>
            </a:r>
            <a:endParaRPr lang="uk-UA" sz="31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14350" indent="-514350" algn="just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Методика розробки туру.</a:t>
            </a:r>
            <a:endParaRPr lang="uk-UA" sz="31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uk-UA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рекомендованих джерел: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609600" indent="-609600" algn="just">
              <a:lnSpc>
                <a:spcPct val="80000"/>
              </a:lnSpc>
              <a:buFont typeface="Calibri" pitchFamily="34" charset="0"/>
              <a:buAutoNum type="arabicPeriod"/>
            </a:pPr>
            <a:endParaRPr lang="uk-UA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Бейдик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О.О. Рекреаційно-туристичні ресурси України: методологія та методика аналізу, термінологія, районування. - К.: В ПІД "Київ у-т", 2001. - 395 с.</a:t>
            </a:r>
          </a:p>
          <a:p>
            <a:pPr marL="609600" indent="-609600" algn="just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Данилюк А. Історико-культурні туристичні ресурси України. Навчально-методичний посібник. - Львів: Видавничий центр ЛНУ ім. Івана Франка, 2003.— 82 с.</a:t>
            </a:r>
          </a:p>
          <a:p>
            <a:pPr marL="609600" indent="-609600" algn="just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uk-U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України “Про туризм” від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15.09.1995 року № 324/95-ВР</a:t>
            </a:r>
            <a:r>
              <a:rPr lang="uk-U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algn="just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uk-U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України "Про охорону культурної спадщини“ від 0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8.06.2000 року № 1805-III.</a:t>
            </a:r>
            <a:endParaRPr lang="uk-UA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Мальська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М.П., </a:t>
            </a:r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В.В. Туристичний бізнес: теорія та практика. Навчальний посібник. – Київ: Центр учбової літератури, 2007. – 424 с.</a:t>
            </a:r>
          </a:p>
          <a:p>
            <a:pPr marL="609600" indent="-609600" algn="just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uk-UA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Мацола</a:t>
            </a:r>
            <a:r>
              <a:rPr lang="uk-U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В.І. Рекреаційно-туристичний комплекс України. - Львів, 1997. - 259 </a:t>
            </a: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marL="609600" indent="-609600" algn="just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Симоненко Б.К. Регіони України: проблеми розвитку. - К.: Наукова думка, 1997.</a:t>
            </a:r>
          </a:p>
          <a:p>
            <a:pPr marL="609600" indent="-609600" algn="just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Туристичні ресурси України / Під ред. О.І. Лугова. - К.: Ін-тут туризму федерації профспілок України, 1996. - 352 с.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l"/>
            <a:r>
              <a:rPr lang="uk-UA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Місце для вмісту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229200"/>
          </a:xfrm>
        </p:spPr>
      </p:pic>
      <p:pic>
        <p:nvPicPr>
          <p:cNvPr id="3074" name="Picture 2" descr="D:\Локальный диск\Documents 23.11.08 г. +\University\Университет ТАНЯ\2020-2021 навч.рік\41244171_1953958624625030_774298019671362764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331640" cy="13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534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Херсонський державний університет Факультет економіки і менеджменту Кафедра готельно-ресторанного та туристичного бізнесу</vt:lpstr>
      <vt:lpstr>Компетентності :</vt:lpstr>
      <vt:lpstr>РОЗРОБНИК КУРСУ: доктор економічних наук, доцент кафедри готельно-ресторанного та туристичного бізнесу Яровий Вадим Федорович</vt:lpstr>
      <vt:lpstr>Мета курсу: ознайомити студентів із теоретичними основами культурно-пізнавального туризму; розроблення та запровадження туристичного продукту, використання новітніх технологій у його формуванні та обслуговуванні туристів; застосування нових технологій комплектування, просування та продажу турів; формування знань щодо новітніх механізмів та методів управління підприємствами сфери туризму.</vt:lpstr>
      <vt:lpstr>Очікувані результати:</vt:lpstr>
      <vt:lpstr>Слайд 6</vt:lpstr>
      <vt:lpstr>Теми дисципліни:</vt:lpstr>
      <vt:lpstr>Список рекомендованих джерел: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 вільного вибору студента</dc:title>
  <dc:creator>Kherson</dc:creator>
  <cp:lastModifiedBy>iyudin</cp:lastModifiedBy>
  <cp:revision>23</cp:revision>
  <dcterms:created xsi:type="dcterms:W3CDTF">2020-06-09T08:20:43Z</dcterms:created>
  <dcterms:modified xsi:type="dcterms:W3CDTF">2021-01-25T12:04:31Z</dcterms:modified>
</cp:coreProperties>
</file>