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linc.com.ua/documents/storage/Spa_Market_Research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429000"/>
            <a:ext cx="8204448" cy="1080120"/>
          </a:xfrm>
        </p:spPr>
        <p:txBody>
          <a:bodyPr>
            <a:normAutofit/>
          </a:bodyPr>
          <a:lstStyle/>
          <a:p>
            <a:pPr algn="ctr"/>
            <a:r>
              <a:rPr lang="ru-RU" sz="27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7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sz="27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sz="27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sz="27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sz="27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7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27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7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sz="27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sz="4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844824"/>
            <a:ext cx="820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b="1" u="sng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“ Курортологія ”</a:t>
            </a:r>
            <a:endParaRPr lang="ru-RU" sz="4800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Мета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046797"/>
            <a:ext cx="8085584" cy="21253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Метою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навчальної дисципліни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 формування спеціальних професійних знань у студентів з теоретичних засад курортології, особливостей використання природно-кліматичних і санаторно-рекреаційних ресурсів курортів у курортній справі, організація санаторно-курортного лікування в Україні та світі.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3356992"/>
            <a:ext cx="8085584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790825" algn="l"/>
              </a:tabLst>
            </a:pPr>
            <a:r>
              <a:rPr lang="uk-UA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Завдання курсу: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формування знань про теоретичні засади ефективного функціонування закладів курортного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бізнесу.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Практичні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-Roman"/>
                <a:cs typeface="Times New Roman" panose="02020603050405020304" pitchFamily="18" charset="0"/>
              </a:rPr>
              <a:t>формування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практичних навичок та вмінь з організації обслуговування туристів курортними послугами, розвиток практичних навичок для прийняття управлінських рішень щодо підвищення ефективності діяльності курортних закладів.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764704"/>
          </a:xfrm>
        </p:spPr>
        <p:txBody>
          <a:bodyPr>
            <a:normAutofit/>
          </a:bodyPr>
          <a:lstStyle/>
          <a:p>
            <a:r>
              <a:rPr lang="uk-UA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Компетенції: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834444"/>
            <a:ext cx="8496944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зберігати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примножувати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моральні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культурні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наукові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історії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закономірностей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предметної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області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місця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загальній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 природу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суспільство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у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техніки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вести здоровий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спосіб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організовувати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сервісно-виробничий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урахуванням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потреб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споживачів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забезпечувати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ефективність</a:t>
            </a:r>
            <a:r>
              <a:rPr lang="ru-RU" sz="3600" dirty="0" smtClean="0">
                <a:solidFill>
                  <a:schemeClr val="accent2">
                    <a:lumMod val="50000"/>
                  </a:schemeClr>
                </a:solidFill>
              </a:rPr>
              <a:t>. </a:t>
            </a:r>
            <a:endParaRPr lang="ru-RU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Теми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471541"/>
            <a:ext cx="8229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Загальна характеристика курортології.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Типізація курортів.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Характеристика курортів.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Ознаки курортних закладів.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Основи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ведення курортів.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Лікувальні особливості курортів.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Характеристика світових курортів.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Характеристика курортів України.</a:t>
            </a:r>
            <a:endParaRPr lang="ru-RU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272960"/>
            <a:ext cx="8229600" cy="114300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Список рекомендованих джерел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96344" y="597080"/>
            <a:ext cx="4572000" cy="54591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  <a:tabLst>
                <a:tab pos="149225" algn="l"/>
              </a:tabLst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 література </a:t>
            </a:r>
            <a:endParaRPr lang="ru-RU" sz="2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9904" y="1488753"/>
            <a:ext cx="8640960" cy="17098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Сокол Т.Г. Організація обслуговування в готелях і туристичних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комплексах /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Т.Г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Сокол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- К. : Альтерпрес, 2009. - 447 с.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Фоменко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Н. В. Рекреаційні ресурси та курортологія : навч. посібник / В. Н. Фоменко. – К.: Центр навчальної літератури, 2007. – 312 с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9904" y="3202274"/>
            <a:ext cx="8640960" cy="2956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3538" lvl="0" indent="-363538" algn="just">
              <a:lnSpc>
                <a:spcPct val="150000"/>
              </a:lnSpc>
              <a:spcAft>
                <a:spcPts val="0"/>
              </a:spcAft>
              <a:buSzPts val="1400"/>
              <a:tabLst>
                <a:tab pos="449263" algn="l"/>
              </a:tabLst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Загальне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положення про санаторно-курортний заклад: Постанова Кабінету міністрів України від 11 липня 2001 р. №805: [Електронний ресурс] // Законодавство України. - Режим доступу: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zakon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rada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gov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ua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laws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/805-2001-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3538" lvl="0" indent="-363538" algn="just">
              <a:lnSpc>
                <a:spcPct val="150000"/>
              </a:lnSpc>
              <a:spcAft>
                <a:spcPts val="0"/>
              </a:spcAft>
              <a:buSzPts val="1400"/>
              <a:tabLst>
                <a:tab pos="449263" algn="l"/>
              </a:tabLst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	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Рутинський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М. Класифікація та типологія курортів // Вісник Львів. ун-ту. Серія географічна. - 2007. - Вип.34. - С.236-246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3538" lvl="0" indent="-363538" algn="just">
              <a:lnSpc>
                <a:spcPct val="150000"/>
              </a:lnSpc>
              <a:spcAft>
                <a:spcPts val="0"/>
              </a:spcAft>
              <a:buSzPts val="1400"/>
              <a:tabLst>
                <a:tab pos="449263" algn="l"/>
              </a:tabLst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	Фоменко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Н.В. Рекреаційні ресурси та курортологія. Навчальний посібник. К.: Центр навчальної літератури, 2007. – 312 с.</a:t>
            </a:r>
            <a:endParaRPr lang="ru-RU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82942" y="260648"/>
            <a:ext cx="16341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  <a:tabLst>
                <a:tab pos="4122738" algn="l"/>
              </a:tabLst>
            </a:pPr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Додаткова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052736"/>
            <a:ext cx="8640960" cy="4233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3538" lvl="0" indent="-363538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342900" algn="l"/>
              </a:tabLst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	Вивчення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потенційних ринків для Спа-лікувального туристичного сектору Криму [Електронний ресурс]. – Режим 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доступу:</a:t>
            </a:r>
            <a:r>
              <a:rPr lang="uk-UA" u="sng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://linc.com.ua/documents/storage/Spa_Market_Research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3538" lvl="0" indent="-363538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457200" algn="l"/>
              </a:tabLst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	Курорти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 санаторії України [Електронний ресурс]. – Режим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доступу:</a:t>
            </a:r>
            <a:r>
              <a:rPr lang="ru-RU" sz="1400" dirty="0" smtClean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://sankurort.ua/.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3538" lvl="0" indent="-363538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457200" algn="l"/>
              </a:tabLst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	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Бабинец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А.Е., Гордиенко Е.Е., Денисова В.Р. Лечебные минеральные воды и курорты Украины. - К.: Изд-во АН УССР, 1963. - 366 с.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3538" lvl="0" indent="-363538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342900" algn="l"/>
              </a:tabLst>
            </a:pP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	Влащенко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Н.М. Закономірності економічного розвитку регіонального санаторно-курортного комплексу: [Електронний ресурс] / Н.М. Влащенко. - Режим доступу: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tourlib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statti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</a:t>
            </a:r>
            <a:r>
              <a:rPr lang="ru-RU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ukr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vlaschenko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u="sng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</a:t>
            </a:r>
            <a:endParaRPr lang="ru-RU" sz="1400" dirty="0" smtClean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3538" lvl="0" indent="-363538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342900" algn="l"/>
              </a:tabLst>
            </a:pP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	Загальне положення про санаторно-курортний заклад: Постанова Кабінету міністрів України від 11 липня 2001 р. №805: [Електронний ресурс] // Законодавство України. - Режим доступу: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u="sng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zakon</a:t>
            </a:r>
            <a:r>
              <a:rPr lang="uk-UA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u="sng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rada</a:t>
            </a:r>
            <a:r>
              <a:rPr lang="uk-UA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u="sng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gov</a:t>
            </a:r>
            <a:r>
              <a:rPr lang="uk-UA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ua</a:t>
            </a:r>
            <a:r>
              <a:rPr lang="uk-UA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laws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/805-2001-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35366" y="260648"/>
            <a:ext cx="25921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  <a:tabLst>
                <a:tab pos="4122738" algn="l"/>
              </a:tabLst>
            </a:pPr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Інтернет-ресурси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69388851"/>
              </p:ext>
            </p:extLst>
          </p:nvPr>
        </p:nvGraphicFramePr>
        <p:xfrm>
          <a:off x="323528" y="1196752"/>
          <a:ext cx="3456384" cy="2438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56384">
                  <a:extLst>
                    <a:ext uri="{9D8B030D-6E8A-4147-A177-3AD203B41FA5}">
                      <a16:colId xmlns="" xmlns:a16="http://schemas.microsoft.com/office/drawing/2014/main" val="2897716809"/>
                    </a:ext>
                  </a:extLst>
                </a:gridCol>
              </a:tblGrid>
              <a:tr h="149225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www.tourspravka.kiev.ua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40633955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www.sputnikukraine.com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444277278"/>
                  </a:ext>
                </a:extLst>
              </a:tr>
              <a:tr h="147955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www.kurort.com.ua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12920467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www.iteexhibitions.com/travel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825248515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www.wk.or.at/bsft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652706094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www.oebb.at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689736965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www.vienaairport.com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039420570"/>
                  </a:ext>
                </a:extLst>
              </a:tr>
              <a:tr h="154305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www.austriatourism.at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01976068"/>
                  </a:ext>
                </a:extLst>
              </a:tr>
            </a:tbl>
          </a:graphicData>
        </a:graphic>
      </p:graphicFrame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188929936"/>
              </p:ext>
            </p:extLst>
          </p:nvPr>
        </p:nvGraphicFramePr>
        <p:xfrm>
          <a:off x="5004048" y="1170923"/>
          <a:ext cx="3456384" cy="2438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56384">
                  <a:extLst>
                    <a:ext uri="{9D8B030D-6E8A-4147-A177-3AD203B41FA5}">
                      <a16:colId xmlns="" xmlns:a16="http://schemas.microsoft.com/office/drawing/2014/main" val="453236444"/>
                    </a:ext>
                  </a:extLst>
                </a:gridCol>
              </a:tblGrid>
              <a:tr h="17653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www.worldspan.com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540879512"/>
                  </a:ext>
                </a:extLst>
              </a:tr>
              <a:tr h="14605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www.odissev.kiev.ua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05875987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www.library.online.kr.ua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496467432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www.hottour.com.ua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58956678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www.leisureplanet.com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4025116060"/>
                  </a:ext>
                </a:extLst>
              </a:tr>
              <a:tr h="14605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www.travelnow.com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9688566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www.expedia.com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728515842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www.travelocitv.com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34526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2795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101</TotalTime>
  <Words>314</Words>
  <Application>Microsoft Office PowerPoint</Application>
  <PresentationFormat>Экран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Эркер</vt:lpstr>
      <vt:lpstr> спеціальність 241 Готельно-ресторанна справа  галузі знань 24 Сфера обслуговування</vt:lpstr>
      <vt:lpstr>Мета дисципліни</vt:lpstr>
      <vt:lpstr>Компетенції:</vt:lpstr>
      <vt:lpstr>Теми дисципліни</vt:lpstr>
      <vt:lpstr>Список рекомендованих джерел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Дисципліна вільного вибору студента “Історія туризму”</dc:title>
  <dc:creator>Егор</dc:creator>
  <cp:lastModifiedBy>iyudin</cp:lastModifiedBy>
  <cp:revision>29</cp:revision>
  <dcterms:created xsi:type="dcterms:W3CDTF">2020-06-07T08:21:14Z</dcterms:created>
  <dcterms:modified xsi:type="dcterms:W3CDTF">2021-01-29T09:17:30Z</dcterms:modified>
</cp:coreProperties>
</file>