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4" r:id="rId4"/>
    <p:sldId id="259" r:id="rId5"/>
    <p:sldId id="265" r:id="rId6"/>
    <p:sldId id="260" r:id="rId7"/>
    <p:sldId id="262" r:id="rId8"/>
    <p:sldId id="263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2E0FB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C8070-118C-48AB-BCD0-E3AEE54412D9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D06B6CB-FE21-4711-85C7-0C7BA3DFFDA7}">
      <dgm:prSet custT="1"/>
      <dgm:spPr/>
      <dgm:t>
        <a:bodyPr/>
        <a:lstStyle/>
        <a:p>
          <a:pPr algn="l" rtl="0"/>
          <a:r>
            <a:rPr lang="uk-UA" sz="2400" b="1" u="sng" dirty="0" smtClean="0"/>
            <a:t>Мета навчальної дисципліни:</a:t>
          </a:r>
          <a:r>
            <a:rPr lang="uk-UA" sz="2400" b="1" dirty="0" smtClean="0"/>
            <a:t> </a:t>
          </a:r>
          <a:r>
            <a:rPr lang="uk-UA" sz="2000" dirty="0" smtClean="0"/>
            <a:t>дати студентам знання </a:t>
          </a:r>
          <a:r>
            <a:rPr lang="uk-UA" sz="2000" dirty="0" smtClean="0"/>
            <a:t>із основ спортивної медицини як науки, яка вивчає особливості організму людини, що займається фізичною культурою і спортом.</a:t>
          </a:r>
          <a:endParaRPr lang="ru-RU" sz="2000" dirty="0"/>
        </a:p>
      </dgm:t>
    </dgm:pt>
    <dgm:pt modelId="{4A80AABB-D5F6-44E0-98E3-7DB4B191BD13}" type="parTrans" cxnId="{99648CC2-32EF-40D1-B341-45C4DBB953BB}">
      <dgm:prSet/>
      <dgm:spPr/>
      <dgm:t>
        <a:bodyPr/>
        <a:lstStyle/>
        <a:p>
          <a:pPr algn="l"/>
          <a:endParaRPr lang="ru-RU"/>
        </a:p>
      </dgm:t>
    </dgm:pt>
    <dgm:pt modelId="{23903247-6870-4B7E-B389-D4F81CEB866F}" type="sibTrans" cxnId="{99648CC2-32EF-40D1-B341-45C4DBB953BB}">
      <dgm:prSet/>
      <dgm:spPr/>
      <dgm:t>
        <a:bodyPr/>
        <a:lstStyle/>
        <a:p>
          <a:pPr algn="l"/>
          <a:endParaRPr lang="ru-RU"/>
        </a:p>
      </dgm:t>
    </dgm:pt>
    <dgm:pt modelId="{C5C555C4-C80E-4DA1-9FAD-F021962076C2}" type="pres">
      <dgm:prSet presAssocID="{29CC8070-118C-48AB-BCD0-E3AEE54412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C14663-14E4-4C34-A336-43DA21CC4E6F}" type="pres">
      <dgm:prSet presAssocID="{4D06B6CB-FE21-4711-85C7-0C7BA3DFFD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520B5D-2395-4679-B4D8-858327173B75}" type="presOf" srcId="{4D06B6CB-FE21-4711-85C7-0C7BA3DFFDA7}" destId="{86C14663-14E4-4C34-A336-43DA21CC4E6F}" srcOrd="0" destOrd="0" presId="urn:microsoft.com/office/officeart/2005/8/layout/vList2"/>
    <dgm:cxn modelId="{99648CC2-32EF-40D1-B341-45C4DBB953BB}" srcId="{29CC8070-118C-48AB-BCD0-E3AEE54412D9}" destId="{4D06B6CB-FE21-4711-85C7-0C7BA3DFFDA7}" srcOrd="0" destOrd="0" parTransId="{4A80AABB-D5F6-44E0-98E3-7DB4B191BD13}" sibTransId="{23903247-6870-4B7E-B389-D4F81CEB866F}"/>
    <dgm:cxn modelId="{4166CD8D-2149-4A86-A889-14A065CC6DA0}" type="presOf" srcId="{29CC8070-118C-48AB-BCD0-E3AEE54412D9}" destId="{C5C555C4-C80E-4DA1-9FAD-F021962076C2}" srcOrd="0" destOrd="0" presId="urn:microsoft.com/office/officeart/2005/8/layout/vList2"/>
    <dgm:cxn modelId="{1FF64DFA-D292-46FD-8FBC-01EE7F9C2A32}" type="presParOf" srcId="{C5C555C4-C80E-4DA1-9FAD-F021962076C2}" destId="{86C14663-14E4-4C34-A336-43DA21CC4E6F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3CBFD-542B-4CCE-9E9F-12B8727BFFBB}" type="doc">
      <dgm:prSet loTypeId="urn:microsoft.com/office/officeart/2005/8/layout/hierarchy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AC53F1A-FB14-4A5C-B0F5-BB20EB228F73}">
      <dgm:prSet/>
      <dgm:spPr/>
      <dgm:t>
        <a:bodyPr/>
        <a:lstStyle/>
        <a:p>
          <a:pPr rtl="0"/>
          <a:r>
            <a:rPr lang="uk-UA" b="1" u="sng" dirty="0" smtClean="0"/>
            <a:t>Завдання:</a:t>
          </a:r>
          <a:endParaRPr lang="ru-RU" dirty="0"/>
        </a:p>
      </dgm:t>
    </dgm:pt>
    <dgm:pt modelId="{365B13A2-0D12-4A5D-B0D1-13E8DC68A1D9}" type="parTrans" cxnId="{A63C0632-5419-4FDA-A060-8283FFD495CA}">
      <dgm:prSet/>
      <dgm:spPr/>
      <dgm:t>
        <a:bodyPr/>
        <a:lstStyle/>
        <a:p>
          <a:endParaRPr lang="ru-RU"/>
        </a:p>
      </dgm:t>
    </dgm:pt>
    <dgm:pt modelId="{D7367A23-BE0C-45F9-B282-48B6ADCC4E05}" type="sibTrans" cxnId="{A63C0632-5419-4FDA-A060-8283FFD495CA}">
      <dgm:prSet/>
      <dgm:spPr/>
      <dgm:t>
        <a:bodyPr/>
        <a:lstStyle/>
        <a:p>
          <a:endParaRPr lang="ru-RU"/>
        </a:p>
      </dgm:t>
    </dgm:pt>
    <dgm:pt modelId="{35131B4B-A3CB-4ABF-AABF-45A01F6858EB}">
      <dgm:prSet custT="1"/>
      <dgm:spPr/>
      <dgm:t>
        <a:bodyPr/>
        <a:lstStyle/>
        <a:p>
          <a:pPr marL="114300" indent="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400" b="1" dirty="0" smtClean="0"/>
            <a:t>дати уявлення про сучасний стан розвитку спортивної медицини, як самостійної дисципліни, яка об’єднує теоретичну і практичну медицину в спортивній практиці</a:t>
          </a:r>
          <a:r>
            <a:rPr lang="uk-UA" sz="1400" b="1" dirty="0" smtClean="0"/>
            <a:t> </a:t>
          </a:r>
          <a:endParaRPr lang="ru-RU" sz="1400" b="1" dirty="0"/>
        </a:p>
      </dgm:t>
    </dgm:pt>
    <dgm:pt modelId="{AA57516D-0BDC-4454-9361-D7FE5BBFF8BB}" type="parTrans" cxnId="{5F79E401-CC65-4D77-B1A4-2F169B37EB44}">
      <dgm:prSet/>
      <dgm:spPr/>
      <dgm:t>
        <a:bodyPr/>
        <a:lstStyle/>
        <a:p>
          <a:endParaRPr lang="ru-RU"/>
        </a:p>
      </dgm:t>
    </dgm:pt>
    <dgm:pt modelId="{67B73659-FAC9-49A0-8743-9704BBD25B78}" type="sibTrans" cxnId="{5F79E401-CC65-4D77-B1A4-2F169B37EB44}">
      <dgm:prSet/>
      <dgm:spPr/>
      <dgm:t>
        <a:bodyPr/>
        <a:lstStyle/>
        <a:p>
          <a:endParaRPr lang="ru-RU"/>
        </a:p>
      </dgm:t>
    </dgm:pt>
    <dgm:pt modelId="{5299A655-8BB6-4A0F-818E-0263075D8542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dirty="0" smtClean="0"/>
            <a:t>обґрунтувати засоби і методи фізичного виховання, раціональних режимів тренувань, побуту і харчування людей, які займаються фізичною культурою і спортом</a:t>
          </a:r>
          <a:endParaRPr lang="ru-RU" sz="1400" b="1" dirty="0"/>
        </a:p>
      </dgm:t>
    </dgm:pt>
    <dgm:pt modelId="{AC662546-60C3-4986-89D9-C8DE7FCAEC99}" type="parTrans" cxnId="{F2E789FA-EC59-43A3-81FD-794691EC3590}">
      <dgm:prSet/>
      <dgm:spPr/>
      <dgm:t>
        <a:bodyPr/>
        <a:lstStyle/>
        <a:p>
          <a:endParaRPr lang="ru-RU"/>
        </a:p>
      </dgm:t>
    </dgm:pt>
    <dgm:pt modelId="{84F0801F-0B53-43CF-B55D-9DD256368D65}" type="sibTrans" cxnId="{F2E789FA-EC59-43A3-81FD-794691EC3590}">
      <dgm:prSet/>
      <dgm:spPr/>
      <dgm:t>
        <a:bodyPr/>
        <a:lstStyle/>
        <a:p>
          <a:endParaRPr lang="ru-RU"/>
        </a:p>
      </dgm:t>
    </dgm:pt>
    <dgm:pt modelId="{BF6805BE-CDE6-4842-90CB-0677360CE633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dirty="0" smtClean="0"/>
            <a:t>ознайомити студентів із сучасними методами діагностики і оцінки функціонального стану спортсменів, їх загальної і спеціальної тренованості та змін під впливом занять фізичною культурою і спортом </a:t>
          </a:r>
          <a:endParaRPr lang="ru-RU" sz="1400" b="1" dirty="0"/>
        </a:p>
      </dgm:t>
    </dgm:pt>
    <dgm:pt modelId="{79963AC8-CB3E-4348-B7E6-00511D576265}" type="parTrans" cxnId="{D487CCEE-0119-45D9-A4D2-8D8560E698B9}">
      <dgm:prSet/>
      <dgm:spPr/>
      <dgm:t>
        <a:bodyPr/>
        <a:lstStyle/>
        <a:p>
          <a:endParaRPr lang="ru-RU"/>
        </a:p>
      </dgm:t>
    </dgm:pt>
    <dgm:pt modelId="{5D62AE02-836F-4161-B252-096DDCFBAC71}" type="sibTrans" cxnId="{D487CCEE-0119-45D9-A4D2-8D8560E698B9}">
      <dgm:prSet/>
      <dgm:spPr/>
      <dgm:t>
        <a:bodyPr/>
        <a:lstStyle/>
        <a:p>
          <a:endParaRPr lang="ru-RU"/>
        </a:p>
      </dgm:t>
    </dgm:pt>
    <dgm:pt modelId="{E50E435F-B729-4175-AF6B-1ACA677E27E1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dirty="0" smtClean="0"/>
            <a:t>навчити застосовувати на практиці </a:t>
          </a:r>
          <a:r>
            <a:rPr lang="uk-UA" sz="1400" b="1" dirty="0" smtClean="0"/>
            <a:t>комплексний підхід в обстеженні спортсмена з метою своєчасного визначення захворювань, травм і ушкоджень, які виникають внаслідок нераціональних занять</a:t>
          </a:r>
          <a:endParaRPr lang="ru-RU" sz="1400" b="1" dirty="0"/>
        </a:p>
      </dgm:t>
    </dgm:pt>
    <dgm:pt modelId="{251562F4-F5BA-4456-85A9-71B829DCE970}" type="parTrans" cxnId="{C4439F20-8232-488A-B0C4-04F1F3245681}">
      <dgm:prSet/>
      <dgm:spPr/>
      <dgm:t>
        <a:bodyPr/>
        <a:lstStyle/>
        <a:p>
          <a:endParaRPr lang="ru-RU"/>
        </a:p>
      </dgm:t>
    </dgm:pt>
    <dgm:pt modelId="{0764AEF2-8315-462B-8ABC-F6725B2D34A9}" type="sibTrans" cxnId="{C4439F20-8232-488A-B0C4-04F1F3245681}">
      <dgm:prSet/>
      <dgm:spPr/>
      <dgm:t>
        <a:bodyPr/>
        <a:lstStyle/>
        <a:p>
          <a:endParaRPr lang="ru-RU"/>
        </a:p>
      </dgm:t>
    </dgm:pt>
    <dgm:pt modelId="{B6AB4A27-8CC6-4271-B89F-84FD72718FC2}" type="pres">
      <dgm:prSet presAssocID="{8AB3CBFD-542B-4CCE-9E9F-12B8727BFF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3C520A-B9B8-4BA4-82BA-320928A5AB85}" type="pres">
      <dgm:prSet presAssocID="{5AC53F1A-FB14-4A5C-B0F5-BB20EB228F73}" presName="vertOne" presStyleCnt="0"/>
      <dgm:spPr/>
      <dgm:t>
        <a:bodyPr/>
        <a:lstStyle/>
        <a:p>
          <a:endParaRPr lang="ru-RU"/>
        </a:p>
      </dgm:t>
    </dgm:pt>
    <dgm:pt modelId="{8CC99511-FD4A-4E00-996C-B163A09897D9}" type="pres">
      <dgm:prSet presAssocID="{5AC53F1A-FB14-4A5C-B0F5-BB20EB228F73}" presName="txOne" presStyleLbl="node0" presStyleIdx="0" presStyleCnt="1" custScaleY="36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44D9DA-1EC3-4232-862B-B6EAC2A3D531}" type="pres">
      <dgm:prSet presAssocID="{5AC53F1A-FB14-4A5C-B0F5-BB20EB228F73}" presName="parTransOne" presStyleCnt="0"/>
      <dgm:spPr/>
      <dgm:t>
        <a:bodyPr/>
        <a:lstStyle/>
        <a:p>
          <a:endParaRPr lang="ru-RU"/>
        </a:p>
      </dgm:t>
    </dgm:pt>
    <dgm:pt modelId="{21C3C9C1-D1C8-4A4E-AE0D-535B76EAEC6A}" type="pres">
      <dgm:prSet presAssocID="{5AC53F1A-FB14-4A5C-B0F5-BB20EB228F73}" presName="horzOne" presStyleCnt="0"/>
      <dgm:spPr/>
      <dgm:t>
        <a:bodyPr/>
        <a:lstStyle/>
        <a:p>
          <a:endParaRPr lang="ru-RU"/>
        </a:p>
      </dgm:t>
    </dgm:pt>
    <dgm:pt modelId="{BFD50974-D176-49F0-AF4C-317EC95B4F3D}" type="pres">
      <dgm:prSet presAssocID="{35131B4B-A3CB-4ABF-AABF-45A01F6858EB}" presName="vertTwo" presStyleCnt="0"/>
      <dgm:spPr/>
      <dgm:t>
        <a:bodyPr/>
        <a:lstStyle/>
        <a:p>
          <a:endParaRPr lang="ru-RU"/>
        </a:p>
      </dgm:t>
    </dgm:pt>
    <dgm:pt modelId="{E6DF32BC-B061-4B72-A0ED-44936BEC9A99}" type="pres">
      <dgm:prSet presAssocID="{35131B4B-A3CB-4ABF-AABF-45A01F6858EB}" presName="txTwo" presStyleLbl="node2" presStyleIdx="0" presStyleCnt="4" custScaleX="94902" custScaleY="184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5F412-2722-40D3-849C-E825962137BB}" type="pres">
      <dgm:prSet presAssocID="{35131B4B-A3CB-4ABF-AABF-45A01F6858EB}" presName="horzTwo" presStyleCnt="0"/>
      <dgm:spPr/>
      <dgm:t>
        <a:bodyPr/>
        <a:lstStyle/>
        <a:p>
          <a:endParaRPr lang="ru-RU"/>
        </a:p>
      </dgm:t>
    </dgm:pt>
    <dgm:pt modelId="{BDC4C996-F57E-4810-9953-CDB2974B8F18}" type="pres">
      <dgm:prSet presAssocID="{67B73659-FAC9-49A0-8743-9704BBD25B78}" presName="sibSpaceTwo" presStyleCnt="0"/>
      <dgm:spPr/>
      <dgm:t>
        <a:bodyPr/>
        <a:lstStyle/>
        <a:p>
          <a:endParaRPr lang="ru-RU"/>
        </a:p>
      </dgm:t>
    </dgm:pt>
    <dgm:pt modelId="{9C9BCF21-E16B-4BEF-A53C-296D49D8AC61}" type="pres">
      <dgm:prSet presAssocID="{5299A655-8BB6-4A0F-818E-0263075D8542}" presName="vertTwo" presStyleCnt="0"/>
      <dgm:spPr/>
      <dgm:t>
        <a:bodyPr/>
        <a:lstStyle/>
        <a:p>
          <a:endParaRPr lang="ru-RU"/>
        </a:p>
      </dgm:t>
    </dgm:pt>
    <dgm:pt modelId="{10D91D0C-FD90-446C-A70E-5A47C3A23A11}" type="pres">
      <dgm:prSet presAssocID="{5299A655-8BB6-4A0F-818E-0263075D8542}" presName="txTwo" presStyleLbl="node2" presStyleIdx="1" presStyleCnt="4" custScaleX="92311" custScaleY="192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0FA5B5-546E-4E75-87A0-D8F4A4E34E00}" type="pres">
      <dgm:prSet presAssocID="{5299A655-8BB6-4A0F-818E-0263075D8542}" presName="horzTwo" presStyleCnt="0"/>
      <dgm:spPr/>
      <dgm:t>
        <a:bodyPr/>
        <a:lstStyle/>
        <a:p>
          <a:endParaRPr lang="ru-RU"/>
        </a:p>
      </dgm:t>
    </dgm:pt>
    <dgm:pt modelId="{EBF9279A-0A13-4369-B4C1-3C371BBE34E6}" type="pres">
      <dgm:prSet presAssocID="{84F0801F-0B53-43CF-B55D-9DD256368D65}" presName="sibSpaceTwo" presStyleCnt="0"/>
      <dgm:spPr/>
      <dgm:t>
        <a:bodyPr/>
        <a:lstStyle/>
        <a:p>
          <a:endParaRPr lang="ru-RU"/>
        </a:p>
      </dgm:t>
    </dgm:pt>
    <dgm:pt modelId="{B55C74AA-1459-432A-9D38-FAE1653D7257}" type="pres">
      <dgm:prSet presAssocID="{BF6805BE-CDE6-4842-90CB-0677360CE633}" presName="vertTwo" presStyleCnt="0"/>
      <dgm:spPr/>
      <dgm:t>
        <a:bodyPr/>
        <a:lstStyle/>
        <a:p>
          <a:endParaRPr lang="ru-RU"/>
        </a:p>
      </dgm:t>
    </dgm:pt>
    <dgm:pt modelId="{EB6CB5D9-FDF5-46BA-B931-4CB3CB61501F}" type="pres">
      <dgm:prSet presAssocID="{BF6805BE-CDE6-4842-90CB-0677360CE633}" presName="txTwo" presStyleLbl="node2" presStyleIdx="2" presStyleCnt="4" custScaleY="19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3CA457-05AD-40A2-8075-69CDC45ED137}" type="pres">
      <dgm:prSet presAssocID="{BF6805BE-CDE6-4842-90CB-0677360CE633}" presName="horzTwo" presStyleCnt="0"/>
      <dgm:spPr/>
      <dgm:t>
        <a:bodyPr/>
        <a:lstStyle/>
        <a:p>
          <a:endParaRPr lang="ru-RU"/>
        </a:p>
      </dgm:t>
    </dgm:pt>
    <dgm:pt modelId="{675D3BDB-2775-4980-9E9B-A2E800D28ECA}" type="pres">
      <dgm:prSet presAssocID="{5D62AE02-836F-4161-B252-096DDCFBAC71}" presName="sibSpaceTwo" presStyleCnt="0"/>
      <dgm:spPr/>
      <dgm:t>
        <a:bodyPr/>
        <a:lstStyle/>
        <a:p>
          <a:endParaRPr lang="ru-RU"/>
        </a:p>
      </dgm:t>
    </dgm:pt>
    <dgm:pt modelId="{122CE581-FA03-46F0-A18D-47B11E97FD1A}" type="pres">
      <dgm:prSet presAssocID="{E50E435F-B729-4175-AF6B-1ACA677E27E1}" presName="vertTwo" presStyleCnt="0"/>
      <dgm:spPr/>
      <dgm:t>
        <a:bodyPr/>
        <a:lstStyle/>
        <a:p>
          <a:endParaRPr lang="ru-RU"/>
        </a:p>
      </dgm:t>
    </dgm:pt>
    <dgm:pt modelId="{FAB398A9-0A4A-4D28-A3F2-A7B0771D90C9}" type="pres">
      <dgm:prSet presAssocID="{E50E435F-B729-4175-AF6B-1ACA677E27E1}" presName="txTwo" presStyleLbl="node2" presStyleIdx="3" presStyleCnt="4" custScaleX="103255" custScaleY="189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43F63D-ED08-4FF5-A8C6-4F351FC55272}" type="pres">
      <dgm:prSet presAssocID="{E50E435F-B729-4175-AF6B-1ACA677E27E1}" presName="horzTwo" presStyleCnt="0"/>
      <dgm:spPr/>
      <dgm:t>
        <a:bodyPr/>
        <a:lstStyle/>
        <a:p>
          <a:endParaRPr lang="ru-RU"/>
        </a:p>
      </dgm:t>
    </dgm:pt>
  </dgm:ptLst>
  <dgm:cxnLst>
    <dgm:cxn modelId="{C4439F20-8232-488A-B0C4-04F1F3245681}" srcId="{5AC53F1A-FB14-4A5C-B0F5-BB20EB228F73}" destId="{E50E435F-B729-4175-AF6B-1ACA677E27E1}" srcOrd="3" destOrd="0" parTransId="{251562F4-F5BA-4456-85A9-71B829DCE970}" sibTransId="{0764AEF2-8315-462B-8ABC-F6725B2D34A9}"/>
    <dgm:cxn modelId="{D487CCEE-0119-45D9-A4D2-8D8560E698B9}" srcId="{5AC53F1A-FB14-4A5C-B0F5-BB20EB228F73}" destId="{BF6805BE-CDE6-4842-90CB-0677360CE633}" srcOrd="2" destOrd="0" parTransId="{79963AC8-CB3E-4348-B7E6-00511D576265}" sibTransId="{5D62AE02-836F-4161-B252-096DDCFBAC71}"/>
    <dgm:cxn modelId="{C0C600F2-7E33-4A70-AB95-CFAB5732B070}" type="presOf" srcId="{35131B4B-A3CB-4ABF-AABF-45A01F6858EB}" destId="{E6DF32BC-B061-4B72-A0ED-44936BEC9A99}" srcOrd="0" destOrd="0" presId="urn:microsoft.com/office/officeart/2005/8/layout/hierarchy4"/>
    <dgm:cxn modelId="{A63C0632-5419-4FDA-A060-8283FFD495CA}" srcId="{8AB3CBFD-542B-4CCE-9E9F-12B8727BFFBB}" destId="{5AC53F1A-FB14-4A5C-B0F5-BB20EB228F73}" srcOrd="0" destOrd="0" parTransId="{365B13A2-0D12-4A5D-B0D1-13E8DC68A1D9}" sibTransId="{D7367A23-BE0C-45F9-B282-48B6ADCC4E05}"/>
    <dgm:cxn modelId="{55F1F5C9-A35F-47C1-A8B9-48B86B57BC77}" type="presOf" srcId="{5299A655-8BB6-4A0F-818E-0263075D8542}" destId="{10D91D0C-FD90-446C-A70E-5A47C3A23A11}" srcOrd="0" destOrd="0" presId="urn:microsoft.com/office/officeart/2005/8/layout/hierarchy4"/>
    <dgm:cxn modelId="{5F79E401-CC65-4D77-B1A4-2F169B37EB44}" srcId="{5AC53F1A-FB14-4A5C-B0F5-BB20EB228F73}" destId="{35131B4B-A3CB-4ABF-AABF-45A01F6858EB}" srcOrd="0" destOrd="0" parTransId="{AA57516D-0BDC-4454-9361-D7FE5BBFF8BB}" sibTransId="{67B73659-FAC9-49A0-8743-9704BBD25B78}"/>
    <dgm:cxn modelId="{A76E25C7-D435-419D-A920-61F806DDFEB1}" type="presOf" srcId="{BF6805BE-CDE6-4842-90CB-0677360CE633}" destId="{EB6CB5D9-FDF5-46BA-B931-4CB3CB61501F}" srcOrd="0" destOrd="0" presId="urn:microsoft.com/office/officeart/2005/8/layout/hierarchy4"/>
    <dgm:cxn modelId="{AB4722CF-ADB6-46D8-9919-70666D49F1CA}" type="presOf" srcId="{5AC53F1A-FB14-4A5C-B0F5-BB20EB228F73}" destId="{8CC99511-FD4A-4E00-996C-B163A09897D9}" srcOrd="0" destOrd="0" presId="urn:microsoft.com/office/officeart/2005/8/layout/hierarchy4"/>
    <dgm:cxn modelId="{B4C0A508-E255-4E04-AC64-F79A592D4C5A}" type="presOf" srcId="{8AB3CBFD-542B-4CCE-9E9F-12B8727BFFBB}" destId="{B6AB4A27-8CC6-4271-B89F-84FD72718FC2}" srcOrd="0" destOrd="0" presId="urn:microsoft.com/office/officeart/2005/8/layout/hierarchy4"/>
    <dgm:cxn modelId="{F2E789FA-EC59-43A3-81FD-794691EC3590}" srcId="{5AC53F1A-FB14-4A5C-B0F5-BB20EB228F73}" destId="{5299A655-8BB6-4A0F-818E-0263075D8542}" srcOrd="1" destOrd="0" parTransId="{AC662546-60C3-4986-89D9-C8DE7FCAEC99}" sibTransId="{84F0801F-0B53-43CF-B55D-9DD256368D65}"/>
    <dgm:cxn modelId="{6DC04BB8-7670-40B4-B494-B569AEDA6146}" type="presOf" srcId="{E50E435F-B729-4175-AF6B-1ACA677E27E1}" destId="{FAB398A9-0A4A-4D28-A3F2-A7B0771D90C9}" srcOrd="0" destOrd="0" presId="urn:microsoft.com/office/officeart/2005/8/layout/hierarchy4"/>
    <dgm:cxn modelId="{D6301012-BAA6-471F-B55A-2FDEF47F4677}" type="presParOf" srcId="{B6AB4A27-8CC6-4271-B89F-84FD72718FC2}" destId="{A33C520A-B9B8-4BA4-82BA-320928A5AB85}" srcOrd="0" destOrd="0" presId="urn:microsoft.com/office/officeart/2005/8/layout/hierarchy4"/>
    <dgm:cxn modelId="{E47A9FDC-81DC-4CD5-AACD-73C43A1DD79F}" type="presParOf" srcId="{A33C520A-B9B8-4BA4-82BA-320928A5AB85}" destId="{8CC99511-FD4A-4E00-996C-B163A09897D9}" srcOrd="0" destOrd="0" presId="urn:microsoft.com/office/officeart/2005/8/layout/hierarchy4"/>
    <dgm:cxn modelId="{94BFC775-62A4-48BC-A03B-345B9ECD5A40}" type="presParOf" srcId="{A33C520A-B9B8-4BA4-82BA-320928A5AB85}" destId="{8A44D9DA-1EC3-4232-862B-B6EAC2A3D531}" srcOrd="1" destOrd="0" presId="urn:microsoft.com/office/officeart/2005/8/layout/hierarchy4"/>
    <dgm:cxn modelId="{A566B396-D39D-4621-908B-03BEA31A317C}" type="presParOf" srcId="{A33C520A-B9B8-4BA4-82BA-320928A5AB85}" destId="{21C3C9C1-D1C8-4A4E-AE0D-535B76EAEC6A}" srcOrd="2" destOrd="0" presId="urn:microsoft.com/office/officeart/2005/8/layout/hierarchy4"/>
    <dgm:cxn modelId="{D6116EBD-6EB2-4534-A81C-AC80462A54DE}" type="presParOf" srcId="{21C3C9C1-D1C8-4A4E-AE0D-535B76EAEC6A}" destId="{BFD50974-D176-49F0-AF4C-317EC95B4F3D}" srcOrd="0" destOrd="0" presId="urn:microsoft.com/office/officeart/2005/8/layout/hierarchy4"/>
    <dgm:cxn modelId="{C96E8F4C-DD46-4EA7-88A6-85FD61A8962A}" type="presParOf" srcId="{BFD50974-D176-49F0-AF4C-317EC95B4F3D}" destId="{E6DF32BC-B061-4B72-A0ED-44936BEC9A99}" srcOrd="0" destOrd="0" presId="urn:microsoft.com/office/officeart/2005/8/layout/hierarchy4"/>
    <dgm:cxn modelId="{5792CCF3-B8FF-4DF1-8B3B-C268DBF592AB}" type="presParOf" srcId="{BFD50974-D176-49F0-AF4C-317EC95B4F3D}" destId="{5D75F412-2722-40D3-849C-E825962137BB}" srcOrd="1" destOrd="0" presId="urn:microsoft.com/office/officeart/2005/8/layout/hierarchy4"/>
    <dgm:cxn modelId="{38A60DDF-1B92-47D3-A211-F3A6A7F7090E}" type="presParOf" srcId="{21C3C9C1-D1C8-4A4E-AE0D-535B76EAEC6A}" destId="{BDC4C996-F57E-4810-9953-CDB2974B8F18}" srcOrd="1" destOrd="0" presId="urn:microsoft.com/office/officeart/2005/8/layout/hierarchy4"/>
    <dgm:cxn modelId="{16AC1628-59D9-44AA-956C-89E5BDA1050D}" type="presParOf" srcId="{21C3C9C1-D1C8-4A4E-AE0D-535B76EAEC6A}" destId="{9C9BCF21-E16B-4BEF-A53C-296D49D8AC61}" srcOrd="2" destOrd="0" presId="urn:microsoft.com/office/officeart/2005/8/layout/hierarchy4"/>
    <dgm:cxn modelId="{52C6130A-C7EA-4DE3-A8A9-3C49B69AD986}" type="presParOf" srcId="{9C9BCF21-E16B-4BEF-A53C-296D49D8AC61}" destId="{10D91D0C-FD90-446C-A70E-5A47C3A23A11}" srcOrd="0" destOrd="0" presId="urn:microsoft.com/office/officeart/2005/8/layout/hierarchy4"/>
    <dgm:cxn modelId="{80E8F252-12A7-42B4-9B3C-C15340C7A686}" type="presParOf" srcId="{9C9BCF21-E16B-4BEF-A53C-296D49D8AC61}" destId="{EB0FA5B5-546E-4E75-87A0-D8F4A4E34E00}" srcOrd="1" destOrd="0" presId="urn:microsoft.com/office/officeart/2005/8/layout/hierarchy4"/>
    <dgm:cxn modelId="{7FC6326B-2326-4C93-8DFD-FD229FFC10F2}" type="presParOf" srcId="{21C3C9C1-D1C8-4A4E-AE0D-535B76EAEC6A}" destId="{EBF9279A-0A13-4369-B4C1-3C371BBE34E6}" srcOrd="3" destOrd="0" presId="urn:microsoft.com/office/officeart/2005/8/layout/hierarchy4"/>
    <dgm:cxn modelId="{4C3AD632-E034-4055-8C74-573DDA2B3273}" type="presParOf" srcId="{21C3C9C1-D1C8-4A4E-AE0D-535B76EAEC6A}" destId="{B55C74AA-1459-432A-9D38-FAE1653D7257}" srcOrd="4" destOrd="0" presId="urn:microsoft.com/office/officeart/2005/8/layout/hierarchy4"/>
    <dgm:cxn modelId="{EB1292B6-0109-4D56-B7B6-8CDF9330D82E}" type="presParOf" srcId="{B55C74AA-1459-432A-9D38-FAE1653D7257}" destId="{EB6CB5D9-FDF5-46BA-B931-4CB3CB61501F}" srcOrd="0" destOrd="0" presId="urn:microsoft.com/office/officeart/2005/8/layout/hierarchy4"/>
    <dgm:cxn modelId="{0A966CAD-3014-40DC-9A84-8964D2A2C556}" type="presParOf" srcId="{B55C74AA-1459-432A-9D38-FAE1653D7257}" destId="{1D3CA457-05AD-40A2-8075-69CDC45ED137}" srcOrd="1" destOrd="0" presId="urn:microsoft.com/office/officeart/2005/8/layout/hierarchy4"/>
    <dgm:cxn modelId="{23FF3631-0107-4D2F-99F6-BCA0FB41B9CE}" type="presParOf" srcId="{21C3C9C1-D1C8-4A4E-AE0D-535B76EAEC6A}" destId="{675D3BDB-2775-4980-9E9B-A2E800D28ECA}" srcOrd="5" destOrd="0" presId="urn:microsoft.com/office/officeart/2005/8/layout/hierarchy4"/>
    <dgm:cxn modelId="{A0E66DE7-D158-45EC-9739-0A105623221A}" type="presParOf" srcId="{21C3C9C1-D1C8-4A4E-AE0D-535B76EAEC6A}" destId="{122CE581-FA03-46F0-A18D-47B11E97FD1A}" srcOrd="6" destOrd="0" presId="urn:microsoft.com/office/officeart/2005/8/layout/hierarchy4"/>
    <dgm:cxn modelId="{FD1C82FC-A53C-423B-A694-9DED48020316}" type="presParOf" srcId="{122CE581-FA03-46F0-A18D-47B11E97FD1A}" destId="{FAB398A9-0A4A-4D28-A3F2-A7B0771D90C9}" srcOrd="0" destOrd="0" presId="urn:microsoft.com/office/officeart/2005/8/layout/hierarchy4"/>
    <dgm:cxn modelId="{45C9AAB6-39EE-41C7-BFB0-3BC5CE44949C}" type="presParOf" srcId="{122CE581-FA03-46F0-A18D-47B11E97FD1A}" destId="{AF43F63D-ED08-4FF5-A8C6-4F351FC5527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14663-14E4-4C34-A336-43DA21CC4E6F}">
      <dsp:nvSpPr>
        <dsp:cNvPr id="0" name=""/>
        <dsp:cNvSpPr/>
      </dsp:nvSpPr>
      <dsp:spPr>
        <a:xfrm>
          <a:off x="0" y="180"/>
          <a:ext cx="8928992" cy="10768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/>
            <a:t>Мета навчальної дисципліни:</a:t>
          </a:r>
          <a:r>
            <a:rPr lang="uk-UA" sz="2400" b="1" kern="1200" dirty="0" smtClean="0"/>
            <a:t> </a:t>
          </a:r>
          <a:r>
            <a:rPr lang="uk-UA" sz="2000" kern="1200" dirty="0" smtClean="0"/>
            <a:t>дати студентам знання </a:t>
          </a:r>
          <a:r>
            <a:rPr lang="uk-UA" sz="2000" kern="1200" dirty="0" smtClean="0"/>
            <a:t>із основ спортивної медицини як науки, яка вивчає особливості організму людини, що займається фізичною культурою і спортом.</a:t>
          </a:r>
          <a:endParaRPr lang="ru-RU" sz="2000" kern="1200" dirty="0"/>
        </a:p>
      </dsp:txBody>
      <dsp:txXfrm>
        <a:off x="52568" y="52748"/>
        <a:ext cx="8823856" cy="971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99511-FD4A-4E00-996C-B163A09897D9}">
      <dsp:nvSpPr>
        <dsp:cNvPr id="0" name=""/>
        <dsp:cNvSpPr/>
      </dsp:nvSpPr>
      <dsp:spPr>
        <a:xfrm>
          <a:off x="1835" y="1673"/>
          <a:ext cx="8997329" cy="405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dirty="0" smtClean="0"/>
            <a:t>Завдання:</a:t>
          </a:r>
          <a:endParaRPr lang="ru-RU" sz="1700" kern="1200" dirty="0"/>
        </a:p>
      </dsp:txBody>
      <dsp:txXfrm>
        <a:off x="13709" y="13547"/>
        <a:ext cx="8973581" cy="381662"/>
      </dsp:txXfrm>
    </dsp:sp>
    <dsp:sp modelId="{E6DF32BC-B061-4B72-A0ED-44936BEC9A99}">
      <dsp:nvSpPr>
        <dsp:cNvPr id="0" name=""/>
        <dsp:cNvSpPr/>
      </dsp:nvSpPr>
      <dsp:spPr>
        <a:xfrm>
          <a:off x="10617" y="608410"/>
          <a:ext cx="2050188" cy="2069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0" indent="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400" b="1" kern="1200" dirty="0" smtClean="0"/>
            <a:t>дати уявлення про сучасний стан розвитку спортивної медицини, як самостійної дисципліни, яка об’єднує теоретичну і практичну медицину в спортивній практиці</a:t>
          </a:r>
          <a:r>
            <a:rPr lang="uk-UA" sz="1400" b="1" kern="1200" dirty="0" smtClean="0"/>
            <a:t> </a:t>
          </a:r>
          <a:endParaRPr lang="ru-RU" sz="1400" b="1" kern="1200" dirty="0"/>
        </a:p>
      </dsp:txBody>
      <dsp:txXfrm>
        <a:off x="70665" y="668458"/>
        <a:ext cx="1930092" cy="1949678"/>
      </dsp:txXfrm>
    </dsp:sp>
    <dsp:sp modelId="{10D91D0C-FD90-446C-A70E-5A47C3A23A11}">
      <dsp:nvSpPr>
        <dsp:cNvPr id="0" name=""/>
        <dsp:cNvSpPr/>
      </dsp:nvSpPr>
      <dsp:spPr>
        <a:xfrm>
          <a:off x="2242272" y="608410"/>
          <a:ext cx="1994214" cy="2155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kern="1200" dirty="0" smtClean="0"/>
            <a:t>обґрунтувати засоби і методи фізичного виховання, раціональних режимів тренувань, побуту і харчування людей, які займаються фізичною культурою і спортом</a:t>
          </a:r>
          <a:endParaRPr lang="ru-RU" sz="1400" b="1" kern="1200" dirty="0"/>
        </a:p>
      </dsp:txBody>
      <dsp:txXfrm>
        <a:off x="2300681" y="666819"/>
        <a:ext cx="1877396" cy="2038513"/>
      </dsp:txXfrm>
    </dsp:sp>
    <dsp:sp modelId="{EB6CB5D9-FDF5-46BA-B931-4CB3CB61501F}">
      <dsp:nvSpPr>
        <dsp:cNvPr id="0" name=""/>
        <dsp:cNvSpPr/>
      </dsp:nvSpPr>
      <dsp:spPr>
        <a:xfrm>
          <a:off x="4417954" y="608410"/>
          <a:ext cx="2160321" cy="2193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kern="1200" dirty="0" smtClean="0"/>
            <a:t>ознайомити студентів із сучасними методами діагностики і оцінки функціонального стану спортсменів, їх загальної і спеціальної тренованості та змін під впливом занять фізичною культурою і спортом </a:t>
          </a:r>
          <a:endParaRPr lang="ru-RU" sz="1400" b="1" kern="1200" dirty="0"/>
        </a:p>
      </dsp:txBody>
      <dsp:txXfrm>
        <a:off x="4481228" y="671684"/>
        <a:ext cx="2033773" cy="2067116"/>
      </dsp:txXfrm>
    </dsp:sp>
    <dsp:sp modelId="{FAB398A9-0A4A-4D28-A3F2-A7B0771D90C9}">
      <dsp:nvSpPr>
        <dsp:cNvPr id="0" name=""/>
        <dsp:cNvSpPr/>
      </dsp:nvSpPr>
      <dsp:spPr>
        <a:xfrm>
          <a:off x="6759742" y="608410"/>
          <a:ext cx="2230640" cy="2125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kern="1200" dirty="0" smtClean="0"/>
            <a:t>навчити застосовувати на практиці </a:t>
          </a:r>
          <a:r>
            <a:rPr lang="uk-UA" sz="1400" b="1" kern="1200" dirty="0" smtClean="0"/>
            <a:t>комплексний підхід в обстеженні спортсмена з метою своєчасного визначення захворювань, травм і ушкоджень, які виникають внаслідок нераціональних занять</a:t>
          </a:r>
          <a:endParaRPr lang="ru-RU" sz="1400" b="1" kern="1200" dirty="0"/>
        </a:p>
      </dsp:txBody>
      <dsp:txXfrm>
        <a:off x="6821982" y="670650"/>
        <a:ext cx="2106160" cy="2000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7E3DD-8052-407F-BBC1-5E1F1BBB7080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E91E2-EAAA-4AE4-B3EB-31C3D232B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1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E91E2-EAAA-4AE4-B3EB-31C3D232B8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9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7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6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5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9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4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8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6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0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1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9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2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928992" cy="4896544"/>
          </a:xfrm>
          <a:solidFill>
            <a:srgbClr val="2E0FB1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uk-UA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uk-UA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Спортивна медицина</a:t>
            </a:r>
            <a:br>
              <a:rPr lang="uk-UA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uk-UA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uk-UA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uk-UA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uk-UA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uk-UA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uk-UA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6631"/>
            <a:ext cx="5796136" cy="764704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Дисципліна вільного вибору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80" name="Picture 8" descr="Спортивная медицина - Health Tourism OnlineHealth Tourism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4006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ports Medicine Doctor HD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9"/>
          <a:stretch/>
        </p:blipFill>
        <p:spPr bwMode="auto">
          <a:xfrm>
            <a:off x="6588224" y="116631"/>
            <a:ext cx="2406026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3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1540" y="404664"/>
            <a:ext cx="8280920" cy="1575048"/>
          </a:xfrm>
        </p:spPr>
        <p:txBody>
          <a:bodyPr>
            <a:prstTxWarp prst="textChevron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Чекаємо на вас!</a:t>
            </a:r>
            <a:endParaRPr lang="ru-RU" sz="8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s://cf.ppt-online.org/files/slide/w/w9hzs3QWRyFjGXDVUt4NYxrlTKgbLOcPo6emEA/slide-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4"/>
          <a:stretch/>
        </p:blipFill>
        <p:spPr bwMode="auto">
          <a:xfrm>
            <a:off x="0" y="2348880"/>
            <a:ext cx="9144000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1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2428668"/>
            <a:ext cx="5220073" cy="4401205"/>
          </a:xfrm>
          <a:prstGeom prst="rect">
            <a:avLst/>
          </a:prstGeom>
          <a:solidFill>
            <a:schemeClr val="bg1"/>
          </a:solidFill>
          <a:ln w="57150">
            <a:solidFill>
              <a:srgbClr val="2E0FB1"/>
            </a:solidFill>
          </a:ln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2E0FB1"/>
                </a:solidFill>
              </a:rPr>
              <a:t>Спортивна медицина </a:t>
            </a:r>
            <a:r>
              <a:rPr lang="uk-UA" sz="2000" b="1" dirty="0" smtClean="0">
                <a:solidFill>
                  <a:srgbClr val="2E0FB1"/>
                </a:solidFill>
              </a:rPr>
              <a:t>є складовою частиною </a:t>
            </a:r>
            <a:r>
              <a:rPr lang="uk-UA" sz="2000" b="1" dirty="0">
                <a:solidFill>
                  <a:srgbClr val="2E0FB1"/>
                </a:solidFill>
              </a:rPr>
              <a:t>єдиної системи лікувально-профілактичного обслуговування </a:t>
            </a:r>
            <a:r>
              <a:rPr lang="uk-UA" sz="2000" b="1" dirty="0" smtClean="0">
                <a:solidFill>
                  <a:srgbClr val="2E0FB1"/>
                </a:solidFill>
              </a:rPr>
              <a:t>населення.</a:t>
            </a:r>
            <a:endParaRPr lang="ru-RU" sz="2000" b="1" dirty="0">
              <a:solidFill>
                <a:srgbClr val="2E0FB1"/>
              </a:solidFill>
            </a:endParaRPr>
          </a:p>
          <a:p>
            <a:pPr lvl="0"/>
            <a:r>
              <a:rPr lang="uk-UA" sz="2000" b="1" dirty="0" smtClean="0">
                <a:solidFill>
                  <a:srgbClr val="2E0FB1"/>
                </a:solidFill>
              </a:rPr>
              <a:t>Засвоєння </a:t>
            </a:r>
            <a:r>
              <a:rPr lang="uk-UA" sz="2000" b="1" dirty="0">
                <a:solidFill>
                  <a:srgbClr val="2E0FB1"/>
                </a:solidFill>
              </a:rPr>
              <a:t>відповідних </a:t>
            </a:r>
            <a:r>
              <a:rPr lang="uk-UA" sz="2000" b="1" dirty="0" smtClean="0">
                <a:solidFill>
                  <a:srgbClr val="2E0FB1"/>
                </a:solidFill>
              </a:rPr>
              <a:t>знань зі спортивної медицини, </a:t>
            </a:r>
            <a:r>
              <a:rPr lang="uk-UA" sz="2000" b="1" dirty="0">
                <a:solidFill>
                  <a:srgbClr val="2E0FB1"/>
                </a:solidFill>
              </a:rPr>
              <a:t>оволодіння </a:t>
            </a:r>
            <a:r>
              <a:rPr lang="uk-UA" sz="2000" b="1" dirty="0" smtClean="0">
                <a:solidFill>
                  <a:srgbClr val="2E0FB1"/>
                </a:solidFill>
              </a:rPr>
              <a:t>необхідними навичками </a:t>
            </a:r>
            <a:r>
              <a:rPr lang="uk-UA" sz="2000" b="1" dirty="0">
                <a:solidFill>
                  <a:srgbClr val="2E0FB1"/>
                </a:solidFill>
              </a:rPr>
              <a:t>і вміннями має глибокий практичний </a:t>
            </a:r>
            <a:r>
              <a:rPr lang="uk-UA" sz="2000" b="1" dirty="0" smtClean="0">
                <a:solidFill>
                  <a:srgbClr val="2E0FB1"/>
                </a:solidFill>
              </a:rPr>
              <a:t>зміст для своєчасного визначення порушень з боку органів і систем організму </a:t>
            </a:r>
            <a:r>
              <a:rPr lang="uk-UA" sz="2000" b="1" dirty="0">
                <a:solidFill>
                  <a:srgbClr val="2E0FB1"/>
                </a:solidFill>
              </a:rPr>
              <a:t>спортсменів </a:t>
            </a:r>
            <a:r>
              <a:rPr lang="uk-UA" sz="2000" b="1" dirty="0" smtClean="0">
                <a:solidFill>
                  <a:srgbClr val="2E0FB1"/>
                </a:solidFill>
              </a:rPr>
              <a:t>та дає </a:t>
            </a:r>
            <a:r>
              <a:rPr lang="uk-UA" sz="2000" b="1" dirty="0">
                <a:solidFill>
                  <a:srgbClr val="2E0FB1"/>
                </a:solidFill>
              </a:rPr>
              <a:t>змогу своєчасно розпочати лікування </a:t>
            </a:r>
            <a:r>
              <a:rPr lang="uk-UA" sz="2000" b="1" dirty="0" smtClean="0">
                <a:solidFill>
                  <a:srgbClr val="2E0FB1"/>
                </a:solidFill>
              </a:rPr>
              <a:t>і фізичну реабілітацію.</a:t>
            </a:r>
          </a:p>
          <a:p>
            <a:r>
              <a:rPr lang="uk-UA" sz="2000" b="1" dirty="0">
                <a:solidFill>
                  <a:srgbClr val="2E0FB1"/>
                </a:solidFill>
              </a:rPr>
              <a:t>Спортивна медицина як </a:t>
            </a:r>
            <a:r>
              <a:rPr lang="uk-UA" sz="2000" b="1" dirty="0" smtClean="0">
                <a:solidFill>
                  <a:srgbClr val="2E0FB1"/>
                </a:solidFill>
              </a:rPr>
              <a:t>навчальна дисципліна має </a:t>
            </a:r>
            <a:r>
              <a:rPr lang="uk-UA" sz="2000" b="1" dirty="0">
                <a:solidFill>
                  <a:srgbClr val="2E0FB1"/>
                </a:solidFill>
              </a:rPr>
              <a:t>свою мету і чітко визначені зміст та завдання</a:t>
            </a:r>
            <a:r>
              <a:rPr lang="uk-UA" sz="2000" b="1" dirty="0" smtClean="0">
                <a:solidFill>
                  <a:srgbClr val="2E0FB1"/>
                </a:solidFill>
              </a:rPr>
              <a:t>.</a:t>
            </a:r>
            <a:endParaRPr lang="ru-RU" sz="2000" b="1" dirty="0">
              <a:solidFill>
                <a:srgbClr val="2E0FB1"/>
              </a:solidFill>
            </a:endParaRPr>
          </a:p>
        </p:txBody>
      </p:sp>
      <p:pic>
        <p:nvPicPr>
          <p:cNvPr id="6" name="Picture 2" descr="https://cf2.ppt-online.org/files2/slide/c/cV642q3JpNslyfPe9EvaL8nArTkIgDhoFO1wdRuUQ/slid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29666" r="32999" b="10442"/>
          <a:stretch/>
        </p:blipFill>
        <p:spPr bwMode="auto">
          <a:xfrm>
            <a:off x="5348698" y="2469673"/>
            <a:ext cx="3687798" cy="437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6362"/>
            <a:ext cx="9135018" cy="686334"/>
          </a:xfrm>
        </p:spPr>
        <p:txBody>
          <a:bodyPr>
            <a:normAutofit/>
          </a:bodyPr>
          <a:lstStyle/>
          <a:p>
            <a:r>
              <a:rPr lang="uk-UA" sz="2500" b="1" u="sng" dirty="0">
                <a:solidFill>
                  <a:schemeClr val="bg1"/>
                </a:solidFill>
              </a:rPr>
              <a:t>Місце навчальної дисципліни у системі професійної </a:t>
            </a:r>
            <a:r>
              <a:rPr lang="uk-UA" sz="2500" b="1" u="sng" dirty="0" smtClean="0">
                <a:solidFill>
                  <a:schemeClr val="bg1"/>
                </a:solidFill>
              </a:rPr>
              <a:t>підготовки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62471"/>
            <a:ext cx="9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prstClr val="white"/>
                </a:solidFill>
              </a:rPr>
              <a:t>Спортивна медицина </a:t>
            </a:r>
            <a:r>
              <a:rPr lang="uk-UA" sz="2400" dirty="0">
                <a:solidFill>
                  <a:prstClr val="white"/>
                </a:solidFill>
              </a:rPr>
              <a:t>є фаховою дисципліною для студентів спеціальності 227 Фізична терапія, </a:t>
            </a:r>
            <a:r>
              <a:rPr lang="uk-UA" sz="2400" dirty="0" err="1">
                <a:solidFill>
                  <a:prstClr val="white"/>
                </a:solidFill>
              </a:rPr>
              <a:t>ерготерапія</a:t>
            </a:r>
            <a:r>
              <a:rPr lang="uk-UA" sz="2400" dirty="0">
                <a:solidFill>
                  <a:prstClr val="white"/>
                </a:solidFill>
              </a:rPr>
              <a:t> галузі знань 22 Охорона здоров’я у вивченні ними питань впливу фізичної культури і спорту на здоров’я, фізичний розвиток та </a:t>
            </a:r>
            <a:r>
              <a:rPr lang="uk-UA" sz="2400" dirty="0" err="1">
                <a:solidFill>
                  <a:prstClr val="white"/>
                </a:solidFill>
              </a:rPr>
              <a:t>морфо</a:t>
            </a:r>
            <a:r>
              <a:rPr lang="uk-UA" sz="2400" dirty="0">
                <a:solidFill>
                  <a:prstClr val="white"/>
                </a:solidFill>
              </a:rPr>
              <a:t>-функціональні особливості організму фізкультурників і спортсменів.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631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96733229"/>
              </p:ext>
            </p:extLst>
          </p:nvPr>
        </p:nvGraphicFramePr>
        <p:xfrm>
          <a:off x="107504" y="116632"/>
          <a:ext cx="8928992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9183542"/>
              </p:ext>
            </p:extLst>
          </p:nvPr>
        </p:nvGraphicFramePr>
        <p:xfrm>
          <a:off x="35496" y="1196752"/>
          <a:ext cx="9001000" cy="280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 descr="Хроническая боль в бедре: три мифа, которые рассказывают молодые спортсмены  - equalityfest.org.u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477651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ᐉ Чему научил меня факультатив по спортивной медицине? - krayushenko.r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4355976" cy="279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8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788" y="894494"/>
            <a:ext cx="8739190" cy="2431435"/>
          </a:xfrm>
          <a:prstGeom prst="rect">
            <a:avLst/>
          </a:prstGeom>
          <a:solidFill>
            <a:schemeClr val="bg1"/>
          </a:solidFill>
          <a:ln w="57150">
            <a:solidFill>
              <a:srgbClr val="2E0FB1"/>
            </a:solidFill>
          </a:ln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2E0FB1"/>
                </a:solidFill>
              </a:rPr>
              <a:t>І. </a:t>
            </a:r>
            <a:r>
              <a:rPr lang="uk-UA" sz="3200" b="1" dirty="0">
                <a:solidFill>
                  <a:srgbClr val="2E0FB1"/>
                </a:solidFill>
              </a:rPr>
              <a:t>Вступ до курсу спортивної медицини.</a:t>
            </a:r>
            <a:endParaRPr lang="ru-RU" sz="3200" dirty="0">
              <a:solidFill>
                <a:srgbClr val="2E0FB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2E0FB1"/>
                </a:solidFill>
              </a:rPr>
              <a:t>Загальні уявлення про спортивну </a:t>
            </a:r>
            <a:r>
              <a:rPr lang="uk-UA" sz="2400" dirty="0" smtClean="0">
                <a:solidFill>
                  <a:srgbClr val="2E0FB1"/>
                </a:solidFill>
              </a:rPr>
              <a:t>медицину.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2E0FB1"/>
                </a:solidFill>
              </a:rPr>
              <a:t>Напрямки </a:t>
            </a:r>
            <a:r>
              <a:rPr lang="uk-UA" sz="2400" dirty="0">
                <a:solidFill>
                  <a:srgbClr val="2E0FB1"/>
                </a:solidFill>
              </a:rPr>
              <a:t>та форми роботи фахівців зі спортивної медицини.</a:t>
            </a:r>
            <a:endParaRPr lang="ru-RU" sz="2400" dirty="0">
              <a:solidFill>
                <a:srgbClr val="2E0FB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2E0FB1"/>
                </a:solidFill>
              </a:rPr>
              <a:t>Організація спортивної медицини: лікарсько-фізкультурний диспансер; кабінет лікарського контролю; зміст і методи лікарського обстеження; лікарський висновок.</a:t>
            </a:r>
            <a:endParaRPr lang="ru-RU" sz="2400" dirty="0">
              <a:solidFill>
                <a:srgbClr val="2E0FB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1999"/>
          </a:xfrm>
        </p:spPr>
        <p:txBody>
          <a:bodyPr>
            <a:noAutofit/>
          </a:bodyPr>
          <a:lstStyle/>
          <a:p>
            <a:r>
              <a:rPr lang="uk-UA" sz="5400" b="1" u="sng" dirty="0">
                <a:solidFill>
                  <a:schemeClr val="bg1"/>
                </a:solidFill>
              </a:rPr>
              <a:t>Зміст навчальної дисципліни </a:t>
            </a:r>
            <a:endParaRPr lang="ru-RU" sz="5400" u="sng" dirty="0">
              <a:solidFill>
                <a:schemeClr val="bg1"/>
              </a:solidFill>
            </a:endParaRPr>
          </a:p>
        </p:txBody>
      </p:sp>
      <p:pic>
        <p:nvPicPr>
          <p:cNvPr id="2056" name="Picture 8" descr="College Sports Athlete with Mid Stock Footage Video (100% Royalty-free)  15025312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4594116" cy="26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Реабилитация спортсменов – MİTR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84171"/>
            <a:ext cx="48768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86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46232"/>
            <a:ext cx="3888432" cy="6678751"/>
          </a:xfrm>
          <a:prstGeom prst="rect">
            <a:avLst/>
          </a:prstGeom>
          <a:solidFill>
            <a:srgbClr val="8E0000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ІІ. </a:t>
            </a:r>
            <a:r>
              <a:rPr lang="uk-UA" sz="2800" b="1" dirty="0">
                <a:solidFill>
                  <a:schemeClr val="bg1"/>
                </a:solidFill>
              </a:rPr>
              <a:t>Дослідження та оцінка фізичного розвитку і здоров’я фізкультурників і </a:t>
            </a:r>
            <a:r>
              <a:rPr lang="uk-UA" sz="2800" b="1" dirty="0" smtClean="0">
                <a:solidFill>
                  <a:schemeClr val="bg1"/>
                </a:solidFill>
              </a:rPr>
              <a:t>спортсменів.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методи </a:t>
            </a:r>
            <a:r>
              <a:rPr lang="uk-UA" sz="2400" dirty="0">
                <a:solidFill>
                  <a:schemeClr val="bg1"/>
                </a:solidFill>
              </a:rPr>
              <a:t>досліджень фізичного розвитку і здоров’я:</a:t>
            </a:r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збір </a:t>
            </a:r>
            <a:r>
              <a:rPr lang="uk-UA" sz="2400" dirty="0">
                <a:solidFill>
                  <a:schemeClr val="bg1"/>
                </a:solidFill>
              </a:rPr>
              <a:t>і аналіз анамнезу життя та </a:t>
            </a:r>
            <a:r>
              <a:rPr lang="uk-UA" sz="2400" dirty="0" smtClean="0">
                <a:solidFill>
                  <a:schemeClr val="bg1"/>
                </a:solidFill>
              </a:rPr>
              <a:t>хвороби;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спортивний </a:t>
            </a:r>
            <a:r>
              <a:rPr lang="uk-UA" sz="2400" dirty="0">
                <a:solidFill>
                  <a:schemeClr val="bg1"/>
                </a:solidFill>
              </a:rPr>
              <a:t>анамнез; 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соматоскопія;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антропометрія;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методи </a:t>
            </a:r>
            <a:r>
              <a:rPr lang="uk-UA" sz="2400" dirty="0">
                <a:solidFill>
                  <a:schemeClr val="bg1"/>
                </a:solidFill>
              </a:rPr>
              <a:t>оцінки фізичного розвитку і </a:t>
            </a:r>
            <a:r>
              <a:rPr lang="uk-UA" sz="2400" dirty="0" smtClean="0">
                <a:solidFill>
                  <a:schemeClr val="bg1"/>
                </a:solidFill>
              </a:rPr>
              <a:t>здоров’я;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методи </a:t>
            </a:r>
            <a:r>
              <a:rPr lang="uk-UA" sz="2400" dirty="0">
                <a:solidFill>
                  <a:schemeClr val="bg1"/>
                </a:solidFill>
              </a:rPr>
              <a:t>експрес-оцінки рівня фізичного </a:t>
            </a:r>
            <a:r>
              <a:rPr lang="uk-UA" sz="2400" dirty="0" smtClean="0">
                <a:solidFill>
                  <a:schemeClr val="bg1"/>
                </a:solidFill>
              </a:rPr>
              <a:t>стану.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6" name="Picture 4" descr="Биометрия и антропометрия – MİTR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4876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Методика проведения клинической антропометрии у девочек. Антропометрические  исследования: измерение рост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"/>
          <a:stretch/>
        </p:blipFill>
        <p:spPr bwMode="auto">
          <a:xfrm>
            <a:off x="4139952" y="1844824"/>
            <a:ext cx="1833558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Врачебно-педагогический контроль в спорте и ФК :: Организация ВП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2"/>
          <a:stretch/>
        </p:blipFill>
        <p:spPr bwMode="auto">
          <a:xfrm>
            <a:off x="6156176" y="146232"/>
            <a:ext cx="2943395" cy="20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Врачебный контроль - Всем учителя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1"/>
            <a:ext cx="3081536" cy="169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Спирография — расшифровка, значение параметров, оценка — РОО МО «Помощь  больным муковисцидозом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06" y="260648"/>
            <a:ext cx="202586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7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009"/>
            <a:ext cx="9144000" cy="3231654"/>
          </a:xfrm>
          <a:prstGeom prst="rect">
            <a:avLst/>
          </a:prstGeom>
          <a:solidFill>
            <a:srgbClr val="8E0000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ІІІ. </a:t>
            </a:r>
            <a:r>
              <a:rPr lang="uk-UA" sz="2800" b="1" dirty="0">
                <a:solidFill>
                  <a:schemeClr val="bg1"/>
                </a:solidFill>
              </a:rPr>
              <a:t>Фізична працездатність спортсменів, її діагностика та засоби відновлення.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функціональні </a:t>
            </a:r>
            <a:r>
              <a:rPr lang="uk-UA" sz="2000" dirty="0">
                <a:solidFill>
                  <a:schemeClr val="bg1"/>
                </a:solidFill>
              </a:rPr>
              <a:t>проби для оцінки фізичної працездатності в практиці спортивної </a:t>
            </a:r>
            <a:r>
              <a:rPr lang="uk-UA" sz="2000" dirty="0" smtClean="0">
                <a:solidFill>
                  <a:schemeClr val="bg1"/>
                </a:solidFill>
              </a:rPr>
              <a:t>медицини, вимоги </a:t>
            </a:r>
            <a:r>
              <a:rPr lang="uk-UA" sz="2000" dirty="0">
                <a:solidFill>
                  <a:schemeClr val="bg1"/>
                </a:solidFill>
              </a:rPr>
              <a:t>щодо проведення тестувань </a:t>
            </a:r>
            <a:r>
              <a:rPr lang="uk-UA" sz="2000" dirty="0" smtClean="0">
                <a:solidFill>
                  <a:schemeClr val="bg1"/>
                </a:solidFill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оцінка фізичної працездатності;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засоби </a:t>
            </a:r>
            <a:r>
              <a:rPr lang="uk-UA" sz="2000" dirty="0">
                <a:solidFill>
                  <a:schemeClr val="bg1"/>
                </a:solidFill>
              </a:rPr>
              <a:t>відновлення фізичної </a:t>
            </a:r>
            <a:r>
              <a:rPr lang="uk-UA" sz="2000" dirty="0" smtClean="0">
                <a:solidFill>
                  <a:schemeClr val="bg1"/>
                </a:solidFill>
              </a:rPr>
              <a:t>працездатності;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тестування фізичної </a:t>
            </a:r>
            <a:r>
              <a:rPr lang="uk-UA" sz="2000" dirty="0">
                <a:solidFill>
                  <a:schemeClr val="bg1"/>
                </a:solidFill>
              </a:rPr>
              <a:t>працездатності спортсменів у лабораторних </a:t>
            </a:r>
            <a:r>
              <a:rPr lang="uk-UA" sz="2000" dirty="0" smtClean="0">
                <a:solidFill>
                  <a:schemeClr val="bg1"/>
                </a:solidFill>
              </a:rPr>
              <a:t>умовах;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визначення </a:t>
            </a:r>
            <a:r>
              <a:rPr lang="uk-UA" sz="2000" dirty="0">
                <a:solidFill>
                  <a:schemeClr val="bg1"/>
                </a:solidFill>
              </a:rPr>
              <a:t>фізичної працездатності в умовах спортивних </a:t>
            </a:r>
            <a:r>
              <a:rPr lang="uk-UA" sz="2000" dirty="0" smtClean="0">
                <a:solidFill>
                  <a:schemeClr val="bg1"/>
                </a:solidFill>
              </a:rPr>
              <a:t>тренувань;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тестування фізичної </a:t>
            </a:r>
            <a:r>
              <a:rPr lang="uk-UA" sz="2000" dirty="0">
                <a:solidFill>
                  <a:schemeClr val="bg1"/>
                </a:solidFill>
              </a:rPr>
              <a:t>працездатності спортсменів із фізичними </a:t>
            </a:r>
            <a:r>
              <a:rPr lang="uk-UA" sz="2000" dirty="0" smtClean="0">
                <a:solidFill>
                  <a:schemeClr val="bg1"/>
                </a:solidFill>
              </a:rPr>
              <a:t>вадами.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Медико-биологическое сопровождение физической культуры и спор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4"/>
          <a:stretch/>
        </p:blipFill>
        <p:spPr bwMode="auto">
          <a:xfrm>
            <a:off x="0" y="3140968"/>
            <a:ext cx="9144000" cy="37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5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3539430"/>
          </a:xfrm>
          <a:prstGeom prst="rect">
            <a:avLst/>
          </a:prstGeom>
          <a:solidFill>
            <a:srgbClr val="2E0FB1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</a:t>
            </a:r>
            <a:r>
              <a:rPr lang="en-US" sz="2800" b="1" dirty="0" smtClean="0">
                <a:solidFill>
                  <a:schemeClr val="bg1"/>
                </a:solidFill>
              </a:rPr>
              <a:t>V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Організація медичного забезпечення занять оздоровчою фізичною культурою та тренувальних занять і змагань.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організація </a:t>
            </a:r>
            <a:r>
              <a:rPr lang="uk-UA" sz="2000" dirty="0">
                <a:solidFill>
                  <a:schemeClr val="bg1"/>
                </a:solidFill>
              </a:rPr>
              <a:t>медичного забезпечення занять оздоровчою фізичною </a:t>
            </a:r>
            <a:r>
              <a:rPr lang="uk-UA" sz="2000" dirty="0" smtClean="0">
                <a:solidFill>
                  <a:schemeClr val="bg1"/>
                </a:solidFill>
              </a:rPr>
              <a:t>культурою;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медичні </a:t>
            </a:r>
            <a:r>
              <a:rPr lang="uk-UA" sz="2000" dirty="0">
                <a:solidFill>
                  <a:schemeClr val="bg1"/>
                </a:solidFill>
              </a:rPr>
              <a:t>групи для занять оздоровчою фізичною культурою; </a:t>
            </a:r>
            <a:endParaRPr lang="uk-UA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рухові </a:t>
            </a:r>
            <a:r>
              <a:rPr lang="uk-UA" sz="2000" dirty="0">
                <a:solidFill>
                  <a:schemeClr val="bg1"/>
                </a:solidFill>
              </a:rPr>
              <a:t>режими в системі оздоровчої фізичної </a:t>
            </a:r>
            <a:r>
              <a:rPr lang="uk-UA" sz="2000" dirty="0" smtClean="0">
                <a:solidFill>
                  <a:schemeClr val="bg1"/>
                </a:solidFill>
              </a:rPr>
              <a:t>культури;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принципи </a:t>
            </a:r>
            <a:r>
              <a:rPr lang="uk-UA" sz="2000" dirty="0">
                <a:solidFill>
                  <a:schemeClr val="bg1"/>
                </a:solidFill>
              </a:rPr>
              <a:t>організації поточного медичного контролю та самоконтролю.</a:t>
            </a:r>
            <a:endParaRPr lang="ru-RU" sz="20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організація </a:t>
            </a:r>
            <a:r>
              <a:rPr lang="uk-UA" sz="2000" dirty="0">
                <a:solidFill>
                  <a:schemeClr val="bg1"/>
                </a:solidFill>
              </a:rPr>
              <a:t>медичного забезпечення тренувальних занять і </a:t>
            </a:r>
            <a:r>
              <a:rPr lang="uk-UA" sz="2000" dirty="0" smtClean="0">
                <a:solidFill>
                  <a:schemeClr val="bg1"/>
                </a:solidFill>
              </a:rPr>
              <a:t>змагань;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санітарно-гігієнічні </a:t>
            </a:r>
            <a:r>
              <a:rPr lang="uk-UA" sz="2000" dirty="0">
                <a:solidFill>
                  <a:schemeClr val="bg1"/>
                </a:solidFill>
              </a:rPr>
              <a:t>норми </a:t>
            </a:r>
            <a:r>
              <a:rPr lang="uk-UA" sz="2000" dirty="0">
                <a:solidFill>
                  <a:schemeClr val="bg1"/>
                </a:solidFill>
              </a:rPr>
              <a:t>та вимоги до </a:t>
            </a:r>
            <a:r>
              <a:rPr lang="uk-UA" sz="2000" dirty="0" smtClean="0">
                <a:solidFill>
                  <a:schemeClr val="bg1"/>
                </a:solidFill>
              </a:rPr>
              <a:t>спортивних споруд.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126" name="Picture 6" descr="Спортивная медицина Украины&quot; - контакты, товары, услуги, це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76" y="3834520"/>
            <a:ext cx="6096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44279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Спортивний травматизм та </a:t>
            </a:r>
            <a:r>
              <a:rPr lang="uk-UA" sz="2800" b="1" dirty="0" err="1">
                <a:solidFill>
                  <a:schemeClr val="bg1"/>
                </a:solidFill>
              </a:rPr>
              <a:t>долікарняна</a:t>
            </a:r>
            <a:r>
              <a:rPr lang="uk-UA" sz="2800" b="1" dirty="0">
                <a:solidFill>
                  <a:schemeClr val="bg1"/>
                </a:solidFill>
              </a:rPr>
              <a:t> медична допомога при травмах опорно-рухового апарату.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причини спортивних травм;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механізми </a:t>
            </a:r>
            <a:r>
              <a:rPr lang="uk-UA" sz="2400" dirty="0">
                <a:solidFill>
                  <a:schemeClr val="bg1"/>
                </a:solidFill>
              </a:rPr>
              <a:t>виникнення спортивних </a:t>
            </a:r>
            <a:r>
              <a:rPr lang="uk-UA" sz="2400" dirty="0" smtClean="0">
                <a:solidFill>
                  <a:schemeClr val="bg1"/>
                </a:solidFill>
              </a:rPr>
              <a:t>травм;</a:t>
            </a:r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пошкодження шкіри;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травми </a:t>
            </a:r>
            <a:r>
              <a:rPr lang="uk-UA" sz="2400" dirty="0">
                <a:solidFill>
                  <a:schemeClr val="bg1"/>
                </a:solidFill>
              </a:rPr>
              <a:t>опорно-рухового апарату: </a:t>
            </a:r>
            <a:r>
              <a:rPr lang="uk-UA" sz="2400" dirty="0" smtClean="0">
                <a:solidFill>
                  <a:schemeClr val="bg1"/>
                </a:solidFill>
              </a:rPr>
              <a:t>забиття;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вивихи; переломи; ураження </a:t>
            </a:r>
            <a:r>
              <a:rPr lang="uk-UA" sz="2400" dirty="0">
                <a:solidFill>
                  <a:schemeClr val="bg1"/>
                </a:solidFill>
              </a:rPr>
              <a:t>м’язів та </a:t>
            </a:r>
            <a:r>
              <a:rPr lang="uk-UA" sz="2400" dirty="0" smtClean="0">
                <a:solidFill>
                  <a:schemeClr val="bg1"/>
                </a:solidFill>
              </a:rPr>
              <a:t>зв’язок;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спортивні </a:t>
            </a:r>
            <a:r>
              <a:rPr lang="uk-UA" sz="2400" dirty="0" smtClean="0">
                <a:solidFill>
                  <a:schemeClr val="bg1"/>
                </a:solidFill>
              </a:rPr>
              <a:t>травми </a:t>
            </a:r>
            <a:r>
              <a:rPr lang="uk-UA" sz="2400" dirty="0">
                <a:solidFill>
                  <a:schemeClr val="bg1"/>
                </a:solidFill>
              </a:rPr>
              <a:t>в </a:t>
            </a:r>
            <a:r>
              <a:rPr lang="uk-UA" sz="2400" dirty="0" smtClean="0">
                <a:solidFill>
                  <a:schemeClr val="bg1"/>
                </a:solidFill>
              </a:rPr>
              <a:t>боксі, футболі, волейболі та </a:t>
            </a:r>
            <a:r>
              <a:rPr lang="uk-UA" sz="2400" dirty="0">
                <a:solidFill>
                  <a:schemeClr val="bg1"/>
                </a:solidFill>
              </a:rPr>
              <a:t>атлетиці</a:t>
            </a:r>
            <a:r>
              <a:rPr lang="uk-UA" sz="2400" dirty="0" smtClean="0">
                <a:solidFill>
                  <a:schemeClr val="bg1"/>
                </a:solidFill>
              </a:rPr>
              <a:t>;</a:t>
            </a:r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err="1" smtClean="0">
                <a:solidFill>
                  <a:schemeClr val="bg1"/>
                </a:solidFill>
              </a:rPr>
              <a:t>долікарняна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медична допомога при травмах </a:t>
            </a:r>
            <a:r>
              <a:rPr lang="uk-UA" sz="2400" dirty="0" smtClean="0">
                <a:solidFill>
                  <a:schemeClr val="bg1"/>
                </a:solidFill>
              </a:rPr>
              <a:t>ОРА.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Спортивная медицина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63" y="4425773"/>
            <a:ext cx="28803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портивный врач лечит травмированное колено спортсмена. | Премиум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216024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houlder / ПЛЕЧИ: Особенности спортивной медицины применительно к  спортсменам-любителя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328"/>
            <a:ext cx="4608512" cy="181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920" y="2274177"/>
            <a:ext cx="2196908" cy="1370847"/>
          </a:xfrm>
          <a:prstGeom prst="rect">
            <a:avLst/>
          </a:prstGeom>
          <a:noFill/>
        </p:spPr>
      </p:pic>
      <p:pic>
        <p:nvPicPr>
          <p:cNvPr id="7176" name="Picture 8" descr="Травматологія - Закриті переломи ukr - презентація з медицин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8" t="52481" r="6651" b="7868"/>
          <a:stretch/>
        </p:blipFill>
        <p:spPr bwMode="auto">
          <a:xfrm>
            <a:off x="6117746" y="1916832"/>
            <a:ext cx="2909570" cy="217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Заняття спортом «для здоров'я» та ризик травматизму | ФАРМ-РОСТ ІНВЕСТМЕН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2160240" cy="15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0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омедична допомога постраждалим при підозрі на пошкодження живота – Міська  поліклініка №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6" y="5355852"/>
            <a:ext cx="2435209" cy="14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Центр Позвоночн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27" y="3987700"/>
            <a:ext cx="217628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35332"/>
            <a:ext cx="8909248" cy="3416320"/>
          </a:xfrm>
          <a:prstGeom prst="rect">
            <a:avLst/>
          </a:prstGeom>
          <a:solidFill>
            <a:srgbClr val="8E00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</a:t>
            </a:r>
            <a:r>
              <a:rPr lang="uk-UA" sz="2800" b="1" dirty="0" smtClean="0">
                <a:solidFill>
                  <a:schemeClr val="bg1"/>
                </a:solidFill>
              </a:rPr>
              <a:t>І. </a:t>
            </a:r>
            <a:r>
              <a:rPr lang="uk-UA" sz="2800" b="1" dirty="0">
                <a:solidFill>
                  <a:schemeClr val="bg1"/>
                </a:solidFill>
              </a:rPr>
              <a:t>Травми органів і систем органів і гострі патологічні стани у спортсменів та перша допомога.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закриті </a:t>
            </a:r>
            <a:r>
              <a:rPr lang="uk-UA" sz="2000" dirty="0">
                <a:solidFill>
                  <a:schemeClr val="bg1"/>
                </a:solidFill>
              </a:rPr>
              <a:t>пошкодження хребта та спинного </a:t>
            </a:r>
            <a:r>
              <a:rPr lang="uk-UA" sz="2000" dirty="0" smtClean="0">
                <a:solidFill>
                  <a:schemeClr val="bg1"/>
                </a:solidFill>
              </a:rPr>
              <a:t>мозку;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пошкодження </a:t>
            </a:r>
            <a:r>
              <a:rPr lang="uk-UA" sz="2000" dirty="0">
                <a:solidFill>
                  <a:schemeClr val="bg1"/>
                </a:solidFill>
              </a:rPr>
              <a:t>нервів; </a:t>
            </a:r>
            <a:endParaRPr lang="uk-UA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ураження серця;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травми </a:t>
            </a:r>
            <a:r>
              <a:rPr lang="uk-UA" sz="2000" dirty="0">
                <a:solidFill>
                  <a:schemeClr val="bg1"/>
                </a:solidFill>
              </a:rPr>
              <a:t>нирок та сечового </a:t>
            </a:r>
            <a:r>
              <a:rPr lang="uk-UA" sz="2000" dirty="0" smtClean="0">
                <a:solidFill>
                  <a:schemeClr val="bg1"/>
                </a:solidFill>
              </a:rPr>
              <a:t>міхура;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ураження </a:t>
            </a:r>
            <a:r>
              <a:rPr lang="uk-UA" sz="2000" dirty="0">
                <a:solidFill>
                  <a:schemeClr val="bg1"/>
                </a:solidFill>
              </a:rPr>
              <a:t>плеври і </a:t>
            </a:r>
            <a:r>
              <a:rPr lang="uk-UA" sz="2000" dirty="0" smtClean="0">
                <a:solidFill>
                  <a:schemeClr val="bg1"/>
                </a:solidFill>
              </a:rPr>
              <a:t>легень;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травми </a:t>
            </a:r>
            <a:r>
              <a:rPr lang="uk-UA" sz="2000" dirty="0">
                <a:solidFill>
                  <a:schemeClr val="bg1"/>
                </a:solidFill>
              </a:rPr>
              <a:t>органів черевної </a:t>
            </a:r>
            <a:r>
              <a:rPr lang="uk-UA" sz="2000" dirty="0" smtClean="0">
                <a:solidFill>
                  <a:schemeClr val="bg1"/>
                </a:solidFill>
              </a:rPr>
              <a:t>порожнини;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гострі </a:t>
            </a:r>
            <a:r>
              <a:rPr lang="uk-UA" sz="2000" dirty="0">
                <a:solidFill>
                  <a:schemeClr val="bg1"/>
                </a:solidFill>
              </a:rPr>
              <a:t>патологічні стани у спортсменів та перша </a:t>
            </a:r>
            <a:r>
              <a:rPr lang="uk-UA" sz="2000" dirty="0" smtClean="0">
                <a:solidFill>
                  <a:schemeClr val="bg1"/>
                </a:solidFill>
              </a:rPr>
              <a:t>допомога</a:t>
            </a:r>
            <a:r>
              <a:rPr lang="uk-UA" sz="2000" dirty="0">
                <a:solidFill>
                  <a:schemeClr val="bg1"/>
                </a:solidFill>
              </a:rPr>
              <a:t>;</a:t>
            </a:r>
            <a:endParaRPr lang="ru-RU" sz="20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bg1"/>
                </a:solidFill>
              </a:rPr>
              <a:t>вплив </a:t>
            </a:r>
            <a:r>
              <a:rPr lang="uk-UA" sz="2000" dirty="0">
                <a:solidFill>
                  <a:schemeClr val="bg1"/>
                </a:solidFill>
              </a:rPr>
              <a:t>фізичних навантажень на функціональний стан </a:t>
            </a:r>
            <a:r>
              <a:rPr lang="uk-UA" sz="2000" dirty="0" smtClean="0">
                <a:solidFill>
                  <a:schemeClr val="bg1"/>
                </a:solidFill>
              </a:rPr>
              <a:t>внутрішніх органів</a:t>
            </a:r>
            <a:r>
              <a:rPr lang="uk-UA" sz="2000" dirty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AutoShape 4" descr="Забій шийного відділу хребта: причини, симптоми, наслідки та лікування -  Захворювання І Стану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Забій шийного відділу хребта: причини, симптоми, наслідки та лікування -  Захворювання І Стану 20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7 Football Players Who Died On The Pitch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32" y="3635798"/>
            <a:ext cx="5258319" cy="31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Аритмія серця. як лікувати в домашніх умовах, чим небезпечна, що це таке,  причини, симптоми, таблетки, спосіб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22"/>
          <a:stretch/>
        </p:blipFill>
        <p:spPr bwMode="auto">
          <a:xfrm>
            <a:off x="74826" y="3617703"/>
            <a:ext cx="1501302" cy="161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ЗАХИСТ ВІТЧИЗН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72767"/>
            <a:ext cx="40324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08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583</Words>
  <Application>Microsoft Office PowerPoint</Application>
  <PresentationFormat>Экран (4:3)</PresentationFormat>
  <Paragraphs>58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Спортивна медицина    </vt:lpstr>
      <vt:lpstr>Місце навчальної дисципліни у системі професійної підготовки</vt:lpstr>
      <vt:lpstr>Презентация PowerPoint</vt:lpstr>
      <vt:lpstr>Зміст навчальної дисципліни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Чекаємо на вас!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61</cp:revision>
  <dcterms:created xsi:type="dcterms:W3CDTF">2020-06-03T21:49:10Z</dcterms:created>
  <dcterms:modified xsi:type="dcterms:W3CDTF">2021-05-08T11:50:41Z</dcterms:modified>
</cp:coreProperties>
</file>