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 smtClean="0"/>
              <a:t>Статистика </a:t>
            </a:r>
            <a:r>
              <a:rPr lang="ru-RU" dirty="0" err="1" smtClean="0"/>
              <a:t>міжнародного</a:t>
            </a:r>
            <a:r>
              <a:rPr lang="ru-RU" dirty="0" smtClean="0"/>
              <a:t> туризму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725144"/>
            <a:ext cx="6400800" cy="913656"/>
          </a:xfrm>
        </p:spPr>
        <p:txBody>
          <a:bodyPr>
            <a:normAutofit fontScale="85000" lnSpcReduction="20000"/>
          </a:bodyPr>
          <a:lstStyle/>
          <a:p>
            <a:pPr algn="ctr">
              <a:lnSpc>
                <a:spcPct val="160000"/>
              </a:lnSpc>
              <a:defRPr/>
            </a:pPr>
            <a:r>
              <a:rPr lang="uk-UA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Спеціальність «Туризм»</a:t>
            </a:r>
          </a:p>
          <a:p>
            <a:pPr algn="ctr"/>
            <a:r>
              <a:rPr lang="ru-RU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24 Сфера </a:t>
            </a:r>
            <a:r>
              <a:rPr lang="ru-RU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обслуговування</a:t>
            </a:r>
            <a:endParaRPr lang="ru-RU" b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Додаткові джерела інформації: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Абрамов В. В. </a:t>
            </a:r>
            <a:r>
              <a:rPr lang="ru-RU" dirty="0" err="1" smtClean="0"/>
              <a:t>Історія</a:t>
            </a:r>
            <a:r>
              <a:rPr lang="ru-RU" dirty="0" smtClean="0"/>
              <a:t> туризму: </a:t>
            </a:r>
            <a:r>
              <a:rPr lang="ru-RU" dirty="0" err="1" smtClean="0"/>
              <a:t>підруч</a:t>
            </a:r>
            <a:r>
              <a:rPr lang="ru-RU" dirty="0" smtClean="0"/>
              <a:t>./ В. В. Абрамов. </a:t>
            </a:r>
            <a:endParaRPr lang="ru-RU" dirty="0" smtClean="0"/>
          </a:p>
          <a:p>
            <a:r>
              <a:rPr lang="ru-RU" dirty="0" smtClean="0"/>
              <a:t>Закон </a:t>
            </a:r>
            <a:r>
              <a:rPr lang="ru-RU" dirty="0" err="1" smtClean="0"/>
              <a:t>України</a:t>
            </a:r>
            <a:r>
              <a:rPr lang="ru-RU" dirty="0" smtClean="0"/>
              <a:t> «Про туризм» </a:t>
            </a:r>
            <a:r>
              <a:rPr lang="ru-RU" dirty="0" err="1" smtClean="0"/>
              <a:t>від</a:t>
            </a:r>
            <a:r>
              <a:rPr lang="ru-RU" dirty="0" smtClean="0"/>
              <a:t> 15.09.1995 р. № 324/95 – ВР в </a:t>
            </a:r>
            <a:r>
              <a:rPr lang="ru-RU" dirty="0" err="1" smtClean="0"/>
              <a:t>редакції</a:t>
            </a:r>
            <a:r>
              <a:rPr lang="ru-RU" dirty="0" smtClean="0"/>
              <a:t> Закону </a:t>
            </a:r>
            <a:r>
              <a:rPr lang="ru-RU" dirty="0" err="1" smtClean="0"/>
              <a:t>України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18.11.2003 р. № 1282. </a:t>
            </a:r>
            <a:endParaRPr lang="ru-RU" dirty="0" smtClean="0"/>
          </a:p>
          <a:p>
            <a:r>
              <a:rPr lang="ru-RU" dirty="0" err="1" smtClean="0"/>
              <a:t>Любіцева</a:t>
            </a:r>
            <a:r>
              <a:rPr lang="ru-RU" dirty="0" smtClean="0"/>
              <a:t> О. О. </a:t>
            </a:r>
            <a:r>
              <a:rPr lang="ru-RU" dirty="0" err="1" smtClean="0"/>
              <a:t>Ринок</a:t>
            </a:r>
            <a:r>
              <a:rPr lang="ru-RU" dirty="0" smtClean="0"/>
              <a:t> </a:t>
            </a:r>
            <a:r>
              <a:rPr lang="ru-RU" dirty="0" err="1" smtClean="0"/>
              <a:t>туристичних</a:t>
            </a:r>
            <a:r>
              <a:rPr lang="ru-RU" dirty="0" smtClean="0"/>
              <a:t> </a:t>
            </a:r>
            <a:r>
              <a:rPr lang="ru-RU" dirty="0" err="1" smtClean="0"/>
              <a:t>послуг</a:t>
            </a:r>
            <a:r>
              <a:rPr lang="ru-RU" dirty="0" smtClean="0"/>
              <a:t> (</a:t>
            </a:r>
            <a:r>
              <a:rPr lang="ru-RU" dirty="0" err="1" smtClean="0"/>
              <a:t>геопросторові</a:t>
            </a:r>
            <a:r>
              <a:rPr lang="ru-RU" dirty="0" smtClean="0"/>
              <a:t> </a:t>
            </a:r>
            <a:r>
              <a:rPr lang="ru-RU" dirty="0" err="1" smtClean="0"/>
              <a:t>аспекти</a:t>
            </a:r>
            <a:r>
              <a:rPr lang="ru-RU" dirty="0" smtClean="0"/>
              <a:t>) / О. О. </a:t>
            </a:r>
            <a:r>
              <a:rPr lang="ru-RU" dirty="0" err="1" smtClean="0"/>
              <a:t>Любіцева</a:t>
            </a:r>
            <a:r>
              <a:rPr lang="ru-RU" dirty="0" smtClean="0"/>
              <a:t> – К.: </a:t>
            </a:r>
            <a:r>
              <a:rPr lang="ru-RU" dirty="0" err="1" smtClean="0"/>
              <a:t>Альтерпрес</a:t>
            </a:r>
            <a:r>
              <a:rPr lang="ru-RU" dirty="0" smtClean="0"/>
              <a:t>, 2003. – 436 с. 17. М. В. </a:t>
            </a:r>
            <a:r>
              <a:rPr lang="ru-RU" dirty="0" err="1" smtClean="0"/>
              <a:t>Тонкошкур</a:t>
            </a:r>
            <a:r>
              <a:rPr lang="ru-RU" dirty="0" smtClean="0"/>
              <a:t>, М. М. </a:t>
            </a:r>
            <a:r>
              <a:rPr lang="ru-RU" dirty="0" err="1" smtClean="0"/>
              <a:t>Поколодна</a:t>
            </a:r>
            <a:r>
              <a:rPr lang="ru-RU" dirty="0" smtClean="0"/>
              <a:t>, І. Л. </a:t>
            </a:r>
            <a:r>
              <a:rPr lang="ru-RU" dirty="0" err="1" smtClean="0"/>
              <a:t>Полчанінова</a:t>
            </a:r>
            <a:r>
              <a:rPr lang="ru-RU" dirty="0" smtClean="0"/>
              <a:t>; </a:t>
            </a:r>
            <a:r>
              <a:rPr lang="ru-RU" dirty="0" err="1" smtClean="0"/>
              <a:t>Харк</a:t>
            </a:r>
            <a:r>
              <a:rPr lang="ru-RU" dirty="0" smtClean="0"/>
              <a:t>. </a:t>
            </a:r>
            <a:r>
              <a:rPr lang="ru-RU" dirty="0" err="1" smtClean="0"/>
              <a:t>нац</a:t>
            </a:r>
            <a:r>
              <a:rPr lang="ru-RU" dirty="0" smtClean="0"/>
              <a:t>. акад. </a:t>
            </a:r>
            <a:r>
              <a:rPr lang="ru-RU" dirty="0" err="1" smtClean="0"/>
              <a:t>міськ</a:t>
            </a:r>
            <a:r>
              <a:rPr lang="ru-RU" dirty="0" smtClean="0"/>
              <a:t> </a:t>
            </a:r>
            <a:r>
              <a:rPr lang="ru-RU" dirty="0" err="1" smtClean="0"/>
              <a:t>госп-ва</a:t>
            </a:r>
            <a:r>
              <a:rPr lang="ru-RU" dirty="0" smtClean="0"/>
              <a:t>. – Х.: ХНАМГ, 2011. – 475 с. </a:t>
            </a:r>
            <a:endParaRPr lang="ru-RU" dirty="0" smtClean="0"/>
          </a:p>
          <a:p>
            <a:r>
              <a:rPr lang="ru-RU" smtClean="0"/>
              <a:t>М</a:t>
            </a:r>
            <a:r>
              <a:rPr lang="ru-RU" dirty="0" smtClean="0"/>
              <a:t>. В. </a:t>
            </a:r>
            <a:r>
              <a:rPr lang="ru-RU" dirty="0" err="1" smtClean="0"/>
              <a:t>Тонкошкур</a:t>
            </a:r>
            <a:r>
              <a:rPr lang="ru-RU" dirty="0" smtClean="0"/>
              <a:t>. – </a:t>
            </a:r>
            <a:r>
              <a:rPr lang="ru-RU" dirty="0" err="1" smtClean="0"/>
              <a:t>Харків</a:t>
            </a:r>
            <a:r>
              <a:rPr lang="ru-RU" dirty="0" smtClean="0"/>
              <a:t>: </a:t>
            </a:r>
            <a:r>
              <a:rPr lang="ru-RU" dirty="0" err="1" smtClean="0"/>
              <a:t>Видавництво</a:t>
            </a:r>
            <a:r>
              <a:rPr lang="ru-RU" dirty="0" smtClean="0"/>
              <a:t> «Форт», 2010. – 286 с.: </a:t>
            </a:r>
            <a:r>
              <a:rPr lang="ru-RU" dirty="0" err="1" smtClean="0"/>
              <a:t>іл</a:t>
            </a:r>
            <a:r>
              <a:rPr lang="ru-RU" dirty="0" smtClean="0"/>
              <a:t>. </a:t>
            </a:r>
            <a:endParaRPr lang="ru-RU" dirty="0" smtClean="0"/>
          </a:p>
          <a:p>
            <a:r>
              <a:rPr lang="ru-RU" dirty="0" smtClean="0"/>
              <a:t>Маринин </a:t>
            </a:r>
            <a:r>
              <a:rPr lang="ru-RU" dirty="0" smtClean="0"/>
              <a:t>М. М. Туристские формальности и безопасность в туризме. / М. М. Маринин. – М.: Финансы и статистика, 2002. – 144 с.: ил. 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Компетенції: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Здатність</a:t>
            </a:r>
            <a:r>
              <a:rPr lang="ru-RU" dirty="0" smtClean="0"/>
              <a:t> до критичного </a:t>
            </a:r>
            <a:r>
              <a:rPr lang="ru-RU" dirty="0" err="1" smtClean="0"/>
              <a:t>мислення</a:t>
            </a:r>
            <a:r>
              <a:rPr lang="ru-RU" dirty="0" smtClean="0"/>
              <a:t>, </a:t>
            </a:r>
            <a:r>
              <a:rPr lang="ru-RU" dirty="0" err="1" smtClean="0"/>
              <a:t>аналізу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синтезу; </a:t>
            </a:r>
            <a:endParaRPr lang="ru-RU" dirty="0" smtClean="0"/>
          </a:p>
          <a:p>
            <a:r>
              <a:rPr lang="ru-RU" dirty="0" err="1" smtClean="0"/>
              <a:t>Здатність</a:t>
            </a:r>
            <a:r>
              <a:rPr lang="ru-RU" dirty="0" smtClean="0"/>
              <a:t> </a:t>
            </a:r>
            <a:r>
              <a:rPr lang="ru-RU" dirty="0" err="1" smtClean="0"/>
              <a:t>здійснювати</a:t>
            </a:r>
            <a:r>
              <a:rPr lang="ru-RU" dirty="0" smtClean="0"/>
              <a:t> </a:t>
            </a:r>
            <a:r>
              <a:rPr lang="ru-RU" dirty="0" err="1" smtClean="0"/>
              <a:t>моніторинг</a:t>
            </a:r>
            <a:r>
              <a:rPr lang="ru-RU" dirty="0" smtClean="0"/>
              <a:t>, </a:t>
            </a:r>
            <a:r>
              <a:rPr lang="ru-RU" dirty="0" err="1" smtClean="0"/>
              <a:t>інтерпретувати</a:t>
            </a:r>
            <a:r>
              <a:rPr lang="ru-RU" dirty="0" smtClean="0"/>
              <a:t>, </a:t>
            </a:r>
            <a:r>
              <a:rPr lang="ru-RU" dirty="0" err="1" smtClean="0"/>
              <a:t>аналізувати</a:t>
            </a:r>
            <a:r>
              <a:rPr lang="ru-RU" dirty="0" smtClean="0"/>
              <a:t> </a:t>
            </a:r>
            <a:r>
              <a:rPr lang="ru-RU" dirty="0" smtClean="0"/>
              <a:t>та </a:t>
            </a:r>
            <a:r>
              <a:rPr lang="ru-RU" dirty="0" err="1" smtClean="0"/>
              <a:t>систематизувати</a:t>
            </a:r>
            <a:r>
              <a:rPr lang="ru-RU" dirty="0" smtClean="0"/>
              <a:t> </a:t>
            </a:r>
            <a:r>
              <a:rPr lang="ru-RU" dirty="0" err="1" smtClean="0"/>
              <a:t>туристичну</a:t>
            </a:r>
            <a:r>
              <a:rPr lang="ru-RU" dirty="0" smtClean="0"/>
              <a:t> </a:t>
            </a:r>
            <a:r>
              <a:rPr lang="ru-RU" dirty="0" err="1" smtClean="0"/>
              <a:t>інформацію</a:t>
            </a:r>
            <a:r>
              <a:rPr lang="ru-RU" dirty="0" smtClean="0"/>
              <a:t>, </a:t>
            </a:r>
            <a:r>
              <a:rPr lang="ru-RU" dirty="0" err="1" smtClean="0"/>
              <a:t>уміння</a:t>
            </a:r>
            <a:r>
              <a:rPr lang="ru-RU" dirty="0" smtClean="0"/>
              <a:t> </a:t>
            </a:r>
            <a:r>
              <a:rPr lang="ru-RU" dirty="0" err="1" smtClean="0"/>
              <a:t>презентувати</a:t>
            </a:r>
            <a:r>
              <a:rPr lang="ru-RU" dirty="0" smtClean="0"/>
              <a:t> </a:t>
            </a:r>
            <a:r>
              <a:rPr lang="ru-RU" dirty="0" err="1" smtClean="0"/>
              <a:t>туристичний</a:t>
            </a:r>
            <a:r>
              <a:rPr lang="ru-RU" dirty="0" smtClean="0"/>
              <a:t> </a:t>
            </a:r>
            <a:r>
              <a:rPr lang="ru-RU" dirty="0" err="1" smtClean="0"/>
              <a:t>інформаційний</a:t>
            </a:r>
            <a:r>
              <a:rPr lang="ru-RU" dirty="0" smtClean="0"/>
              <a:t> </a:t>
            </a:r>
            <a:r>
              <a:rPr lang="ru-RU" dirty="0" err="1" smtClean="0"/>
              <a:t>матеріал</a:t>
            </a:r>
            <a:r>
              <a:rPr lang="ru-RU" dirty="0" smtClean="0"/>
              <a:t> </a:t>
            </a:r>
            <a:endParaRPr lang="ru-RU" dirty="0" smtClean="0"/>
          </a:p>
          <a:p>
            <a:r>
              <a:rPr lang="ru-RU" dirty="0" err="1" smtClean="0"/>
              <a:t>Здатність</a:t>
            </a:r>
            <a:r>
              <a:rPr lang="ru-RU" dirty="0" smtClean="0"/>
              <a:t> </a:t>
            </a:r>
            <a:r>
              <a:rPr lang="ru-RU" dirty="0" err="1" smtClean="0"/>
              <a:t>працювати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документацією</a:t>
            </a:r>
            <a:r>
              <a:rPr lang="ru-RU" dirty="0" smtClean="0"/>
              <a:t> та </a:t>
            </a:r>
            <a:r>
              <a:rPr lang="ru-RU" dirty="0" err="1" smtClean="0"/>
              <a:t>здійснювати</a:t>
            </a:r>
            <a:r>
              <a:rPr lang="ru-RU" dirty="0" smtClean="0"/>
              <a:t> </a:t>
            </a:r>
            <a:r>
              <a:rPr lang="ru-RU" dirty="0" err="1" smtClean="0"/>
              <a:t>розрахункові</a:t>
            </a:r>
            <a:r>
              <a:rPr lang="ru-RU" dirty="0" smtClean="0"/>
              <a:t> </a:t>
            </a:r>
            <a:r>
              <a:rPr lang="ru-RU" dirty="0" err="1" smtClean="0"/>
              <a:t>операції</a:t>
            </a:r>
            <a:r>
              <a:rPr lang="ru-RU" dirty="0" smtClean="0"/>
              <a:t> </a:t>
            </a:r>
            <a:r>
              <a:rPr lang="ru-RU" dirty="0" err="1" smtClean="0"/>
              <a:t>суб’єктом</a:t>
            </a:r>
            <a:r>
              <a:rPr lang="ru-RU" dirty="0" smtClean="0"/>
              <a:t> </a:t>
            </a:r>
            <a:r>
              <a:rPr lang="ru-RU" dirty="0" err="1" smtClean="0"/>
              <a:t>туристичного</a:t>
            </a:r>
            <a:r>
              <a:rPr lang="ru-RU" dirty="0" smtClean="0"/>
              <a:t> </a:t>
            </a:r>
            <a:r>
              <a:rPr lang="ru-RU" dirty="0" err="1" smtClean="0"/>
              <a:t>бізнесу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photo_2021-02-02_15-31-09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photo_2021-02-02_15-31-1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photo_2021-02-02_15-31-1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photo_2021-02-02_15-31-14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79512" y="548680"/>
            <a:ext cx="8728116" cy="5688632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photo_2021-02-02_15-31-15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620688"/>
            <a:ext cx="9175613" cy="5085184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photo_2021-02-02_15-31-16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23528" y="692696"/>
            <a:ext cx="8586718" cy="5328592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photo_2021-02-02_15-31-18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597352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0</TotalTime>
  <Words>220</Words>
  <Application>Microsoft Office PowerPoint</Application>
  <PresentationFormat>Экран (4:3)</PresentationFormat>
  <Paragraphs>13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Поток</vt:lpstr>
      <vt:lpstr>Статистика міжнародного туризму </vt:lpstr>
      <vt:lpstr>Компетенції: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Додаткові джерела інформації: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Статистика міжнародного туризму </dc:title>
  <dc:creator>Юдін Ілля Дмитрович</dc:creator>
  <cp:lastModifiedBy>iyudin</cp:lastModifiedBy>
  <cp:revision>1</cp:revision>
  <dcterms:created xsi:type="dcterms:W3CDTF">2021-02-02T14:06:47Z</dcterms:created>
  <dcterms:modified xsi:type="dcterms:W3CDTF">2021-02-02T14:15:00Z</dcterms:modified>
</cp:coreProperties>
</file>