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57" r:id="rId3"/>
    <p:sldId id="266" r:id="rId4"/>
    <p:sldId id="258" r:id="rId5"/>
    <p:sldId id="267" r:id="rId6"/>
    <p:sldId id="268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7EF2"/>
    <a:srgbClr val="FEB4F9"/>
    <a:srgbClr val="B7FFE2"/>
    <a:srgbClr val="402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32C1D-F013-48AD-B731-26719D04686A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89B3F-77D4-4F7F-9851-FAD929A17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5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89B3F-77D4-4F7F-9851-FAD929A177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9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0973-2598-4AF1-BD6E-96C5FA2855A9}" type="datetime1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06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0CD0-EF95-42E6-A1EC-C04899374F7B}" type="datetime1">
              <a:rPr lang="ru-RU" smtClean="0"/>
              <a:t>14.06.2020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3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537A-A121-481E-B8C4-9E5783A2A4E2}" type="datetime1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96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79BC-2774-4A50-BFEC-06B4780E4C25}" type="datetime1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953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70D3-ACEE-4618-9AEC-E674734276F1}" type="datetime1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64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6339-994C-4C96-9CD0-F675EA65399D}" type="datetime1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346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384A-7D0E-4BF5-8C59-E5136C182BD0}" type="datetime1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63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C326-86DA-4E26-8ACE-CC2BE6C4330C}" type="datetime1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17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66CC-DB96-464A-95D9-8D78D9CFD86B}" type="datetime1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6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26BF-9D0B-41E1-BD3C-771EFC802EA7}" type="datetime1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7BF1-8EFE-4062-AA44-291E813E0E82}" type="datetime1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2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F88E-8BE9-4958-8666-F91510A04759}" type="datetime1">
              <a:rPr lang="ru-RU" smtClean="0"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8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8C02-FF3C-4EF6-BC8A-16CCDE2245F5}" type="datetime1">
              <a:rPr lang="ru-RU" smtClean="0"/>
              <a:t>14.06.2020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2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7896-15CD-40A4-ADAA-7F9EB7229A7A}" type="datetime1">
              <a:rPr lang="ru-RU" smtClean="0"/>
              <a:t>14.06.2020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94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58ED-8C2F-4785-8B44-57F6E9872BBC}" type="datetime1">
              <a:rPr lang="ru-RU" smtClean="0"/>
              <a:t>14.06.2020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8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BD41-E361-4E83-88AE-FF8459931C3E}" type="datetime1">
              <a:rPr lang="ru-RU" smtClean="0"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89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F45A-4496-4E60-81F8-DFBB67CBC94F}" type="datetime1">
              <a:rPr lang="ru-RU" smtClean="0"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52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309064-67BF-4291-9CFB-39B0D5878240}" type="datetime1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3456EC0-1A2F-4831-AABC-14D6C29F2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667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6691" y="234035"/>
            <a:ext cx="7384474" cy="2879533"/>
          </a:xfrm>
        </p:spPr>
        <p:txBody>
          <a:bodyPr>
            <a:noAutofit/>
          </a:bodyPr>
          <a:lstStyle/>
          <a:p>
            <a:r>
              <a:rPr lang="uk-UA" sz="4400" b="1" dirty="0">
                <a:solidFill>
                  <a:srgbClr val="FEB4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Фотосинтез: варіабельність процесу в просторі і часі</a:t>
            </a:r>
            <a:endParaRPr lang="ru-RU" sz="4600" dirty="0">
              <a:solidFill>
                <a:srgbClr val="FEB4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7964" y="3406005"/>
            <a:ext cx="4289570" cy="52031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експерименту: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821768" y="6206836"/>
            <a:ext cx="352536" cy="651164"/>
          </a:xfrm>
        </p:spPr>
        <p:txBody>
          <a:bodyPr/>
          <a:lstStyle/>
          <a:p>
            <a:fld id="{53456EC0-1A2F-4831-AABC-14D6C29F215A}" type="slidenum">
              <a:rPr lang="ru-RU" smtClean="0"/>
              <a:t>1</a:t>
            </a:fld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17964" y="4337724"/>
            <a:ext cx="7204363" cy="1495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Відпрацювати методику визначення інтенсивності процесу фотосинтезу у рослин різних екологічних </a:t>
            </a:r>
            <a:r>
              <a:rPr lang="uk-UA" sz="2800" dirty="0" smtClean="0">
                <a:solidFill>
                  <a:schemeClr val="bg1"/>
                </a:solidFill>
              </a:rPr>
              <a:t>груп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659" y="439737"/>
            <a:ext cx="3228109" cy="36922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0582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584" y="214746"/>
            <a:ext cx="11487761" cy="50569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Результати замірів вносять в підсумкову таблицю: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6EC0-1A2F-4831-AABC-14D6C29F215A}" type="slidenum">
              <a:rPr lang="ru-RU" smtClean="0"/>
              <a:t>10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5584" y="2451656"/>
            <a:ext cx="9111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000" dirty="0">
                <a:solidFill>
                  <a:schemeClr val="accent5">
                    <a:lumMod val="50000"/>
                  </a:schemeClr>
                </a:solidFill>
              </a:rPr>
              <a:t>Інтенсивність 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фотосинтезу обчислюють </a:t>
            </a:r>
            <a:r>
              <a:rPr lang="uk-UA" sz="2000" dirty="0">
                <a:solidFill>
                  <a:schemeClr val="accent5">
                    <a:lumMod val="50000"/>
                  </a:schemeClr>
                </a:solidFill>
              </a:rPr>
              <a:t>за формулою: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2327" y="3013325"/>
            <a:ext cx="6761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>
                <a:solidFill>
                  <a:schemeClr val="accent5">
                    <a:lumMod val="50000"/>
                  </a:schemeClr>
                </a:solidFill>
              </a:rPr>
              <a:t>Іф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 – інтенсивність фотосинтезу, мг СО</a:t>
            </a:r>
            <a:r>
              <a:rPr lang="uk-UA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на 1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г за годину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А –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кількість 0,025 Н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 err="1">
                <a:solidFill>
                  <a:schemeClr val="accent5">
                    <a:lumMod val="50000"/>
                  </a:schemeClr>
                </a:solidFill>
              </a:rPr>
              <a:t>HCl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 , що використана на титрування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Ba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(OH)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в піддослідній колбі, мл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В – кількість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0,025 Н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розчину </a:t>
            </a:r>
            <a:r>
              <a:rPr lang="uk-UA" dirty="0" err="1">
                <a:solidFill>
                  <a:schemeClr val="accent5">
                    <a:lumMod val="50000"/>
                  </a:schemeClr>
                </a:solidFill>
              </a:rPr>
              <a:t>HCl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, що використана на титрування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Ba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(OH)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в контрольній колбі, мл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К – поправка на титр </a:t>
            </a:r>
            <a:r>
              <a:rPr lang="uk-UA" dirty="0" err="1">
                <a:solidFill>
                  <a:schemeClr val="accent5">
                    <a:lumMod val="50000"/>
                  </a:schemeClr>
                </a:solidFill>
              </a:rPr>
              <a:t>HCl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=4;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0,55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– кількість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СО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що відповідає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1 мл 0,025 Н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розчину </a:t>
            </a:r>
            <a:r>
              <a:rPr lang="uk-UA" dirty="0" err="1">
                <a:solidFill>
                  <a:schemeClr val="accent5">
                    <a:lumMod val="50000"/>
                  </a:schemeClr>
                </a:solidFill>
              </a:rPr>
              <a:t>HCl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, мг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m – маса листків, г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t – тривалість досліду, хв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60 – коефіцієнт переведення хвилин в години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612145"/>
              </p:ext>
            </p:extLst>
          </p:nvPr>
        </p:nvGraphicFramePr>
        <p:xfrm>
          <a:off x="587232" y="720435"/>
          <a:ext cx="10918213" cy="15378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48758"/>
                <a:gridCol w="1469591"/>
                <a:gridCol w="1476143"/>
                <a:gridCol w="1262146"/>
                <a:gridCol w="1179167"/>
                <a:gridCol w="1214105"/>
                <a:gridCol w="1668303"/>
              </a:tblGrid>
              <a:tr h="57839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Назва рослини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Варіант досліду, ярус листка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Маса листків, 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Пішло на титрування HCl, мл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Поправка до титру HCl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Інтенсивність фотосинтезу мг СО</a:t>
                      </a:r>
                      <a:r>
                        <a:rPr lang="uk-UA" sz="1600" baseline="-25000">
                          <a:effectLst/>
                        </a:rPr>
                        <a:t>2</a:t>
                      </a:r>
                      <a:r>
                        <a:rPr lang="uk-UA" sz="1600">
                          <a:effectLst/>
                        </a:rPr>
                        <a:t> г/год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контроль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дослід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19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                          Час та умови досліду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5" y="3352800"/>
            <a:ext cx="4344932" cy="14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2291" y="6188075"/>
            <a:ext cx="789709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11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4533" y="696072"/>
            <a:ext cx="1039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000" dirty="0">
                <a:solidFill>
                  <a:schemeClr val="accent5">
                    <a:lumMod val="75000"/>
                  </a:schemeClr>
                </a:solidFill>
              </a:rPr>
              <a:t>Показники інтенсивності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фотосинтезу </a:t>
            </a:r>
            <a:r>
              <a:rPr lang="uk-UA" sz="2000" dirty="0" err="1">
                <a:solidFill>
                  <a:schemeClr val="accent5">
                    <a:lumMod val="75000"/>
                  </a:schemeClr>
                </a:solidFill>
              </a:rPr>
              <a:t>переносять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</a:rPr>
              <a:t> у підсумкову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таблицю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533" y="3666667"/>
            <a:ext cx="108677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000" dirty="0">
                <a:solidFill>
                  <a:schemeClr val="accent5">
                    <a:lumMod val="75000"/>
                  </a:schemeClr>
                </a:solidFill>
              </a:rPr>
              <a:t>За результатами розрахунків, наведених в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таблиці, 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</a:rPr>
              <a:t>будують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два графіки. 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</a:rPr>
              <a:t>Перший – стовбчаста діаграма, що ілюструє порівняння показників фотосинтезу у рослин різних видів в один фіксований проміжок часу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(о 10-00, як правило). 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</a:rPr>
              <a:t>Другий – група лінійних графіків, що ілюструють денний хід інтенсивності фотосинтезу у різних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рослин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Для 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</a:rPr>
              <a:t>різних рослин графіки малюють різним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кольором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840512"/>
              </p:ext>
            </p:extLst>
          </p:nvPr>
        </p:nvGraphicFramePr>
        <p:xfrm>
          <a:off x="1759527" y="1314624"/>
          <a:ext cx="8146470" cy="20227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54952"/>
                <a:gridCol w="2152321"/>
                <a:gridCol w="1203329"/>
                <a:gridCol w="976286"/>
                <a:gridCol w="930876"/>
                <a:gridCol w="828706"/>
              </a:tblGrid>
              <a:tr h="874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Назва рослини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Варіант досліду, ярус листка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Інтенсивність фотосинтезу мг СО</a:t>
                      </a:r>
                      <a:r>
                        <a:rPr lang="uk-UA" sz="1600" baseline="-25000" dirty="0">
                          <a:effectLst/>
                        </a:rPr>
                        <a:t>2</a:t>
                      </a:r>
                      <a:r>
                        <a:rPr lang="uk-UA" sz="1600" dirty="0">
                          <a:effectLst/>
                        </a:rPr>
                        <a:t> г/год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6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20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99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793" y="11505"/>
            <a:ext cx="11050587" cy="92979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для самостійного опрацювання результатів експерименту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34664" y="6188075"/>
            <a:ext cx="657336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4910" y="901041"/>
            <a:ext cx="11707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>
                <a:solidFill>
                  <a:schemeClr val="bg1"/>
                </a:solidFill>
              </a:rPr>
              <a:t>Внести</a:t>
            </a:r>
            <a:r>
              <a:rPr lang="uk-UA" sz="2000" dirty="0" smtClean="0">
                <a:solidFill>
                  <a:schemeClr val="bg1"/>
                </a:solidFill>
              </a:rPr>
              <a:t> до таблиці в журналі спостережень результати титрування баритової води, для різних варіантів досліду, та результати зважування листків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0" y="1720699"/>
            <a:ext cx="6518277" cy="23816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96" y="4214149"/>
            <a:ext cx="6438768" cy="23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39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93100" y="6188075"/>
            <a:ext cx="698900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13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" y="259633"/>
            <a:ext cx="6813819" cy="26082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09" y="3131128"/>
            <a:ext cx="8055170" cy="30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70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82264" y="6188075"/>
            <a:ext cx="809736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14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92727" y="400645"/>
            <a:ext cx="1087581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000" dirty="0" smtClean="0">
                <a:solidFill>
                  <a:schemeClr val="bg1"/>
                </a:solidFill>
              </a:rPr>
              <a:t>Розрахувати показники інтенсивності фотосинтезу для кожного піддослідного </a:t>
            </a:r>
            <a:r>
              <a:rPr lang="uk-UA" sz="2000" dirty="0" err="1" smtClean="0">
                <a:solidFill>
                  <a:schemeClr val="bg1"/>
                </a:solidFill>
              </a:rPr>
              <a:t>обєкту</a:t>
            </a:r>
            <a:r>
              <a:rPr lang="uk-UA" sz="2000" dirty="0" smtClean="0">
                <a:solidFill>
                  <a:schemeClr val="bg1"/>
                </a:solidFill>
              </a:rPr>
              <a:t>-рослини (для кожної колби).</a:t>
            </a: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000" dirty="0" smtClean="0">
                <a:solidFill>
                  <a:schemeClr val="bg1"/>
                </a:solidFill>
              </a:rPr>
              <a:t>Вирахувати середнє арифметичне для однотипних </a:t>
            </a:r>
            <a:r>
              <a:rPr lang="uk-UA" sz="2000" dirty="0" err="1" smtClean="0">
                <a:solidFill>
                  <a:schemeClr val="bg1"/>
                </a:solidFill>
              </a:rPr>
              <a:t>повторностей</a:t>
            </a:r>
            <a:r>
              <a:rPr lang="uk-UA" sz="2000" dirty="0" smtClean="0">
                <a:solidFill>
                  <a:schemeClr val="bg1"/>
                </a:solidFill>
              </a:rPr>
              <a:t>.</a:t>
            </a: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000" dirty="0" smtClean="0">
                <a:solidFill>
                  <a:schemeClr val="bg1"/>
                </a:solidFill>
              </a:rPr>
              <a:t>Результати </a:t>
            </a:r>
            <a:r>
              <a:rPr lang="uk-UA" sz="2000" dirty="0" smtClean="0">
                <a:solidFill>
                  <a:schemeClr val="bg1"/>
                </a:solidFill>
              </a:rPr>
              <a:t>розрахунків </a:t>
            </a:r>
            <a:r>
              <a:rPr lang="uk-UA" sz="2000" dirty="0" smtClean="0">
                <a:solidFill>
                  <a:schemeClr val="bg1"/>
                </a:solidFill>
              </a:rPr>
              <a:t>інтенсивності фотосинтезу листків піддослідних рослин для кожного з чотирьох часових проміжків </a:t>
            </a:r>
            <a:r>
              <a:rPr lang="uk-UA" sz="2000" dirty="0" err="1" smtClean="0">
                <a:solidFill>
                  <a:schemeClr val="bg1"/>
                </a:solidFill>
              </a:rPr>
              <a:t>внести</a:t>
            </a:r>
            <a:r>
              <a:rPr lang="uk-UA" sz="2000" dirty="0" smtClean="0">
                <a:solidFill>
                  <a:schemeClr val="bg1"/>
                </a:solidFill>
              </a:rPr>
              <a:t> в підсумкову таблицю для розбудови графіку.</a:t>
            </a: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000" dirty="0" smtClean="0">
                <a:solidFill>
                  <a:schemeClr val="bg1"/>
                </a:solidFill>
              </a:rPr>
              <a:t>Побудувати стовпчастий графік порівняння </a:t>
            </a:r>
            <a:r>
              <a:rPr lang="uk-UA" sz="2000" dirty="0" smtClean="0">
                <a:solidFill>
                  <a:schemeClr val="bg1"/>
                </a:solidFill>
              </a:rPr>
              <a:t>показників </a:t>
            </a:r>
            <a:r>
              <a:rPr lang="uk-UA" sz="2000" dirty="0" smtClean="0">
                <a:solidFill>
                  <a:schemeClr val="bg1"/>
                </a:solidFill>
              </a:rPr>
              <a:t>інтенсивності </a:t>
            </a:r>
            <a:r>
              <a:rPr lang="uk-UA" sz="2000" dirty="0" smtClean="0">
                <a:solidFill>
                  <a:schemeClr val="bg1"/>
                </a:solidFill>
              </a:rPr>
              <a:t>фотосинтезу піддослідні </a:t>
            </a:r>
            <a:r>
              <a:rPr lang="uk-UA" sz="2000" dirty="0" smtClean="0">
                <a:solidFill>
                  <a:schemeClr val="bg1"/>
                </a:solidFill>
              </a:rPr>
              <a:t>рослин у фіксований </a:t>
            </a:r>
            <a:r>
              <a:rPr lang="uk-UA" sz="2000" dirty="0" smtClean="0">
                <a:solidFill>
                  <a:schemeClr val="bg1"/>
                </a:solidFill>
              </a:rPr>
              <a:t>проміжок </a:t>
            </a:r>
            <a:r>
              <a:rPr lang="uk-UA" sz="2000" dirty="0" smtClean="0">
                <a:solidFill>
                  <a:schemeClr val="bg1"/>
                </a:solidFill>
              </a:rPr>
              <a:t>часу – о 10-00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uk-UA" sz="2000" dirty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000" dirty="0" smtClean="0">
                <a:solidFill>
                  <a:schemeClr val="bg1"/>
                </a:solidFill>
              </a:rPr>
              <a:t>Побудувати лінійні графіки денного коливання параметрів </a:t>
            </a:r>
            <a:r>
              <a:rPr lang="uk-UA" sz="2000" dirty="0" smtClean="0">
                <a:solidFill>
                  <a:schemeClr val="bg1"/>
                </a:solidFill>
              </a:rPr>
              <a:t>фотосинтезу </a:t>
            </a:r>
            <a:r>
              <a:rPr lang="uk-UA" sz="2000" dirty="0" smtClean="0">
                <a:solidFill>
                  <a:schemeClr val="bg1"/>
                </a:solidFill>
              </a:rPr>
              <a:t>у піддослідних рослин.  По осі ординат (у) відкладають значення інтенсивності фотосинтезу, на осі абсциси (х) – час фіксації результатів досліду (точка 1, 2, 3, 4, </a:t>
            </a:r>
            <a:r>
              <a:rPr lang="uk-UA" sz="2000" dirty="0" smtClean="0">
                <a:solidFill>
                  <a:schemeClr val="bg1"/>
                </a:solidFill>
              </a:rPr>
              <a:t>значення розшифровуються </a:t>
            </a:r>
            <a:r>
              <a:rPr lang="uk-UA" sz="2000" dirty="0" smtClean="0">
                <a:solidFill>
                  <a:schemeClr val="bg1"/>
                </a:solidFill>
              </a:rPr>
              <a:t>під графіком в примітках)</a:t>
            </a: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000" dirty="0" smtClean="0">
                <a:solidFill>
                  <a:schemeClr val="bg1"/>
                </a:solidFill>
              </a:rPr>
              <a:t>Сформулювати висновок, описавши денний </a:t>
            </a:r>
            <a:r>
              <a:rPr lang="uk-UA" sz="2000" smtClean="0">
                <a:solidFill>
                  <a:schemeClr val="bg1"/>
                </a:solidFill>
              </a:rPr>
              <a:t>хід </a:t>
            </a:r>
            <a:r>
              <a:rPr lang="uk-UA" sz="2000" smtClean="0">
                <a:solidFill>
                  <a:schemeClr val="bg1"/>
                </a:solidFill>
              </a:rPr>
              <a:t>фотосинтезу </a:t>
            </a:r>
            <a:r>
              <a:rPr lang="uk-UA" sz="2000" dirty="0" smtClean="0">
                <a:solidFill>
                  <a:schemeClr val="bg1"/>
                </a:solidFill>
              </a:rPr>
              <a:t>у піддослідних рослин. Відзначити виявлені загальні закономірності (якщо такі присутні)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6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45667" y="284017"/>
            <a:ext cx="6353896" cy="4953001"/>
          </a:xfrm>
        </p:spPr>
        <p:txBody>
          <a:bodyPr>
            <a:noAutofit/>
          </a:bodyPr>
          <a:lstStyle/>
          <a:p>
            <a:pPr algn="just"/>
            <a:r>
              <a:rPr lang="uk-UA" sz="21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Теоретична основа експерименту</a:t>
            </a:r>
            <a:r>
              <a:rPr lang="uk-UA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sz="2100" b="1" dirty="0">
                <a:solidFill>
                  <a:schemeClr val="accent5">
                    <a:lumMod val="50000"/>
                  </a:schemeClr>
                </a:solidFill>
              </a:rPr>
              <a:t>Фотосинтез</a:t>
            </a:r>
            <a:r>
              <a:rPr lang="uk-UA" sz="2100" dirty="0">
                <a:solidFill>
                  <a:schemeClr val="accent5">
                    <a:lumMod val="50000"/>
                  </a:schemeClr>
                </a:solidFill>
              </a:rPr>
              <a:t> – процес синтезу органічних сполук з вуглекислого газу і води за участі фотосинтетичних пігментів, в результаті якого відбувається перетворення енергії світла в енергію хімічних </a:t>
            </a:r>
            <a:r>
              <a:rPr lang="uk-UA" sz="2100" dirty="0" err="1">
                <a:solidFill>
                  <a:schemeClr val="accent5">
                    <a:lumMod val="50000"/>
                  </a:schemeClr>
                </a:solidFill>
              </a:rPr>
              <a:t>зв’язків</a:t>
            </a:r>
            <a:r>
              <a:rPr lang="uk-UA" sz="2100" dirty="0" smtClean="0">
                <a:solidFill>
                  <a:schemeClr val="accent5">
                    <a:lumMod val="50000"/>
                  </a:schemeClr>
                </a:solidFill>
              </a:rPr>
              <a:t>. Продуктивність даного процесу, як основного постачальника первинної органічної продукції, </a:t>
            </a:r>
            <a:r>
              <a:rPr lang="ru-RU" sz="2100" dirty="0" err="1" smtClean="0">
                <a:solidFill>
                  <a:schemeClr val="accent5">
                    <a:lumMod val="50000"/>
                  </a:schemeClr>
                </a:solidFill>
              </a:rPr>
              <a:t>залежить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5">
                    <a:lumMod val="50000"/>
                  </a:schemeClr>
                </a:solidFill>
              </a:rPr>
              <a:t>від</a:t>
            </a:r>
            <a:r>
              <a:rPr lang="ru-RU" sz="2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</a:rPr>
              <a:t>низки </a:t>
            </a:r>
            <a:r>
              <a:rPr lang="ru-RU" sz="2100" dirty="0" err="1" smtClean="0">
                <a:solidFill>
                  <a:schemeClr val="accent5">
                    <a:lumMod val="50000"/>
                  </a:schemeClr>
                </a:solidFill>
              </a:rPr>
              <a:t>факторів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5">
                    <a:lumMod val="50000"/>
                  </a:schemeClr>
                </a:solidFill>
              </a:rPr>
              <a:t>довкілля</a:t>
            </a:r>
            <a:r>
              <a:rPr lang="ru-RU" sz="2100"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ru-RU" sz="2100" dirty="0" err="1">
                <a:solidFill>
                  <a:schemeClr val="accent5">
                    <a:lumMod val="50000"/>
                  </a:schemeClr>
                </a:solidFill>
              </a:rPr>
              <a:t>інтенсивності</a:t>
            </a:r>
            <a:r>
              <a:rPr lang="ru-RU" sz="2100" dirty="0">
                <a:solidFill>
                  <a:schemeClr val="accent5">
                    <a:lumMod val="50000"/>
                  </a:schemeClr>
                </a:solidFill>
              </a:rPr>
              <a:t> та спектрального складу </a:t>
            </a:r>
            <a:r>
              <a:rPr lang="ru-RU" sz="2100" dirty="0" err="1">
                <a:solidFill>
                  <a:schemeClr val="accent5">
                    <a:lumMod val="50000"/>
                  </a:schemeClr>
                </a:solidFill>
              </a:rPr>
              <a:t>світла</a:t>
            </a:r>
            <a:r>
              <a:rPr lang="ru-RU" sz="21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100" dirty="0" err="1">
                <a:solidFill>
                  <a:schemeClr val="accent5">
                    <a:lumMod val="50000"/>
                  </a:schemeClr>
                </a:solidFill>
              </a:rPr>
              <a:t>концентрації</a:t>
            </a:r>
            <a:r>
              <a:rPr lang="ru-RU" sz="2100" dirty="0">
                <a:solidFill>
                  <a:schemeClr val="accent5">
                    <a:lumMod val="50000"/>
                  </a:schemeClr>
                </a:solidFill>
              </a:rPr>
              <a:t> СО2, </a:t>
            </a:r>
            <a:r>
              <a:rPr lang="ru-RU" sz="2100" dirty="0" err="1">
                <a:solidFill>
                  <a:schemeClr val="accent5">
                    <a:lumMod val="50000"/>
                  </a:schemeClr>
                </a:solidFill>
              </a:rPr>
              <a:t>температури</a:t>
            </a:r>
            <a:r>
              <a:rPr lang="ru-RU" sz="2100" dirty="0">
                <a:solidFill>
                  <a:schemeClr val="accent5">
                    <a:lumMod val="50000"/>
                  </a:schemeClr>
                </a:solidFill>
              </a:rPr>
              <a:t>, водного режиму </a:t>
            </a:r>
            <a:r>
              <a:rPr lang="ru-RU" sz="2100" dirty="0" err="1">
                <a:solidFill>
                  <a:schemeClr val="accent5">
                    <a:lumMod val="50000"/>
                  </a:schemeClr>
                </a:solidFill>
              </a:rPr>
              <a:t>рослин</a:t>
            </a:r>
            <a:r>
              <a:rPr lang="ru-RU" sz="21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100" dirty="0" err="1">
                <a:solidFill>
                  <a:schemeClr val="accent5">
                    <a:lumMod val="50000"/>
                  </a:schemeClr>
                </a:solidFill>
              </a:rPr>
              <a:t>мінерального</a:t>
            </a:r>
            <a:r>
              <a:rPr lang="ru-RU" sz="2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5">
                    <a:lumMod val="50000"/>
                  </a:schemeClr>
                </a:solidFill>
              </a:rPr>
              <a:t>живлення</a:t>
            </a:r>
            <a:r>
              <a:rPr lang="ru-RU" sz="21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100" dirty="0" err="1">
                <a:solidFill>
                  <a:schemeClr val="accent5">
                    <a:lumMod val="50000"/>
                  </a:schemeClr>
                </a:solidFill>
              </a:rPr>
              <a:t>забруднення</a:t>
            </a:r>
            <a:r>
              <a:rPr lang="ru-RU" sz="2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5">
                    <a:lumMod val="50000"/>
                  </a:schemeClr>
                </a:solidFill>
              </a:rPr>
              <a:t>атмосфери</a:t>
            </a:r>
            <a:r>
              <a:rPr lang="ru-RU" sz="2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5">
                    <a:lumMod val="50000"/>
                  </a:schemeClr>
                </a:solidFill>
              </a:rPr>
              <a:t>шкідливими</a:t>
            </a:r>
            <a:r>
              <a:rPr lang="ru-RU" sz="2100" dirty="0">
                <a:solidFill>
                  <a:schemeClr val="accent5">
                    <a:lumMod val="50000"/>
                  </a:schemeClr>
                </a:solidFill>
              </a:rPr>
              <a:t> газами та </a:t>
            </a:r>
            <a:r>
              <a:rPr lang="ru-RU" sz="2100" dirty="0" err="1">
                <a:solidFill>
                  <a:schemeClr val="accent5">
                    <a:lumMod val="50000"/>
                  </a:schemeClr>
                </a:solidFill>
              </a:rPr>
              <a:t>важкими</a:t>
            </a:r>
            <a:r>
              <a:rPr lang="ru-RU" sz="2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5">
                    <a:lumMod val="50000"/>
                  </a:schemeClr>
                </a:solidFill>
              </a:rPr>
              <a:t>металами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uk-UA" sz="21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76296" y="6188075"/>
            <a:ext cx="449518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5" y="457200"/>
            <a:ext cx="4627418" cy="42981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545667" y="5237018"/>
            <a:ext cx="10925898" cy="1067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100" dirty="0" err="1" smtClean="0">
                <a:solidFill>
                  <a:schemeClr val="accent5">
                    <a:lumMod val="50000"/>
                  </a:schemeClr>
                </a:solidFill>
              </a:rPr>
              <a:t>Означені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100" dirty="0" err="1" smtClean="0">
                <a:solidFill>
                  <a:schemeClr val="accent5">
                    <a:lumMod val="50000"/>
                  </a:schemeClr>
                </a:solidFill>
              </a:rPr>
              <a:t>фактори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100" dirty="0" err="1" smtClean="0">
                <a:solidFill>
                  <a:schemeClr val="accent5">
                    <a:lumMod val="50000"/>
                  </a:schemeClr>
                </a:solidFill>
              </a:rPr>
              <a:t>відіграють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</a:rPr>
              <a:t> роль </a:t>
            </a:r>
            <a:r>
              <a:rPr lang="ru-RU" sz="2100" dirty="0" err="1" smtClean="0">
                <a:solidFill>
                  <a:schemeClr val="accent5">
                    <a:lumMod val="50000"/>
                  </a:schemeClr>
                </a:solidFill>
              </a:rPr>
              <a:t>активаторів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100" dirty="0" err="1" smtClean="0">
                <a:solidFill>
                  <a:schemeClr val="accent5">
                    <a:lumMod val="50000"/>
                  </a:schemeClr>
                </a:solidFill>
              </a:rPr>
              <a:t>або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100" dirty="0" err="1" smtClean="0">
                <a:solidFill>
                  <a:schemeClr val="accent5">
                    <a:lumMod val="50000"/>
                  </a:schemeClr>
                </a:solidFill>
              </a:rPr>
              <a:t>інібіторів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100" dirty="0" err="1" smtClean="0">
                <a:solidFill>
                  <a:schemeClr val="accent5">
                    <a:lumMod val="50000"/>
                  </a:schemeClr>
                </a:solidFill>
              </a:rPr>
              <a:t>реакцій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</a:rPr>
              <a:t> фотосинтезу (прямо </a:t>
            </a:r>
            <a:r>
              <a:rPr lang="ru-RU" sz="2100" dirty="0" err="1" smtClean="0">
                <a:solidFill>
                  <a:schemeClr val="accent5">
                    <a:lumMod val="50000"/>
                  </a:schemeClr>
                </a:solidFill>
              </a:rPr>
              <a:t>або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100" dirty="0" err="1" smtClean="0">
                <a:solidFill>
                  <a:schemeClr val="accent5">
                    <a:lumMod val="50000"/>
                  </a:schemeClr>
                </a:solidFill>
              </a:rPr>
              <a:t>опосередковано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</a:rPr>
              <a:t>), тому </a:t>
            </a:r>
            <a:r>
              <a:rPr lang="ru-RU" sz="2100" dirty="0" err="1" smtClean="0">
                <a:solidFill>
                  <a:schemeClr val="accent5">
                    <a:lumMod val="50000"/>
                  </a:schemeClr>
                </a:solidFill>
              </a:rPr>
              <a:t>денний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100" dirty="0" err="1" smtClean="0">
                <a:solidFill>
                  <a:schemeClr val="accent5">
                    <a:lumMod val="50000"/>
                  </a:schemeClr>
                </a:solidFill>
              </a:rPr>
              <a:t>хід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</a:rPr>
              <a:t> фотосинтезу – </a:t>
            </a:r>
            <a:r>
              <a:rPr lang="ru-RU" sz="2100" dirty="0" err="1" smtClean="0">
                <a:solidFill>
                  <a:schemeClr val="accent5">
                    <a:lumMod val="50000"/>
                  </a:schemeClr>
                </a:solidFill>
              </a:rPr>
              <a:t>нерівномірний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sz="2100" dirty="0" err="1" smtClean="0">
                <a:solidFill>
                  <a:schemeClr val="accent5">
                    <a:lumMod val="50000"/>
                  </a:schemeClr>
                </a:solidFill>
              </a:rPr>
              <a:t>неоднаковий</a:t>
            </a:r>
            <a:r>
              <a:rPr lang="ru-RU" sz="21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uk-UA" sz="21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4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69369" y="6188075"/>
            <a:ext cx="463372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3</a:t>
            </a:fld>
            <a:endParaRPr lang="ru-RU"/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4128655" y="637310"/>
            <a:ext cx="7232072" cy="5426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>
                <a:solidFill>
                  <a:schemeClr val="bg1"/>
                </a:solidFill>
              </a:rPr>
              <a:t>При </a:t>
            </a:r>
            <a:r>
              <a:rPr lang="ru-RU" sz="2200" dirty="0" err="1" smtClean="0">
                <a:solidFill>
                  <a:schemeClr val="bg1"/>
                </a:solidFill>
              </a:rPr>
              <a:t>помірній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денній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температурі</a:t>
            </a:r>
            <a:r>
              <a:rPr lang="ru-RU" sz="2200" dirty="0" smtClean="0">
                <a:solidFill>
                  <a:schemeClr val="bg1"/>
                </a:solidFill>
              </a:rPr>
              <a:t> та </a:t>
            </a:r>
            <a:r>
              <a:rPr lang="ru-RU" sz="2200" dirty="0" err="1" smtClean="0">
                <a:solidFill>
                  <a:schemeClr val="bg1"/>
                </a:solidFill>
              </a:rPr>
              <a:t>достатньої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вологості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денний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хід</a:t>
            </a:r>
            <a:r>
              <a:rPr lang="ru-RU" sz="2200" dirty="0" smtClean="0">
                <a:solidFill>
                  <a:schemeClr val="bg1"/>
                </a:solidFill>
              </a:rPr>
              <a:t> фотосинтезу </a:t>
            </a:r>
            <a:r>
              <a:rPr lang="ru-RU" sz="2200" dirty="0" err="1" smtClean="0">
                <a:solidFill>
                  <a:schemeClr val="bg1"/>
                </a:solidFill>
              </a:rPr>
              <a:t>приблизно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зпівпадає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зі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зміною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інтенсивності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сонячного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випромінювання</a:t>
            </a:r>
            <a:r>
              <a:rPr lang="ru-RU" sz="2200" dirty="0" smtClean="0">
                <a:solidFill>
                  <a:schemeClr val="bg1"/>
                </a:solidFill>
              </a:rPr>
              <a:t>. Фотосинтез </a:t>
            </a:r>
            <a:r>
              <a:rPr lang="ru-RU" sz="2200" dirty="0" err="1" smtClean="0">
                <a:solidFill>
                  <a:schemeClr val="bg1"/>
                </a:solidFill>
              </a:rPr>
              <a:t>розпочинається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ранком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досягає</a:t>
            </a:r>
            <a:r>
              <a:rPr lang="ru-RU" sz="2200" dirty="0" smtClean="0">
                <a:solidFill>
                  <a:schemeClr val="bg1"/>
                </a:solidFill>
              </a:rPr>
              <a:t> максимуму в </a:t>
            </a:r>
            <a:r>
              <a:rPr lang="ru-RU" sz="2200" dirty="0" err="1" smtClean="0">
                <a:solidFill>
                  <a:schemeClr val="bg1"/>
                </a:solidFill>
              </a:rPr>
              <a:t>полудневі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години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поступово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знижується</a:t>
            </a:r>
            <a:r>
              <a:rPr lang="ru-RU" sz="2200" dirty="0" smtClean="0">
                <a:solidFill>
                  <a:schemeClr val="bg1"/>
                </a:solidFill>
              </a:rPr>
              <a:t> до </a:t>
            </a:r>
            <a:r>
              <a:rPr lang="ru-RU" sz="2200" dirty="0" err="1" smtClean="0">
                <a:solidFill>
                  <a:schemeClr val="bg1"/>
                </a:solidFill>
              </a:rPr>
              <a:t>вечора</a:t>
            </a:r>
            <a:r>
              <a:rPr lang="ru-RU" sz="2200" dirty="0" smtClean="0">
                <a:solidFill>
                  <a:schemeClr val="bg1"/>
                </a:solidFill>
              </a:rPr>
              <a:t> і </a:t>
            </a:r>
            <a:r>
              <a:rPr lang="ru-RU" sz="2200" dirty="0" err="1" smtClean="0">
                <a:solidFill>
                  <a:schemeClr val="bg1"/>
                </a:solidFill>
              </a:rPr>
              <a:t>припиняється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із</a:t>
            </a:r>
            <a:r>
              <a:rPr lang="ru-RU" sz="2200" dirty="0" smtClean="0">
                <a:solidFill>
                  <a:schemeClr val="bg1"/>
                </a:solidFill>
              </a:rPr>
              <a:t> заходом </a:t>
            </a:r>
            <a:r>
              <a:rPr lang="ru-RU" sz="2200" dirty="0" err="1" smtClean="0">
                <a:solidFill>
                  <a:schemeClr val="bg1"/>
                </a:solidFill>
              </a:rPr>
              <a:t>Сонця</a:t>
            </a:r>
            <a:r>
              <a:rPr lang="ru-RU" sz="2200" dirty="0" smtClean="0">
                <a:solidFill>
                  <a:schemeClr val="bg1"/>
                </a:solidFill>
              </a:rPr>
              <a:t>. При </a:t>
            </a:r>
            <a:r>
              <a:rPr lang="ru-RU" sz="2200" dirty="0" err="1" smtClean="0">
                <a:solidFill>
                  <a:schemeClr val="bg1"/>
                </a:solidFill>
              </a:rPr>
              <a:t>підвищеній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температурі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зниженій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вологості</a:t>
            </a:r>
            <a:r>
              <a:rPr lang="ru-RU" sz="2200" dirty="0" smtClean="0">
                <a:solidFill>
                  <a:schemeClr val="bg1"/>
                </a:solidFill>
              </a:rPr>
              <a:t> максимум фотосинтезу </a:t>
            </a:r>
            <a:r>
              <a:rPr lang="ru-RU" sz="2200" dirty="0" err="1" smtClean="0">
                <a:solidFill>
                  <a:schemeClr val="bg1"/>
                </a:solidFill>
              </a:rPr>
              <a:t>зсувається</a:t>
            </a:r>
            <a:r>
              <a:rPr lang="ru-RU" sz="2200" dirty="0" smtClean="0">
                <a:solidFill>
                  <a:schemeClr val="bg1"/>
                </a:solidFill>
              </a:rPr>
              <a:t> на </a:t>
            </a:r>
            <a:r>
              <a:rPr lang="ru-RU" sz="2200" dirty="0" err="1" smtClean="0">
                <a:solidFill>
                  <a:schemeClr val="bg1"/>
                </a:solidFill>
              </a:rPr>
              <a:t>ранкові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години</a:t>
            </a:r>
            <a:r>
              <a:rPr lang="ru-RU" sz="2200" dirty="0" smtClean="0">
                <a:solidFill>
                  <a:schemeClr val="bg1"/>
                </a:solidFill>
              </a:rPr>
              <a:t>. При </a:t>
            </a:r>
            <a:r>
              <a:rPr lang="ru-RU" sz="2200" dirty="0" err="1" smtClean="0">
                <a:solidFill>
                  <a:schemeClr val="bg1"/>
                </a:solidFill>
              </a:rPr>
              <a:t>напрузі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метеорологічних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факторів</a:t>
            </a:r>
            <a:r>
              <a:rPr lang="ru-RU" sz="2200" dirty="0" smtClean="0">
                <a:solidFill>
                  <a:schemeClr val="bg1"/>
                </a:solidFill>
              </a:rPr>
              <a:t> крива денного ходу фотосинтезу </a:t>
            </a:r>
            <a:r>
              <a:rPr lang="ru-RU" sz="2200" dirty="0" err="1" smtClean="0">
                <a:solidFill>
                  <a:schemeClr val="bg1"/>
                </a:solidFill>
              </a:rPr>
              <a:t>набуває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двовершинний</a:t>
            </a:r>
            <a:r>
              <a:rPr lang="ru-RU" sz="2200" dirty="0" smtClean="0">
                <a:solidFill>
                  <a:schemeClr val="bg1"/>
                </a:solidFill>
              </a:rPr>
              <a:t> характер. В таких </a:t>
            </a:r>
            <a:r>
              <a:rPr lang="ru-RU" sz="2200" dirty="0" err="1" smtClean="0">
                <a:solidFill>
                  <a:schemeClr val="bg1"/>
                </a:solidFill>
              </a:rPr>
              <a:t>випадках</a:t>
            </a:r>
            <a:r>
              <a:rPr lang="ru-RU" sz="2200" dirty="0" smtClean="0">
                <a:solidFill>
                  <a:schemeClr val="bg1"/>
                </a:solidFill>
              </a:rPr>
              <a:t> в </a:t>
            </a:r>
            <a:r>
              <a:rPr lang="ru-RU" sz="2200" dirty="0" err="1" smtClean="0">
                <a:solidFill>
                  <a:schemeClr val="bg1"/>
                </a:solidFill>
              </a:rPr>
              <a:t>полудневі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години</a:t>
            </a:r>
            <a:r>
              <a:rPr lang="ru-RU" sz="2200" dirty="0" smtClean="0">
                <a:solidFill>
                  <a:schemeClr val="bg1"/>
                </a:solidFill>
              </a:rPr>
              <a:t> фотосинтез </a:t>
            </a:r>
            <a:r>
              <a:rPr lang="ru-RU" sz="2200" dirty="0" err="1" smtClean="0">
                <a:solidFill>
                  <a:schemeClr val="bg1"/>
                </a:solidFill>
              </a:rPr>
              <a:t>різко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знижується</a:t>
            </a:r>
            <a:r>
              <a:rPr lang="ru-RU" sz="2200" dirty="0" smtClean="0">
                <a:solidFill>
                  <a:schemeClr val="bg1"/>
                </a:solidFill>
              </a:rPr>
              <a:t> (</a:t>
            </a:r>
            <a:r>
              <a:rPr lang="ru-RU" sz="2200" dirty="0" err="1" smtClean="0">
                <a:solidFill>
                  <a:schemeClr val="bg1"/>
                </a:solidFill>
              </a:rPr>
              <a:t>явище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полудневої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депресії</a:t>
            </a:r>
            <a:r>
              <a:rPr lang="ru-RU" sz="2200" dirty="0" smtClean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6" y="637310"/>
            <a:ext cx="2816234" cy="27130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5" y="3051463"/>
            <a:ext cx="2895600" cy="28124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4157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42482" y="6188075"/>
            <a:ext cx="449518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4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96" y="147321"/>
            <a:ext cx="5688156" cy="4729478"/>
          </a:xfrm>
          <a:prstGeom prst="rect">
            <a:avLst/>
          </a:prstGeom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471054" y="4876799"/>
            <a:ext cx="11271427" cy="1782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solidFill>
                  <a:schemeClr val="bg1"/>
                </a:solidFill>
              </a:rPr>
              <a:t>Встановити інтенсивність фотосинтезу  , що проходив протягом певного інтервалу часу, можна 1) за кількістю поглиненого СО2, 2) за кількістю виділеного О2, 3) за кількістю синтезованої органічної речовини. Найбільш поширеним методом є перший. Використовують різні методи, один  яких – вимірювання поглинання СО2 в замкненому просторі</a:t>
            </a:r>
          </a:p>
        </p:txBody>
      </p:sp>
    </p:spTree>
    <p:extLst>
      <p:ext uri="{BB962C8B-B14F-4D97-AF65-F5344CB8AC3E}">
        <p14:creationId xmlns:p14="http://schemas.microsoft.com/office/powerpoint/2010/main" val="34207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84046" y="6188075"/>
            <a:ext cx="407954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5759" y="210753"/>
            <a:ext cx="11493305" cy="15764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200" b="1" i="1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експерименту: </a:t>
            </a:r>
            <a:r>
              <a:rPr lang="uk-UA" sz="2200" b="1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 інтенсивності фотосинтезу у </a:t>
            </a:r>
            <a:r>
              <a:rPr lang="uk-UA" sz="22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листка різних видів деревних рослин, у здорових </a:t>
            </a:r>
            <a:r>
              <a:rPr lang="uk-UA" sz="2200" b="1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пошкоджених </a:t>
            </a:r>
            <a:r>
              <a:rPr lang="uk-UA" sz="22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листків рослин одного виду</a:t>
            </a:r>
            <a:endParaRPr lang="uk-UA" sz="2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200" b="1" i="1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 експерименту:</a:t>
            </a:r>
            <a:r>
              <a:rPr lang="uk-UA" sz="22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рослини різних екологічних груп, різних </a:t>
            </a:r>
            <a:r>
              <a:rPr lang="uk-UA" sz="2200" b="1" cap="none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біоморф</a:t>
            </a:r>
            <a:r>
              <a:rPr lang="uk-UA" sz="2200" b="1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різних ярусів крони однієї рослини</a:t>
            </a:r>
            <a:endParaRPr lang="ru-RU" sz="2200" b="1" cap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1" y="1787236"/>
            <a:ext cx="7564582" cy="475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3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42482" y="6188075"/>
            <a:ext cx="449518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27318" y="73163"/>
            <a:ext cx="3240674" cy="508365"/>
          </a:xfrm>
        </p:spPr>
        <p:txBody>
          <a:bodyPr>
            <a:normAutofit/>
          </a:bodyPr>
          <a:lstStyle/>
          <a:p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хІд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експерименту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69634" y="5657160"/>
            <a:ext cx="11628726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плоскодонну колбу на 1-2 л вміщують гілочку з листям піддослідної рослини і герметично закривають. В якості контролю беруть аналогічну колбу, але без об’єктів, тобто порожню.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68" y="623273"/>
            <a:ext cx="9137868" cy="503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811755" y="6188075"/>
            <a:ext cx="380245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7</a:t>
            </a:fld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43345" y="208918"/>
            <a:ext cx="1126374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uk-UA" sz="2100" dirty="0" smtClean="0">
                <a:solidFill>
                  <a:schemeClr val="bg1"/>
                </a:solidFill>
              </a:rPr>
              <a:t>Колбу </a:t>
            </a:r>
            <a:r>
              <a:rPr lang="uk-UA" sz="2100" dirty="0">
                <a:solidFill>
                  <a:schemeClr val="bg1"/>
                </a:solidFill>
              </a:rPr>
              <a:t>виставляють на ділянку з сильним розсіяним освітленням (виставляти на пряме світло не рекомендовано, оскільки можливе перегрівання листків). Час експозиції для колби в </a:t>
            </a:r>
            <a:r>
              <a:rPr lang="uk-UA" sz="2100" dirty="0" smtClean="0">
                <a:solidFill>
                  <a:schemeClr val="bg1"/>
                </a:solidFill>
              </a:rPr>
              <a:t>1 л </a:t>
            </a:r>
            <a:r>
              <a:rPr lang="uk-UA" sz="2100" dirty="0">
                <a:solidFill>
                  <a:schemeClr val="bg1"/>
                </a:solidFill>
              </a:rPr>
              <a:t>час експозиції при сильному освітленні </a:t>
            </a:r>
            <a:r>
              <a:rPr lang="uk-UA" sz="2100" dirty="0" smtClean="0">
                <a:solidFill>
                  <a:schemeClr val="bg1"/>
                </a:solidFill>
              </a:rPr>
              <a:t>складає 5-10 </a:t>
            </a:r>
            <a:r>
              <a:rPr lang="uk-UA" sz="2100" dirty="0">
                <a:solidFill>
                  <a:schemeClr val="bg1"/>
                </a:solidFill>
              </a:rPr>
              <a:t>хвилин, при помірному освітленні </a:t>
            </a:r>
            <a:r>
              <a:rPr lang="uk-UA" sz="2100" dirty="0" smtClean="0">
                <a:solidFill>
                  <a:schemeClr val="bg1"/>
                </a:solidFill>
              </a:rPr>
              <a:t>– 15-20 хвилин.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28" y="1787877"/>
            <a:ext cx="8096638" cy="46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64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56337" y="6188075"/>
            <a:ext cx="435663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8</a:t>
            </a:fld>
            <a:endParaRPr lang="ru-RU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18655" y="5461208"/>
            <a:ext cx="11655513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uk-UA" sz="2100" dirty="0" smtClean="0">
                <a:solidFill>
                  <a:schemeClr val="tx1"/>
                </a:solidFill>
              </a:rPr>
              <a:t>Після </a:t>
            </a:r>
            <a:r>
              <a:rPr lang="uk-UA" sz="2100" dirty="0">
                <a:solidFill>
                  <a:schemeClr val="tx1"/>
                </a:solidFill>
              </a:rPr>
              <a:t>витримку часу експозиції рослину швидко виймають великим пінцетом з колби, наливають натомість в посудину по </a:t>
            </a:r>
            <a:r>
              <a:rPr lang="uk-UA" sz="2100" dirty="0" smtClean="0">
                <a:solidFill>
                  <a:schemeClr val="tx1"/>
                </a:solidFill>
              </a:rPr>
              <a:t>20 мл 0,025 Н розчину </a:t>
            </a:r>
            <a:r>
              <a:rPr lang="uk-UA" sz="2100" dirty="0" err="1" smtClean="0">
                <a:solidFill>
                  <a:schemeClr val="tx1"/>
                </a:solidFill>
              </a:rPr>
              <a:t>Ba</a:t>
            </a:r>
            <a:r>
              <a:rPr lang="uk-UA" sz="2100" dirty="0" smtClean="0">
                <a:solidFill>
                  <a:schemeClr val="tx1"/>
                </a:solidFill>
              </a:rPr>
              <a:t>(OH)</a:t>
            </a:r>
            <a:r>
              <a:rPr lang="uk-UA" sz="1800" dirty="0" smtClean="0">
                <a:solidFill>
                  <a:schemeClr val="tx1"/>
                </a:solidFill>
              </a:rPr>
              <a:t>2</a:t>
            </a:r>
            <a:r>
              <a:rPr lang="uk-UA" sz="2100" dirty="0" smtClean="0">
                <a:solidFill>
                  <a:schemeClr val="tx1"/>
                </a:solidFill>
              </a:rPr>
              <a:t>, по 2-3 краплини фенолфталеїну </a:t>
            </a:r>
            <a:r>
              <a:rPr lang="uk-UA" sz="2100" dirty="0">
                <a:solidFill>
                  <a:schemeClr val="tx1"/>
                </a:solidFill>
              </a:rPr>
              <a:t>, і швидко закривають корком. </a:t>
            </a:r>
            <a:endParaRPr lang="uk-UA" sz="2100" dirty="0" smtClean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82" y="152400"/>
            <a:ext cx="8362423" cy="530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0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804073" y="6188075"/>
            <a:ext cx="387927" cy="669925"/>
          </a:xfrm>
        </p:spPr>
        <p:txBody>
          <a:bodyPr/>
          <a:lstStyle/>
          <a:p>
            <a:fld id="{53456EC0-1A2F-4831-AABC-14D6C29F215A}" type="slidenum">
              <a:rPr lang="ru-RU" smtClean="0"/>
              <a:t>9</a:t>
            </a:fld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747163" y="556637"/>
            <a:ext cx="505691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uk-UA" sz="2200" dirty="0" smtClean="0">
                <a:solidFill>
                  <a:schemeClr val="bg1"/>
                </a:solidFill>
              </a:rPr>
              <a:t>Зважують листки піддослідних рослин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sz="2200" dirty="0" smtClean="0">
              <a:solidFill>
                <a:schemeClr val="bg1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uk-UA" sz="2200" dirty="0" smtClean="0">
                <a:solidFill>
                  <a:schemeClr val="bg1"/>
                </a:solidFill>
              </a:rPr>
              <a:t>Проводять титрування </a:t>
            </a:r>
            <a:r>
              <a:rPr lang="uk-UA" sz="2200" dirty="0" err="1" smtClean="0">
                <a:solidFill>
                  <a:schemeClr val="bg1"/>
                </a:solidFill>
              </a:rPr>
              <a:t>Ba</a:t>
            </a:r>
            <a:r>
              <a:rPr lang="uk-UA" sz="2200" dirty="0" smtClean="0">
                <a:solidFill>
                  <a:schemeClr val="bg1"/>
                </a:solidFill>
              </a:rPr>
              <a:t>(OH)2 з фенолфталеїном </a:t>
            </a:r>
            <a:r>
              <a:rPr lang="uk-UA" sz="2200" dirty="0">
                <a:solidFill>
                  <a:schemeClr val="bg1"/>
                </a:solidFill>
              </a:rPr>
              <a:t>0,025 Н </a:t>
            </a:r>
            <a:r>
              <a:rPr lang="uk-UA" sz="2200" dirty="0" err="1" smtClean="0">
                <a:solidFill>
                  <a:schemeClr val="bg1"/>
                </a:solidFill>
              </a:rPr>
              <a:t>рочином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err="1" smtClean="0">
                <a:solidFill>
                  <a:schemeClr val="bg1"/>
                </a:solidFill>
              </a:rPr>
              <a:t>хлоридної</a:t>
            </a:r>
            <a:r>
              <a:rPr lang="uk-UA" sz="2200" dirty="0" smtClean="0">
                <a:solidFill>
                  <a:schemeClr val="bg1"/>
                </a:solidFill>
              </a:rPr>
              <a:t> кислоти </a:t>
            </a:r>
            <a:r>
              <a:rPr lang="uk-UA" sz="2200" dirty="0" err="1" smtClean="0">
                <a:solidFill>
                  <a:schemeClr val="bg1"/>
                </a:solidFill>
              </a:rPr>
              <a:t>HCl</a:t>
            </a:r>
            <a:r>
              <a:rPr lang="uk-UA" sz="2200" dirty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до повного зникнення рожевого забарвлення. Фіксують об</a:t>
            </a:r>
            <a:r>
              <a:rPr lang="en-US" sz="2200" dirty="0" smtClean="0">
                <a:solidFill>
                  <a:schemeClr val="bg1"/>
                </a:solidFill>
              </a:rPr>
              <a:t>’</a:t>
            </a:r>
            <a:r>
              <a:rPr lang="uk-UA" sz="2200" dirty="0" err="1" smtClean="0">
                <a:solidFill>
                  <a:schemeClr val="bg1"/>
                </a:solidFill>
              </a:rPr>
              <a:t>єм</a:t>
            </a:r>
            <a:r>
              <a:rPr lang="uk-UA" sz="2200" dirty="0" smtClean="0">
                <a:solidFill>
                  <a:schemeClr val="bg1"/>
                </a:solidFill>
              </a:rPr>
              <a:t> кислоти, витраченої на титрування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sz="2200" dirty="0" smtClean="0">
              <a:solidFill>
                <a:schemeClr val="bg1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uk-UA" sz="2200" dirty="0" smtClean="0">
                <a:solidFill>
                  <a:schemeClr val="bg1"/>
                </a:solidFill>
              </a:rPr>
              <a:t>Проводять </a:t>
            </a:r>
            <a:r>
              <a:rPr lang="uk-UA" sz="2200" dirty="0">
                <a:solidFill>
                  <a:schemeClr val="bg1"/>
                </a:solidFill>
              </a:rPr>
              <a:t>подібні процедури з усіма колбами, в які були вміщені листки рослин цього  виду але погризені комахами, або листки інших рослин</a:t>
            </a:r>
            <a:r>
              <a:rPr lang="uk-UA" sz="2200" dirty="0" smtClean="0">
                <a:solidFill>
                  <a:schemeClr val="bg1"/>
                </a:solidFill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73" y="665019"/>
            <a:ext cx="6053365" cy="529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9140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556</TotalTime>
  <Words>840</Words>
  <Application>Microsoft Office PowerPoint</Application>
  <PresentationFormat>Широкоэкранный</PresentationFormat>
  <Paragraphs>90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Times New Roman</vt:lpstr>
      <vt:lpstr>Wingdings 3</vt:lpstr>
      <vt:lpstr>Сектор</vt:lpstr>
      <vt:lpstr>Фотосинтез: варіабельність процесу в просторі і часі</vt:lpstr>
      <vt:lpstr>Презентация PowerPoint</vt:lpstr>
      <vt:lpstr>Презентация PowerPoint</vt:lpstr>
      <vt:lpstr>Презентация PowerPoint</vt:lpstr>
      <vt:lpstr>Презентация PowerPoint</vt:lpstr>
      <vt:lpstr>хІд експерименту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 для самостійного опрацювання результатів експерименту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Загороднюк</dc:creator>
  <cp:lastModifiedBy>Загороднюк</cp:lastModifiedBy>
  <cp:revision>103</cp:revision>
  <dcterms:created xsi:type="dcterms:W3CDTF">2020-06-12T19:18:34Z</dcterms:created>
  <dcterms:modified xsi:type="dcterms:W3CDTF">2020-06-14T12:03:07Z</dcterms:modified>
</cp:coreProperties>
</file>