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4"/>
  </p:notesMasterIdLst>
  <p:sldIdLst>
    <p:sldId id="256" r:id="rId2"/>
    <p:sldId id="257" r:id="rId3"/>
    <p:sldId id="259" r:id="rId4"/>
    <p:sldId id="264" r:id="rId5"/>
    <p:sldId id="258" r:id="rId6"/>
    <p:sldId id="27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79BF7-2A11-40A6-8995-C969C7A4FDE7}" type="datetimeFigureOut">
              <a:rPr lang="ru-RU" smtClean="0"/>
              <a:t>18.04.2013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03CBF-3BB6-41ED-AB72-8C37FE11C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54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03CBF-3BB6-41ED-AB72-8C37FE11C7C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673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A33C0-D9E0-4E4F-AEF6-D7BCF0D20A24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135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717-805C-421F-AE65-4CF62CD2A40C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12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84D88-B221-48DD-9215-311600B0B834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9267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0041C-CAEB-4D6A-A33E-5FB598567956}" type="datetime1">
              <a:rPr lang="ru-RU" smtClean="0"/>
              <a:t>18.04.2013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247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7DF9-C536-4C5D-AD90-1D518293CDE2}" type="datetime1">
              <a:rPr lang="ru-RU" smtClean="0"/>
              <a:t>18.04.2013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899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B3C68-0145-4A51-B0B3-B61674AAD5DE}" type="datetime1">
              <a:rPr lang="ru-RU" smtClean="0"/>
              <a:t>18.04.2013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630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5CE6-B91B-4533-AF48-1637D8E183EF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22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8099B-2B90-4672-9FD4-207B52439239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717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57BD0-0C34-4C7E-996F-377E2B7427DA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96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CCF29-0BF3-47E8-A5FB-6A1C8E8E050A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59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BA154-1ECF-4CF9-8F34-0DAD575B84B8}" type="datetime1">
              <a:rPr lang="ru-RU" smtClean="0"/>
              <a:t>18.04.2013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14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BBD41-5F1C-4ECB-923B-AE1FD737AE66}" type="datetime1">
              <a:rPr lang="ru-RU" smtClean="0"/>
              <a:t>18.04.2013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41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9915-9A13-4E20-96DC-4668D23C4BF4}" type="datetime1">
              <a:rPr lang="ru-RU" smtClean="0"/>
              <a:t>18.04.2013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03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1B35-70CB-4C5C-8FBF-C5FB61262AFD}" type="datetime1">
              <a:rPr lang="ru-RU" smtClean="0"/>
              <a:t>18.04.2013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88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A98C-B2EA-4B6A-A5D6-D74BF911C317}" type="datetime1">
              <a:rPr lang="ru-RU" smtClean="0"/>
              <a:t>18.04.2013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14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A1F70-B1A5-481D-A5A3-5E4811A61CF7}" type="datetime1">
              <a:rPr lang="ru-RU" smtClean="0"/>
              <a:t>18.04.2013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62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F7DD2-0627-4A6D-A292-B5E00A96BCA4}" type="datetime1">
              <a:rPr lang="ru-RU" smtClean="0"/>
              <a:t>18.04.2013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586DC7-24F3-4A13-B2C4-B0711F8CD9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613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94953" y="1894332"/>
            <a:ext cx="8915399" cy="2262781"/>
          </a:xfrm>
        </p:spPr>
        <p:txBody>
          <a:bodyPr>
            <a:noAutofit/>
          </a:bodyPr>
          <a:lstStyle/>
          <a:p>
            <a:r>
              <a:rPr lang="ru-RU" sz="4000" dirty="0" smtClean="0"/>
              <a:t>Особенности выполнения выпускных проектов по специальностям «Информатика» и «Программная инженерия»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30298" y="5362595"/>
            <a:ext cx="8915399" cy="1126283"/>
          </a:xfrm>
        </p:spPr>
        <p:txBody>
          <a:bodyPr/>
          <a:lstStyle/>
          <a:p>
            <a:r>
              <a:rPr lang="ru-RU" dirty="0" smtClean="0"/>
              <a:t>Круглик Владислав</a:t>
            </a:r>
          </a:p>
          <a:p>
            <a:r>
              <a:rPr lang="ru-RU" dirty="0" smtClean="0"/>
              <a:t>Херсон, апрель 2013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1324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Пользовательский интерфейс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принцип KISS (рус.: "не усложняй» или «делай короче и проще</a:t>
            </a:r>
            <a:r>
              <a:rPr lang="ru-RU" dirty="0" smtClean="0"/>
              <a:t>»)</a:t>
            </a:r>
          </a:p>
          <a:p>
            <a:endParaRPr lang="ru-RU" dirty="0" smtClean="0"/>
          </a:p>
          <a:p>
            <a:r>
              <a:rPr lang="ru-RU" dirty="0" smtClean="0"/>
              <a:t>Минимум </a:t>
            </a:r>
            <a:r>
              <a:rPr lang="ru-RU" dirty="0"/>
              <a:t>настроек, максимальная интуитивная понятность, минимализм в дизайне - вот </a:t>
            </a:r>
            <a:r>
              <a:rPr lang="ru-RU" dirty="0" smtClean="0"/>
              <a:t>к чему </a:t>
            </a:r>
            <a:r>
              <a:rPr lang="ru-RU" dirty="0"/>
              <a:t>необходимо </a:t>
            </a:r>
            <a:r>
              <a:rPr lang="ru-RU" dirty="0" smtClean="0"/>
              <a:t>стремиться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описания интерфейса на ранних стадиях проекта используются </a:t>
            </a:r>
            <a:r>
              <a:rPr lang="ru-RU" dirty="0" err="1"/>
              <a:t>мокап</a:t>
            </a:r>
            <a:r>
              <a:rPr lang="ru-RU" dirty="0"/>
              <a:t> (</a:t>
            </a:r>
            <a:r>
              <a:rPr lang="ru-RU" dirty="0" err="1"/>
              <a:t>mockups</a:t>
            </a:r>
            <a:r>
              <a:rPr lang="ru-RU" dirty="0"/>
              <a:t>) или </a:t>
            </a:r>
            <a:r>
              <a:rPr lang="ru-RU" dirty="0" err="1"/>
              <a:t>вайфреймы</a:t>
            </a:r>
            <a:r>
              <a:rPr lang="ru-RU" dirty="0"/>
              <a:t> (</a:t>
            </a:r>
            <a:r>
              <a:rPr lang="ru-RU" dirty="0" err="1"/>
              <a:t>wireframes</a:t>
            </a:r>
            <a:r>
              <a:rPr lang="ru-RU" dirty="0"/>
              <a:t>). С их помощью можно легко спроектировать и минимально протестировать </a:t>
            </a:r>
            <a:r>
              <a:rPr lang="ru-RU" dirty="0" smtClean="0"/>
              <a:t>интерфейс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6876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Дизайн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Графический </a:t>
            </a:r>
            <a:r>
              <a:rPr lang="ru-RU" dirty="0"/>
              <a:t>дизайн зависит в первую очередь от наличия в команде дизайнера. Задача дизайнера - на основе </a:t>
            </a:r>
            <a:r>
              <a:rPr lang="ru-RU" dirty="0" err="1" smtClean="0"/>
              <a:t>мокапов</a:t>
            </a:r>
            <a:r>
              <a:rPr lang="ru-RU" dirty="0" smtClean="0"/>
              <a:t> </a:t>
            </a:r>
            <a:r>
              <a:rPr lang="ru-RU" dirty="0"/>
              <a:t>создать приемлемое </a:t>
            </a:r>
            <a:r>
              <a:rPr lang="ru-RU" dirty="0" smtClean="0"/>
              <a:t>графическое решение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8243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Технологии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</a:t>
            </a:r>
            <a:r>
              <a:rPr lang="ru-RU" dirty="0"/>
              <a:t>зависимости от поставленной задачи могут использоваться различные </a:t>
            </a:r>
            <a:r>
              <a:rPr lang="ru-RU" dirty="0" smtClean="0"/>
              <a:t>технологии</a:t>
            </a:r>
          </a:p>
          <a:p>
            <a:r>
              <a:rPr lang="ru-RU" dirty="0" smtClean="0"/>
              <a:t>Задача </a:t>
            </a:r>
            <a:r>
              <a:rPr lang="ru-RU" dirty="0"/>
              <a:t>студентов - выбрать максимально подходящую </a:t>
            </a:r>
            <a:r>
              <a:rPr lang="ru-RU" dirty="0" smtClean="0"/>
              <a:t>для задачи технологию</a:t>
            </a:r>
          </a:p>
          <a:p>
            <a:r>
              <a:rPr lang="ru-RU" dirty="0" smtClean="0"/>
              <a:t>Сейчас </a:t>
            </a:r>
            <a:r>
              <a:rPr lang="ru-RU" dirty="0"/>
              <a:t>в свободном доступе есть все необходимые технологии и инструменты, причем </a:t>
            </a:r>
            <a:r>
              <a:rPr lang="ru-RU" dirty="0" err="1"/>
              <a:t>opensource</a:t>
            </a:r>
            <a:r>
              <a:rPr lang="ru-RU" dirty="0"/>
              <a:t> продукты не уступают </a:t>
            </a:r>
            <a:r>
              <a:rPr lang="ru-RU" dirty="0" err="1" smtClean="0"/>
              <a:t>проприетарным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239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Качество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</a:t>
            </a:r>
            <a:r>
              <a:rPr lang="ru-RU" dirty="0"/>
              <a:t>протяжении работы над проектом необходимо контролировать </a:t>
            </a:r>
            <a:r>
              <a:rPr lang="ru-RU" dirty="0" smtClean="0"/>
              <a:t>качество</a:t>
            </a:r>
          </a:p>
          <a:p>
            <a:r>
              <a:rPr lang="ru-RU" dirty="0" smtClean="0"/>
              <a:t>Если </a:t>
            </a:r>
            <a:r>
              <a:rPr lang="ru-RU" dirty="0"/>
              <a:t>в проекте </a:t>
            </a:r>
            <a:r>
              <a:rPr lang="ru-RU" dirty="0" smtClean="0"/>
              <a:t>не предусмотрена </a:t>
            </a:r>
            <a:r>
              <a:rPr lang="ru-RU" dirty="0"/>
              <a:t>роль тестера, необходимо выполнять «перекрестное» </a:t>
            </a:r>
            <a:r>
              <a:rPr lang="ru-RU" dirty="0" smtClean="0"/>
              <a:t>тестирование</a:t>
            </a:r>
            <a:endParaRPr lang="ru-RU" dirty="0"/>
          </a:p>
          <a:p>
            <a:r>
              <a:rPr lang="ru-RU" dirty="0"/>
              <a:t>Хорошим стилем является тестирование кода с помощью </a:t>
            </a:r>
            <a:r>
              <a:rPr lang="ru-RU" dirty="0" err="1" smtClean="0"/>
              <a:t>UnitTests</a:t>
            </a:r>
            <a:endParaRPr lang="ru-RU" dirty="0" smtClean="0"/>
          </a:p>
          <a:p>
            <a:r>
              <a:rPr lang="ru-RU" dirty="0" smtClean="0"/>
              <a:t>Минимально </a:t>
            </a:r>
            <a:r>
              <a:rPr lang="ru-RU" dirty="0"/>
              <a:t>необходимое тестирование для всех значимых участков кода и полное тестирование </a:t>
            </a:r>
            <a:r>
              <a:rPr lang="ru-RU" dirty="0" smtClean="0"/>
              <a:t>ядра</a:t>
            </a:r>
            <a:endParaRPr lang="ru-RU" dirty="0"/>
          </a:p>
          <a:p>
            <a:r>
              <a:rPr lang="ru-RU" dirty="0"/>
              <a:t>Желательно, чтобы опытный программист также делал просмотр </a:t>
            </a:r>
            <a:r>
              <a:rPr lang="ru-RU" dirty="0" smtClean="0"/>
              <a:t>кода (</a:t>
            </a:r>
            <a:r>
              <a:rPr lang="ru-RU" dirty="0" err="1" smtClean="0"/>
              <a:t>code</a:t>
            </a:r>
            <a:r>
              <a:rPr lang="ru-RU" dirty="0" smtClean="0"/>
              <a:t> </a:t>
            </a:r>
            <a:r>
              <a:rPr lang="ru-RU" dirty="0" err="1"/>
              <a:t>review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3112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24110"/>
            <a:ext cx="8911687" cy="1280890"/>
          </a:xfrm>
        </p:spPr>
        <p:txBody>
          <a:bodyPr/>
          <a:lstStyle/>
          <a:p>
            <a:r>
              <a:rPr lang="ru-RU" dirty="0"/>
              <a:t>Завершение </a:t>
            </a:r>
            <a:r>
              <a:rPr lang="ru-RU" dirty="0" smtClean="0"/>
              <a:t>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Завершение </a:t>
            </a:r>
            <a:r>
              <a:rPr lang="ru-RU" dirty="0"/>
              <a:t>проекта должно </a:t>
            </a:r>
            <a:r>
              <a:rPr lang="ru-RU" dirty="0" smtClean="0"/>
              <a:t>контролироваться в </a:t>
            </a:r>
            <a:r>
              <a:rPr lang="ru-RU" dirty="0"/>
              <a:t>соответствии с поставленными </a:t>
            </a:r>
            <a:r>
              <a:rPr lang="ru-RU" dirty="0" smtClean="0"/>
              <a:t>задачами</a:t>
            </a:r>
            <a:endParaRPr lang="ru-RU" dirty="0"/>
          </a:p>
          <a:p>
            <a:r>
              <a:rPr lang="ru-RU" dirty="0" smtClean="0"/>
              <a:t>Выполнение </a:t>
            </a:r>
            <a:r>
              <a:rPr lang="ru-RU" dirty="0"/>
              <a:t>проекта оценивается руководителем и государственной </a:t>
            </a:r>
            <a:r>
              <a:rPr lang="ru-RU" dirty="0" smtClean="0"/>
              <a:t>комиссией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4555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Передача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Объем некоторых проектов слишком </a:t>
            </a:r>
            <a:r>
              <a:rPr lang="ru-RU" dirty="0" smtClean="0"/>
              <a:t>большой </a:t>
            </a:r>
            <a:r>
              <a:rPr lang="ru-RU" dirty="0"/>
              <a:t>для одного года работы, и таким образом, часть </a:t>
            </a:r>
            <a:r>
              <a:rPr lang="ru-RU" dirty="0" smtClean="0"/>
              <a:t>задач </a:t>
            </a:r>
            <a:r>
              <a:rPr lang="ru-RU" dirty="0"/>
              <a:t>переносится на следующий </a:t>
            </a:r>
            <a:r>
              <a:rPr lang="ru-RU" dirty="0" smtClean="0"/>
              <a:t>год</a:t>
            </a:r>
          </a:p>
          <a:p>
            <a:r>
              <a:rPr lang="ru-RU" dirty="0" smtClean="0"/>
              <a:t>На </a:t>
            </a:r>
            <a:r>
              <a:rPr lang="ru-RU" dirty="0"/>
              <a:t>этом этапе есть существенная проблема передачи кода, документации и знаний по проекту следующим </a:t>
            </a:r>
            <a:r>
              <a:rPr lang="ru-RU" dirty="0" smtClean="0"/>
              <a:t>поколениям</a:t>
            </a:r>
          </a:p>
          <a:p>
            <a:r>
              <a:rPr lang="ru-RU" dirty="0" smtClean="0"/>
              <a:t>Для </a:t>
            </a:r>
            <a:r>
              <a:rPr lang="ru-RU" dirty="0"/>
              <a:t>этого код проекта необходимо </a:t>
            </a:r>
            <a:r>
              <a:rPr lang="ru-RU" dirty="0" smtClean="0"/>
              <a:t>сохранять, </a:t>
            </a:r>
            <a:r>
              <a:rPr lang="ru-RU" dirty="0"/>
              <a:t>используя системы контроля версий, вести документацию и хранить в вики, сохранять все знания и артефакты проекта в общедоступном для участников проекта </a:t>
            </a:r>
            <a:r>
              <a:rPr lang="ru-RU" dirty="0" smtClean="0"/>
              <a:t>месте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1458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Продолжение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проект продолжается с предыдущего года, и </a:t>
            </a:r>
            <a:r>
              <a:rPr lang="ru-RU" dirty="0" smtClean="0"/>
              <a:t>выполнен </a:t>
            </a:r>
            <a:r>
              <a:rPr lang="ru-RU" dirty="0"/>
              <a:t>предыдущий пункт, </a:t>
            </a:r>
            <a:r>
              <a:rPr lang="ru-RU" dirty="0" smtClean="0"/>
              <a:t>то перед </a:t>
            </a:r>
            <a:r>
              <a:rPr lang="ru-RU" dirty="0"/>
              <a:t>стартом </a:t>
            </a:r>
            <a:r>
              <a:rPr lang="ru-RU" dirty="0" smtClean="0"/>
              <a:t>работы, </a:t>
            </a:r>
            <a:r>
              <a:rPr lang="ru-RU" dirty="0"/>
              <a:t>участники должны изучить документацию и код </a:t>
            </a:r>
            <a:r>
              <a:rPr lang="ru-RU" dirty="0" smtClean="0"/>
              <a:t>проекта, </a:t>
            </a:r>
            <a:r>
              <a:rPr lang="ru-RU" u="sng" dirty="0" smtClean="0"/>
              <a:t>выяснить стоящие перед ними задачи</a:t>
            </a:r>
          </a:p>
          <a:p>
            <a:r>
              <a:rPr lang="ru-RU" dirty="0" smtClean="0"/>
              <a:t>После </a:t>
            </a:r>
            <a:r>
              <a:rPr lang="ru-RU" dirty="0"/>
              <a:t>этого, проект может выполняться по обычному </a:t>
            </a:r>
            <a:r>
              <a:rPr lang="ru-RU" dirty="0" smtClean="0"/>
              <a:t>сценарию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848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- достоинства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Выполнение дипломных </a:t>
            </a:r>
            <a:r>
              <a:rPr lang="ru-RU" dirty="0" smtClean="0"/>
              <a:t>проектов</a:t>
            </a:r>
            <a:r>
              <a:rPr lang="en-US" dirty="0" smtClean="0"/>
              <a:t> –</a:t>
            </a:r>
            <a:r>
              <a:rPr lang="ru-RU" dirty="0" smtClean="0"/>
              <a:t> </a:t>
            </a:r>
            <a:r>
              <a:rPr lang="ru-RU" dirty="0"/>
              <a:t>полезная деятельность для приобретения и закрепления ключевых ИТ </a:t>
            </a:r>
            <a:r>
              <a:rPr lang="ru-RU" dirty="0" smtClean="0"/>
              <a:t>компетенций</a:t>
            </a:r>
          </a:p>
          <a:p>
            <a:r>
              <a:rPr lang="ru-RU" dirty="0" smtClean="0"/>
              <a:t>Поскольку задачи </a:t>
            </a:r>
            <a:r>
              <a:rPr lang="ru-RU" dirty="0"/>
              <a:t>учебных проектов максимально </a:t>
            </a:r>
            <a:r>
              <a:rPr lang="ru-RU" dirty="0" smtClean="0"/>
              <a:t>приближены </a:t>
            </a:r>
            <a:r>
              <a:rPr lang="ru-RU" dirty="0"/>
              <a:t>к </a:t>
            </a:r>
            <a:r>
              <a:rPr lang="ru-RU" dirty="0" smtClean="0"/>
              <a:t>реальным, </a:t>
            </a:r>
            <a:r>
              <a:rPr lang="ru-RU" dirty="0"/>
              <a:t>студенты практически проходят все типовые этапы разработки коммерческого продукта, и делают это </a:t>
            </a:r>
            <a:r>
              <a:rPr lang="ru-RU" dirty="0" smtClean="0"/>
              <a:t>успешно</a:t>
            </a:r>
          </a:p>
          <a:p>
            <a:r>
              <a:rPr lang="ru-RU" dirty="0" smtClean="0"/>
              <a:t>Это </a:t>
            </a:r>
            <a:r>
              <a:rPr lang="ru-RU" dirty="0"/>
              <a:t>подтверждается и практикой: студенты, которые активно занимались проектами в университете, позже занимают ключевые позиции в ИТ компаниях города и </a:t>
            </a:r>
            <a:r>
              <a:rPr lang="ru-RU" dirty="0" smtClean="0"/>
              <a:t>страны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5839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- недостатки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 разработке </a:t>
            </a:r>
            <a:r>
              <a:rPr lang="ru-RU" dirty="0"/>
              <a:t>проектов остаются без внимания такие </a:t>
            </a:r>
            <a:r>
              <a:rPr lang="ru-RU" dirty="0" smtClean="0"/>
              <a:t>моменты: </a:t>
            </a:r>
          </a:p>
          <a:p>
            <a:pPr lvl="1"/>
            <a:r>
              <a:rPr lang="ru-RU" dirty="0" smtClean="0"/>
              <a:t>Качество</a:t>
            </a:r>
            <a:endParaRPr lang="ru-RU" dirty="0"/>
          </a:p>
          <a:p>
            <a:pPr lvl="1"/>
            <a:r>
              <a:rPr lang="ru-RU" dirty="0" smtClean="0"/>
              <a:t>Процессы разработки</a:t>
            </a:r>
            <a:endParaRPr lang="ru-RU" dirty="0"/>
          </a:p>
          <a:p>
            <a:pPr lvl="1"/>
            <a:r>
              <a:rPr lang="ru-RU" dirty="0" smtClean="0"/>
              <a:t>Документация</a:t>
            </a:r>
          </a:p>
          <a:p>
            <a:pPr lvl="1"/>
            <a:r>
              <a:rPr lang="ru-RU" dirty="0" smtClean="0"/>
              <a:t>Публикация</a:t>
            </a:r>
          </a:p>
          <a:p>
            <a:pPr lvl="1"/>
            <a:r>
              <a:rPr lang="ru-RU" dirty="0" smtClean="0"/>
              <a:t>Оптимизация</a:t>
            </a:r>
          </a:p>
          <a:p>
            <a:pPr lvl="1"/>
            <a:r>
              <a:rPr lang="ru-RU" dirty="0" smtClean="0"/>
              <a:t>Тексты</a:t>
            </a:r>
          </a:p>
          <a:p>
            <a:r>
              <a:rPr lang="ru-RU" dirty="0" smtClean="0"/>
              <a:t>Процессы </a:t>
            </a:r>
            <a:r>
              <a:rPr lang="ru-RU" dirty="0"/>
              <a:t>в командах студентов </a:t>
            </a:r>
            <a:r>
              <a:rPr lang="ru-RU" dirty="0" smtClean="0"/>
              <a:t>часто </a:t>
            </a:r>
            <a:r>
              <a:rPr lang="ru-RU" dirty="0"/>
              <a:t>строятся </a:t>
            </a:r>
            <a:r>
              <a:rPr lang="ru-RU" dirty="0" smtClean="0"/>
              <a:t>хаотично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5490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- 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работе в команде даже студенты старших курсов не готовы заниматься управлением проектов. Причин много, от недостаточной квалификации и нехватки времени, </a:t>
            </a:r>
            <a:r>
              <a:rPr lang="ru-RU" dirty="0" smtClean="0"/>
              <a:t>до </a:t>
            </a:r>
            <a:r>
              <a:rPr lang="ru-RU" dirty="0"/>
              <a:t>простой недисциплинированности и молодости. Такие проекты со временем превращаются в зомби, что все готово, но пользоваться </a:t>
            </a:r>
            <a:r>
              <a:rPr lang="ru-RU" dirty="0" smtClean="0"/>
              <a:t>невозможно </a:t>
            </a:r>
          </a:p>
          <a:p>
            <a:r>
              <a:rPr lang="ru-RU" dirty="0" smtClean="0"/>
              <a:t>Очень </a:t>
            </a:r>
            <a:r>
              <a:rPr lang="ru-RU" dirty="0"/>
              <a:t>хорошо, если проект будет вести знающий и заинтересованный </a:t>
            </a:r>
            <a:r>
              <a:rPr lang="ru-RU" dirty="0" smtClean="0"/>
              <a:t>человек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4314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чём речь?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Выпускная работа</a:t>
            </a:r>
          </a:p>
          <a:p>
            <a:r>
              <a:rPr lang="ru-RU" dirty="0" smtClean="0"/>
              <a:t>Исследование </a:t>
            </a:r>
            <a:r>
              <a:rPr lang="ru-RU" b="1" dirty="0" smtClean="0"/>
              <a:t>+ проект (продукт)</a:t>
            </a:r>
          </a:p>
          <a:p>
            <a:r>
              <a:rPr lang="ru-RU" dirty="0" smtClean="0"/>
              <a:t>Как распределить время?</a:t>
            </a:r>
          </a:p>
          <a:p>
            <a:r>
              <a:rPr lang="ru-RU" dirty="0" smtClean="0"/>
              <a:t>Какие основные этапы и как их оптимизировать?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496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 - </a:t>
            </a:r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smtClean="0"/>
              <a:t>основном, </a:t>
            </a:r>
            <a:r>
              <a:rPr lang="ru-RU" dirty="0"/>
              <a:t>в учебных проектах делают параллельно разработку требований и </a:t>
            </a:r>
            <a:r>
              <a:rPr lang="ru-RU" dirty="0" smtClean="0"/>
              <a:t>программирования</a:t>
            </a:r>
          </a:p>
          <a:p>
            <a:r>
              <a:rPr lang="ru-RU" dirty="0" smtClean="0"/>
              <a:t>Очень </a:t>
            </a:r>
            <a:r>
              <a:rPr lang="ru-RU" dirty="0"/>
              <a:t>важно </a:t>
            </a:r>
            <a:r>
              <a:rPr lang="ru-RU" b="1" u="sng" dirty="0"/>
              <a:t>иметь хорошо </a:t>
            </a:r>
            <a:r>
              <a:rPr lang="ru-RU" b="1" u="sng" dirty="0" smtClean="0"/>
              <a:t>расписанные </a:t>
            </a:r>
            <a:r>
              <a:rPr lang="ru-RU" b="1" u="sng" dirty="0"/>
              <a:t>требования до начала </a:t>
            </a:r>
            <a:r>
              <a:rPr lang="ru-RU" b="1" u="sng" dirty="0" smtClean="0"/>
              <a:t>программирования</a:t>
            </a:r>
            <a:endParaRPr lang="ru-RU" dirty="0" smtClean="0"/>
          </a:p>
          <a:p>
            <a:r>
              <a:rPr lang="ru-RU" dirty="0" smtClean="0"/>
              <a:t>Как показывает </a:t>
            </a:r>
            <a:r>
              <a:rPr lang="ru-RU" dirty="0"/>
              <a:t>практика, студенты не очень </a:t>
            </a:r>
            <a:r>
              <a:rPr lang="ru-RU" dirty="0" smtClean="0"/>
              <a:t>хорошо справляются </a:t>
            </a:r>
            <a:r>
              <a:rPr lang="ru-RU" dirty="0"/>
              <a:t>с этой </a:t>
            </a:r>
            <a:r>
              <a:rPr lang="ru-RU" dirty="0" smtClean="0"/>
              <a:t>задачей</a:t>
            </a:r>
          </a:p>
          <a:p>
            <a:r>
              <a:rPr lang="ru-RU" dirty="0" smtClean="0"/>
              <a:t>Как альтернативу, можно </a:t>
            </a:r>
            <a:r>
              <a:rPr lang="ru-RU" dirty="0"/>
              <a:t>использовать </a:t>
            </a:r>
            <a:r>
              <a:rPr lang="ru-RU" dirty="0" err="1"/>
              <a:t>agile</a:t>
            </a:r>
            <a:r>
              <a:rPr lang="ru-RU" dirty="0"/>
              <a:t> подход, но тогда должен быть </a:t>
            </a:r>
            <a:r>
              <a:rPr lang="ru-RU" b="1" u="sng" dirty="0"/>
              <a:t>хороший</a:t>
            </a:r>
            <a:r>
              <a:rPr lang="ru-RU" dirty="0"/>
              <a:t> и главное </a:t>
            </a:r>
            <a:r>
              <a:rPr lang="ru-RU" b="1" u="sng" dirty="0"/>
              <a:t>доступный владелец продукта </a:t>
            </a:r>
            <a:r>
              <a:rPr lang="ru-RU" dirty="0"/>
              <a:t>(</a:t>
            </a:r>
            <a:r>
              <a:rPr lang="ru-RU" dirty="0" err="1"/>
              <a:t>product</a:t>
            </a:r>
            <a:r>
              <a:rPr lang="ru-RU" dirty="0"/>
              <a:t> </a:t>
            </a:r>
            <a:r>
              <a:rPr lang="ru-RU" dirty="0" err="1"/>
              <a:t>owner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347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 - </a:t>
            </a:r>
            <a:r>
              <a:rPr lang="ru-RU" dirty="0" smtClean="0"/>
              <a:t>Рекомендации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Как показывает практика, основной проблемой крупных учебных проектов является преемственность работы. Выпускники </a:t>
            </a:r>
            <a:r>
              <a:rPr lang="ru-RU" dirty="0" smtClean="0"/>
              <a:t>уходят, </a:t>
            </a:r>
            <a:r>
              <a:rPr lang="ru-RU" dirty="0"/>
              <a:t>и знания о проекте </a:t>
            </a:r>
            <a:r>
              <a:rPr lang="ru-RU" dirty="0" smtClean="0"/>
              <a:t>уходят вместе </a:t>
            </a:r>
            <a:r>
              <a:rPr lang="ru-RU" dirty="0"/>
              <a:t>с ними, а зачастую и код. Поэтому документация, во всех смыслах этого слова, очень важна. К сожалению, только около 5-10% студентов используют системы контроля версий (хотя в последнее время эта цифра растет). Документацию же практически не пишет никто. Поэтому важнейшей задачей организации учебных проектов является именно организация хранения знаний о проекте в «письменном» </a:t>
            </a:r>
            <a:r>
              <a:rPr lang="ru-RU" dirty="0" smtClean="0"/>
              <a:t>виде</a:t>
            </a:r>
          </a:p>
          <a:p>
            <a:r>
              <a:rPr lang="ru-RU" dirty="0"/>
              <a:t>Перед началом работы желательно </a:t>
            </a:r>
            <a:r>
              <a:rPr lang="ru-RU" dirty="0" smtClean="0"/>
              <a:t>максимально точно оценить </a:t>
            </a:r>
            <a:r>
              <a:rPr lang="ru-RU" dirty="0"/>
              <a:t>объем проекта, чтобы браться только за те, которые можно довести до конца за планируемое время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8962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94814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Спасибо за внимание!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Вопросы</a:t>
            </a:r>
            <a:r>
              <a:rPr lang="ru-RU" dirty="0"/>
              <a:t>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1775" y="3572256"/>
            <a:ext cx="4573986" cy="2009782"/>
          </a:xfrm>
        </p:spPr>
        <p:txBody>
          <a:bodyPr/>
          <a:lstStyle/>
          <a:p>
            <a:endParaRPr lang="ru-RU" dirty="0"/>
          </a:p>
          <a:p>
            <a:pPr marL="0" indent="0" algn="ctr">
              <a:buNone/>
            </a:pPr>
            <a:r>
              <a:rPr lang="en-US" dirty="0" smtClean="0"/>
              <a:t>kruglik@ksu.ks.ua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4298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 при выполнении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Мало времени</a:t>
            </a:r>
          </a:p>
          <a:p>
            <a:r>
              <a:rPr lang="ru-RU" dirty="0" smtClean="0"/>
              <a:t>Низкая </a:t>
            </a:r>
            <a:r>
              <a:rPr lang="ru-RU" dirty="0" smtClean="0"/>
              <a:t>мотивация</a:t>
            </a:r>
            <a:endParaRPr lang="en-US" dirty="0" smtClean="0"/>
          </a:p>
          <a:p>
            <a:r>
              <a:rPr lang="ru-RU" dirty="0" smtClean="0"/>
              <a:t>Нет погружения</a:t>
            </a:r>
            <a:endParaRPr lang="ru-RU" dirty="0" smtClean="0"/>
          </a:p>
          <a:p>
            <a:r>
              <a:rPr lang="ru-RU" dirty="0" smtClean="0"/>
              <a:t>Недостаточные знания</a:t>
            </a:r>
          </a:p>
          <a:p>
            <a:r>
              <a:rPr lang="ru-RU" dirty="0" smtClean="0"/>
              <a:t>Нет опыта</a:t>
            </a:r>
          </a:p>
          <a:p>
            <a:r>
              <a:rPr lang="ru-RU" dirty="0" smtClean="0"/>
              <a:t>Нет организованности</a:t>
            </a:r>
          </a:p>
          <a:p>
            <a:r>
              <a:rPr lang="ru-RU" dirty="0" smtClean="0"/>
              <a:t>Нет целостного понимания целей работы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7144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Степени зрелости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Макет</a:t>
            </a:r>
          </a:p>
          <a:p>
            <a:r>
              <a:rPr lang="ru-RU" dirty="0" smtClean="0"/>
              <a:t>Прототип</a:t>
            </a:r>
          </a:p>
          <a:p>
            <a:r>
              <a:rPr lang="ru-RU" dirty="0" smtClean="0"/>
              <a:t>Продукт</a:t>
            </a:r>
          </a:p>
          <a:p>
            <a:endParaRPr lang="ru-RU" dirty="0"/>
          </a:p>
          <a:p>
            <a:r>
              <a:rPr lang="ru-RU" dirty="0" smtClean="0"/>
              <a:t>Как сделать проект максимально зрелым?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9768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yotx.ru/Graph.ashx?clr0=000000&amp;exp0=e%5Ex&amp;mix=0&amp;max=10&amp;asx=on&amp;u=mm&amp;nx=%D0%9A%D0%BE%D0%BB%D0%B8%D1%87%D0%B5%D1%81%D1%82%D0%B2%D0%BE+%D1%84%D1%83%D0%BD%D0%BA%D1%86%D0%B8%D0%B9+%28features%29&amp;miy=0&amp;may=10000&amp;sy=1&amp;ny=%D0%9E%D0%B1%D1%8A%D0%B5%D0%BC+%D1%80%D0%B0%D0%B1%D0%BE%D1%82%28%D0%97%D0%B0%D1%82%D1%80%D0%B0%D1%82%D1%8B+%D0%BF%D0%BE+%D0%B2%D1%80%D0%B5%D0%BC%D0%B5%D0%BD%D0%B8%29&amp;iw=600&amp;ih=400&amp;ict=png&amp;aa=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711" y="756920"/>
            <a:ext cx="8513064" cy="567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105150" y="5200650"/>
            <a:ext cx="6705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839456" y="1731264"/>
            <a:ext cx="0" cy="4291584"/>
          </a:xfrm>
          <a:prstGeom prst="line">
            <a:avLst/>
          </a:prstGeom>
          <a:ln w="3810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8577263" y="1597152"/>
            <a:ext cx="5905" cy="4425696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8" name="Группа 27"/>
          <p:cNvGrpSpPr/>
          <p:nvPr/>
        </p:nvGrpSpPr>
        <p:grpSpPr>
          <a:xfrm>
            <a:off x="9039225" y="1363133"/>
            <a:ext cx="542925" cy="3608917"/>
            <a:chOff x="9039225" y="1363133"/>
            <a:chExt cx="542925" cy="3608917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9297460" y="1363133"/>
              <a:ext cx="15048" cy="3608917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9077325" y="1990725"/>
              <a:ext cx="466725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9039225" y="4667821"/>
              <a:ext cx="542925" cy="0"/>
            </a:xfrm>
            <a:prstGeom prst="line">
              <a:avLst/>
            </a:prstGeom>
            <a:ln w="381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87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Оценка времени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Сентябрь-апрель – 8 месяцев</a:t>
            </a:r>
          </a:p>
          <a:p>
            <a:r>
              <a:rPr lang="ru-RU" dirty="0" smtClean="0"/>
              <a:t>4 часа в день ≈ 90 часов в месяц</a:t>
            </a:r>
          </a:p>
          <a:p>
            <a:r>
              <a:rPr lang="ru-RU" dirty="0" smtClean="0"/>
              <a:t>Итого: 720 часов</a:t>
            </a:r>
          </a:p>
          <a:p>
            <a:pPr lvl="1"/>
            <a:r>
              <a:rPr lang="ru-RU" dirty="0" smtClean="0"/>
              <a:t>180 часов – работа над текстом и статьями</a:t>
            </a:r>
          </a:p>
          <a:p>
            <a:pPr lvl="1"/>
            <a:r>
              <a:rPr lang="ru-RU" b="1" dirty="0" smtClean="0"/>
              <a:t>540</a:t>
            </a:r>
            <a:r>
              <a:rPr lang="ru-RU" dirty="0" smtClean="0"/>
              <a:t> часов – работа над проектом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3395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Выбор темы работы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Актуальная</a:t>
            </a:r>
          </a:p>
          <a:p>
            <a:r>
              <a:rPr lang="ru-RU" dirty="0" smtClean="0"/>
              <a:t>Интересная для студентов</a:t>
            </a:r>
          </a:p>
          <a:p>
            <a:r>
              <a:rPr lang="ru-RU" dirty="0" smtClean="0"/>
              <a:t>Корреляция с процессами </a:t>
            </a:r>
            <a:r>
              <a:rPr lang="ru-RU" dirty="0"/>
              <a:t>выполнения реального </a:t>
            </a:r>
            <a:r>
              <a:rPr lang="ru-RU" dirty="0" smtClean="0"/>
              <a:t>проекта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577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Концепция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Изучение подобных проектов</a:t>
            </a:r>
          </a:p>
          <a:p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Анализ потребностей пользователей</a:t>
            </a:r>
          </a:p>
          <a:p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Обсуждение</a:t>
            </a:r>
          </a:p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Формирование концепции</a:t>
            </a:r>
          </a:p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Формирование требований</a:t>
            </a:r>
          </a:p>
          <a:p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Формирование технического задания</a:t>
            </a:r>
            <a:endParaRPr lang="ru-RU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4566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Организация процесса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Минусы: </a:t>
            </a:r>
          </a:p>
          <a:p>
            <a:pPr lvl="1"/>
            <a:r>
              <a:rPr lang="ru-RU" dirty="0"/>
              <a:t>В</a:t>
            </a:r>
            <a:r>
              <a:rPr lang="ru-RU" dirty="0" smtClean="0"/>
              <a:t>одопадная модель</a:t>
            </a:r>
          </a:p>
          <a:p>
            <a:pPr lvl="1"/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НЕ</a:t>
            </a:r>
            <a:r>
              <a:rPr lang="ru-RU" dirty="0" smtClean="0"/>
              <a:t> использование инструментальных средств</a:t>
            </a:r>
          </a:p>
          <a:p>
            <a:r>
              <a:rPr lang="ru-RU" dirty="0" smtClean="0"/>
              <a:t>Решения:</a:t>
            </a:r>
          </a:p>
          <a:p>
            <a:pPr lvl="1"/>
            <a:r>
              <a:rPr lang="ru-RU" dirty="0" smtClean="0"/>
              <a:t>Водопадная модель по ТЗ с точками проверки (</a:t>
            </a:r>
            <a:r>
              <a:rPr lang="en-US" dirty="0" smtClean="0"/>
              <a:t>milestones</a:t>
            </a:r>
            <a:r>
              <a:rPr lang="ru-RU" dirty="0" smtClean="0"/>
              <a:t>)</a:t>
            </a:r>
          </a:p>
          <a:p>
            <a:pPr lvl="1"/>
            <a:r>
              <a:rPr lang="ru-RU" dirty="0" smtClean="0"/>
              <a:t>Гибкие модели разработки (</a:t>
            </a:r>
            <a:r>
              <a:rPr lang="en-US" dirty="0" smtClean="0"/>
              <a:t>Agile, Scrum</a:t>
            </a:r>
            <a:r>
              <a:rPr lang="ru-RU" dirty="0" smtClean="0"/>
              <a:t>)</a:t>
            </a:r>
            <a:endParaRPr lang="en-US" dirty="0" smtClean="0"/>
          </a:p>
          <a:p>
            <a:pPr lvl="1"/>
            <a:r>
              <a:rPr lang="ru-RU" dirty="0"/>
              <a:t>И</a:t>
            </a:r>
            <a:r>
              <a:rPr lang="ru-RU" dirty="0" smtClean="0"/>
              <a:t>спользование </a:t>
            </a:r>
            <a:r>
              <a:rPr lang="ru-RU" dirty="0"/>
              <a:t>инструментальных средств </a:t>
            </a:r>
            <a:r>
              <a:rPr lang="en-US" dirty="0" smtClean="0"/>
              <a:t>(</a:t>
            </a:r>
            <a:r>
              <a:rPr lang="en-US" dirty="0" err="1"/>
              <a:t>redmine</a:t>
            </a:r>
            <a:r>
              <a:rPr lang="en-US" dirty="0"/>
              <a:t>, </a:t>
            </a:r>
            <a:r>
              <a:rPr lang="en-US" dirty="0" err="1"/>
              <a:t>git</a:t>
            </a:r>
            <a:r>
              <a:rPr lang="en-US" dirty="0"/>
              <a:t>, eclipse, wiki)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6DC7-24F3-4A13-B2C4-B0711F8CD99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49166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128</TotalTime>
  <Words>833</Words>
  <Application>Microsoft Office PowerPoint</Application>
  <PresentationFormat>Широкоэкранный</PresentationFormat>
  <Paragraphs>125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Century Gothic</vt:lpstr>
      <vt:lpstr>Wingdings 3</vt:lpstr>
      <vt:lpstr>Легкий дым</vt:lpstr>
      <vt:lpstr>Особенности выполнения выпускных проектов по специальностям «Информатика» и «Программная инженерия»</vt:lpstr>
      <vt:lpstr>О чём речь?</vt:lpstr>
      <vt:lpstr>Проблемы при выполнении</vt:lpstr>
      <vt:lpstr>Степени зрелости проекта</vt:lpstr>
      <vt:lpstr>Презентация PowerPoint</vt:lpstr>
      <vt:lpstr>Оценка времени</vt:lpstr>
      <vt:lpstr>Выбор темы работы</vt:lpstr>
      <vt:lpstr>Концепция проекта</vt:lpstr>
      <vt:lpstr>Организация процесса</vt:lpstr>
      <vt:lpstr>Пользовательский интерфейс</vt:lpstr>
      <vt:lpstr>Дизайн</vt:lpstr>
      <vt:lpstr>Технологии</vt:lpstr>
      <vt:lpstr>Качество </vt:lpstr>
      <vt:lpstr>Завершение проекта</vt:lpstr>
      <vt:lpstr>Передача проекта</vt:lpstr>
      <vt:lpstr>Продолжение проекта</vt:lpstr>
      <vt:lpstr>Выводы - достоинства</vt:lpstr>
      <vt:lpstr>Выводы - недостатки</vt:lpstr>
      <vt:lpstr>Выводы - Рекомендации</vt:lpstr>
      <vt:lpstr>Выводы - Рекомендации</vt:lpstr>
      <vt:lpstr>Выводы - Рекомендации</vt:lpstr>
      <vt:lpstr>Спасибо за внимание!  Вопросы?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выполнения выпускных проектов по специальностям «Информатика» и «Программная инженерия»</dc:title>
  <dc:creator>Vladyslav Kruglyk</dc:creator>
  <cp:lastModifiedBy>Vladyslav Kruglyk</cp:lastModifiedBy>
  <cp:revision>41</cp:revision>
  <dcterms:created xsi:type="dcterms:W3CDTF">2013-04-18T07:38:23Z</dcterms:created>
  <dcterms:modified xsi:type="dcterms:W3CDTF">2013-04-18T09:53:46Z</dcterms:modified>
</cp:coreProperties>
</file>