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5" r:id="rId5"/>
    <p:sldId id="257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0802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317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14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3575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3907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2360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5599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8208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1920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9304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966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285D3-8056-454D-B493-E341CCFFB12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4F935-FB16-49B9-AD08-32674A98F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25700" cy="242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710" y="3140968"/>
            <a:ext cx="78488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(</a:t>
            </a:r>
            <a:r>
              <a:rPr lang="ru-RU" sz="3200" b="1" dirty="0" err="1" smtClean="0">
                <a:solidFill>
                  <a:srgbClr val="FFFF00"/>
                </a:solidFill>
              </a:rPr>
              <a:t>Дисципліна</a:t>
            </a:r>
            <a:r>
              <a:rPr lang="ru-RU" sz="3200" b="1" dirty="0" smtClean="0">
                <a:solidFill>
                  <a:srgbClr val="FFFF00"/>
                </a:solidFill>
              </a:rPr>
              <a:t> за </a:t>
            </a:r>
            <a:r>
              <a:rPr lang="ru-RU" sz="3200" b="1" dirty="0" err="1" smtClean="0">
                <a:solidFill>
                  <a:srgbClr val="FFFF00"/>
                </a:solidFill>
              </a:rPr>
              <a:t>вільним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вибором</a:t>
            </a:r>
            <a:r>
              <a:rPr lang="ru-RU" sz="3200" b="1" dirty="0" smtClean="0">
                <a:solidFill>
                  <a:srgbClr val="FFFF00"/>
                </a:solidFill>
              </a:rPr>
              <a:t> студента, </a:t>
            </a:r>
          </a:p>
          <a:p>
            <a:pPr algn="just"/>
            <a:r>
              <a:rPr lang="ru-RU" sz="3200" b="1" dirty="0" err="1" smtClean="0">
                <a:solidFill>
                  <a:srgbClr val="FFFF00"/>
                </a:solidFill>
              </a:rPr>
              <a:t>рівень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вищої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освіти</a:t>
            </a:r>
            <a:r>
              <a:rPr lang="ru-RU" sz="3200" b="1" dirty="0" smtClean="0">
                <a:solidFill>
                  <a:srgbClr val="FFFF00"/>
                </a:solidFill>
              </a:rPr>
              <a:t> “бакалавр”, “</a:t>
            </a:r>
            <a:r>
              <a:rPr lang="ru-RU" sz="3200" b="1" dirty="0" err="1" smtClean="0">
                <a:solidFill>
                  <a:srgbClr val="FFFF00"/>
                </a:solidFill>
              </a:rPr>
              <a:t>магістр</a:t>
            </a:r>
            <a:r>
              <a:rPr lang="ru-RU" sz="3200" b="1" dirty="0" smtClean="0">
                <a:solidFill>
                  <a:srgbClr val="FFFF00"/>
                </a:solidFill>
              </a:rPr>
              <a:t>”)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2711" y="1213009"/>
            <a:ext cx="65012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uk-UA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Психофізіологія мовлення»</a:t>
            </a:r>
            <a:endParaRPr lang="ru-RU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88887"/>
            <a:ext cx="3065356" cy="2467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193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Актуальність дисципліни.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92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Курс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Психофізіологія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мовлення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центральне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системі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освіти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набуваються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ході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засвоєння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даного</a:t>
            </a:r>
            <a:r>
              <a:rPr lang="ru-RU" dirty="0" smtClean="0">
                <a:solidFill>
                  <a:schemeClr val="bg1"/>
                </a:solidFill>
              </a:rPr>
              <a:t> курсу, є фундаментом для </a:t>
            </a: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дисциплін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Дисципліна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важливе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загальнонаукове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практичне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значення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процесі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вивчення</a:t>
            </a:r>
            <a:r>
              <a:rPr lang="ru-RU" dirty="0" smtClean="0">
                <a:solidFill>
                  <a:schemeClr val="bg1"/>
                </a:solidFill>
              </a:rPr>
              <a:t> курсу </a:t>
            </a:r>
            <a:r>
              <a:rPr lang="ru-RU" dirty="0" err="1" smtClean="0">
                <a:solidFill>
                  <a:schemeClr val="bg1"/>
                </a:solidFill>
              </a:rPr>
              <a:t>визначаються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закономірності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співвідношення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психічного</a:t>
            </a:r>
            <a:r>
              <a:rPr lang="ru-RU" dirty="0" smtClean="0">
                <a:solidFill>
                  <a:schemeClr val="bg1"/>
                </a:solidFill>
              </a:rPr>
              <a:t> й </a:t>
            </a:r>
            <a:r>
              <a:rPr lang="ru-RU" dirty="0" err="1" smtClean="0">
                <a:solidFill>
                  <a:schemeClr val="bg1"/>
                </a:solidFill>
              </a:rPr>
              <a:t>фізіологічного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становлення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психофізіологічних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закономірностей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механізмів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життєдіяльності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праці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03123"/>
            <a:ext cx="2525266" cy="172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16149"/>
            <a:ext cx="2657872" cy="163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82625"/>
            <a:ext cx="1571203" cy="1364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848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08912" cy="136815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FFFF00"/>
                </a:solidFill>
              </a:rPr>
              <a:t>Психофізіологія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досліджує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закономірності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функціонування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нервових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механізмів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психічної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діяльності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двох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аспектах.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2132856"/>
            <a:ext cx="3456384" cy="43924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</a:t>
            </a:r>
            <a:r>
              <a:rPr lang="ru-RU" sz="2400" b="1" dirty="0" err="1"/>
              <a:t>першому</a:t>
            </a:r>
            <a:r>
              <a:rPr lang="ru-RU" sz="2400" b="1" dirty="0"/>
              <a:t> </a:t>
            </a:r>
            <a:r>
              <a:rPr lang="ru-RU" sz="2400" b="1" dirty="0" err="1"/>
              <a:t>вивчаються</a:t>
            </a:r>
            <a:r>
              <a:rPr lang="ru-RU" sz="2400" b="1" dirty="0"/>
              <a:t> </a:t>
            </a:r>
            <a:r>
              <a:rPr lang="ru-RU" sz="2400" b="1" dirty="0" err="1"/>
              <a:t>нервові</a:t>
            </a:r>
            <a:r>
              <a:rPr lang="ru-RU" sz="2400" b="1" dirty="0"/>
              <a:t> </a:t>
            </a:r>
            <a:r>
              <a:rPr lang="ru-RU" sz="2400" b="1" dirty="0" err="1"/>
              <a:t>механізми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реалізують</a:t>
            </a:r>
            <a:r>
              <a:rPr lang="ru-RU" sz="2400" b="1" dirty="0"/>
              <a:t> </a:t>
            </a:r>
            <a:r>
              <a:rPr lang="ru-RU" sz="2400" b="1" dirty="0" err="1"/>
              <a:t>окремі</a:t>
            </a:r>
            <a:r>
              <a:rPr lang="ru-RU" sz="2400" b="1" dirty="0"/>
              <a:t> </a:t>
            </a:r>
            <a:r>
              <a:rPr lang="ru-RU" sz="2400" b="1" dirty="0" err="1"/>
              <a:t>психічні</a:t>
            </a:r>
            <a:r>
              <a:rPr lang="ru-RU" sz="2400" b="1" dirty="0"/>
              <a:t> </a:t>
            </a:r>
            <a:r>
              <a:rPr lang="ru-RU" sz="2400" b="1" dirty="0" err="1"/>
              <a:t>функції</a:t>
            </a:r>
            <a:r>
              <a:rPr lang="ru-RU" sz="2400" b="1" dirty="0"/>
              <a:t> та </a:t>
            </a:r>
            <a:r>
              <a:rPr lang="ru-RU" sz="2400" b="1" dirty="0" err="1"/>
              <a:t>процеси</a:t>
            </a:r>
            <a:r>
              <a:rPr lang="ru-RU" sz="2400" b="1" dirty="0"/>
              <a:t> - </a:t>
            </a:r>
            <a:r>
              <a:rPr lang="ru-RU" sz="2400" b="1" dirty="0" err="1"/>
              <a:t>відчуття</a:t>
            </a:r>
            <a:r>
              <a:rPr lang="ru-RU" sz="2400" b="1" dirty="0"/>
              <a:t>, </a:t>
            </a:r>
            <a:r>
              <a:rPr lang="ru-RU" sz="2400" b="1" dirty="0" err="1"/>
              <a:t>сприймання</a:t>
            </a:r>
            <a:r>
              <a:rPr lang="ru-RU" sz="2400" b="1" dirty="0"/>
              <a:t>, </a:t>
            </a:r>
            <a:r>
              <a:rPr lang="ru-RU" sz="2400" b="1" dirty="0" err="1"/>
              <a:t>увагу</a:t>
            </a:r>
            <a:r>
              <a:rPr lang="ru-RU" sz="2400" b="1" dirty="0"/>
              <a:t>, </a:t>
            </a:r>
            <a:r>
              <a:rPr lang="ru-RU" sz="2400" b="1" dirty="0" err="1"/>
              <a:t>мислення</a:t>
            </a:r>
            <a:r>
              <a:rPr lang="ru-RU" sz="2400" b="1" dirty="0"/>
              <a:t>, </a:t>
            </a:r>
            <a:r>
              <a:rPr lang="ru-RU" sz="2400" b="1" dirty="0" err="1"/>
              <a:t>мовлення</a:t>
            </a:r>
            <a:r>
              <a:rPr lang="ru-RU" sz="2400" b="1" dirty="0"/>
              <a:t>, </a:t>
            </a:r>
            <a:r>
              <a:rPr lang="ru-RU" sz="2400" b="1" dirty="0" err="1"/>
              <a:t>емоції</a:t>
            </a:r>
            <a:r>
              <a:rPr lang="ru-RU" sz="2400" b="1" dirty="0"/>
              <a:t>, </a:t>
            </a:r>
            <a:r>
              <a:rPr lang="ru-RU" sz="2400" b="1" dirty="0" err="1"/>
              <a:t>довільні</a:t>
            </a:r>
            <a:r>
              <a:rPr lang="ru-RU" sz="2400" b="1" dirty="0"/>
              <a:t> </a:t>
            </a:r>
            <a:r>
              <a:rPr lang="ru-RU" sz="2400" b="1" dirty="0" err="1"/>
              <a:t>дії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2132856"/>
            <a:ext cx="3456384" cy="43924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 другому предметом </a:t>
            </a:r>
            <a:r>
              <a:rPr lang="ru-RU" sz="2400" b="1" dirty="0" err="1"/>
              <a:t>психофізіології</a:t>
            </a:r>
            <a:r>
              <a:rPr lang="ru-RU" sz="2400" b="1" dirty="0"/>
              <a:t> є </a:t>
            </a:r>
            <a:r>
              <a:rPr lang="ru-RU" sz="2400" b="1" dirty="0" err="1"/>
              <a:t>вища</a:t>
            </a:r>
            <a:r>
              <a:rPr lang="ru-RU" sz="2400" b="1" dirty="0"/>
              <a:t> </a:t>
            </a:r>
            <a:r>
              <a:rPr lang="ru-RU" sz="2400" b="1" dirty="0" err="1"/>
              <a:t>нервова</a:t>
            </a:r>
            <a:r>
              <a:rPr lang="ru-RU" sz="2400" b="1" dirty="0"/>
              <a:t> </a:t>
            </a:r>
            <a:r>
              <a:rPr lang="ru-RU" sz="2400" b="1" dirty="0" err="1"/>
              <a:t>діяльність</a:t>
            </a:r>
            <a:r>
              <a:rPr lang="ru-RU" sz="2400" b="1" dirty="0"/>
              <a:t> </a:t>
            </a:r>
            <a:r>
              <a:rPr lang="ru-RU" sz="2400" b="1" dirty="0" err="1"/>
              <a:t>мозку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забезпечує</a:t>
            </a:r>
            <a:r>
              <a:rPr lang="ru-RU" sz="2400" b="1" dirty="0"/>
              <a:t> </a:t>
            </a:r>
            <a:r>
              <a:rPr lang="ru-RU" sz="2400" b="1" dirty="0" err="1"/>
              <a:t>цілісну</a:t>
            </a:r>
            <a:r>
              <a:rPr lang="ru-RU" sz="2400" b="1" dirty="0"/>
              <a:t> </a:t>
            </a:r>
            <a:r>
              <a:rPr lang="ru-RU" sz="2400" b="1" dirty="0" err="1"/>
              <a:t>психічну</a:t>
            </a:r>
            <a:r>
              <a:rPr lang="ru-RU" sz="2400" b="1" dirty="0"/>
              <a:t> </a:t>
            </a:r>
            <a:r>
              <a:rPr lang="ru-RU" sz="2400" b="1" dirty="0" err="1"/>
              <a:t>діяльність</a:t>
            </a:r>
            <a:r>
              <a:rPr lang="ru-RU" sz="2400" b="1" dirty="0"/>
              <a:t> та </a:t>
            </a:r>
            <a:r>
              <a:rPr lang="ru-RU" sz="2400" b="1" dirty="0" err="1"/>
              <a:t>поведінку</a:t>
            </a:r>
            <a:r>
              <a:rPr lang="ru-RU" sz="2400" b="1" dirty="0"/>
              <a:t> </a:t>
            </a:r>
            <a:r>
              <a:rPr lang="ru-RU" sz="2400" b="1" dirty="0" err="1"/>
              <a:t>особистості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059832" y="170080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4206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19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5760640" cy="6336704"/>
          </a:xfrm>
        </p:spPr>
        <p:txBody>
          <a:bodyPr>
            <a:normAutofit fontScale="85000" lnSpcReduction="10000"/>
          </a:bodyPr>
          <a:lstStyle/>
          <a:p>
            <a:pPr marL="0" indent="452438">
              <a:buNone/>
            </a:pPr>
            <a:r>
              <a:rPr lang="ru-RU" b="1" dirty="0" err="1">
                <a:solidFill>
                  <a:srgbClr val="FFFF00"/>
                </a:solidFill>
              </a:rPr>
              <a:t>Мовлення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історично</a:t>
            </a:r>
            <a:r>
              <a:rPr lang="ru-RU" dirty="0">
                <a:solidFill>
                  <a:schemeClr val="bg1"/>
                </a:solidFill>
              </a:rPr>
              <a:t> сформована в </a:t>
            </a:r>
            <a:r>
              <a:rPr lang="ru-RU" dirty="0" err="1">
                <a:solidFill>
                  <a:schemeClr val="bg1"/>
                </a:solidFill>
              </a:rPr>
              <a:t>ході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>
                <a:solidFill>
                  <a:schemeClr val="bg1"/>
                </a:solidFill>
              </a:rPr>
              <a:t> людей форма </a:t>
            </a:r>
            <a:r>
              <a:rPr lang="ru-RU" dirty="0" err="1">
                <a:solidFill>
                  <a:schemeClr val="bg1"/>
                </a:solidFill>
              </a:rPr>
              <a:t>спілкування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опосередкована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мовою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мовленням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розуміють</a:t>
            </a:r>
            <a:r>
              <a:rPr lang="ru-RU" dirty="0">
                <a:solidFill>
                  <a:schemeClr val="bg1"/>
                </a:solidFill>
              </a:rPr>
              <a:t> як сам </a:t>
            </a:r>
            <a:r>
              <a:rPr lang="ru-RU" dirty="0" err="1">
                <a:solidFill>
                  <a:schemeClr val="bg1"/>
                </a:solidFill>
              </a:rPr>
              <a:t>процес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говоріння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мовленєву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діяльність</a:t>
            </a:r>
            <a:r>
              <a:rPr lang="ru-RU" dirty="0">
                <a:solidFill>
                  <a:schemeClr val="bg1"/>
                </a:solidFill>
              </a:rPr>
              <a:t>), так і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результат (</a:t>
            </a:r>
            <a:r>
              <a:rPr lang="ru-RU" dirty="0" err="1" smtClean="0">
                <a:solidFill>
                  <a:schemeClr val="bg1"/>
                </a:solidFill>
              </a:rPr>
              <a:t>мовленєві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твори,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фіксуються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пам’яттю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письмом).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452438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Мовлення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займає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особливе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місце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когнітивних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воно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включається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різноманітні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пізнавальні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акти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мислення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сприйняття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відчуття</a:t>
            </a:r>
            <a:r>
              <a:rPr lang="ru-RU" dirty="0">
                <a:solidFill>
                  <a:schemeClr val="bg1"/>
                </a:solidFill>
              </a:rPr>
              <a:t>) і </a:t>
            </a:r>
            <a:r>
              <a:rPr lang="ru-RU" dirty="0" err="1">
                <a:solidFill>
                  <a:schemeClr val="bg1"/>
                </a:solidFill>
              </a:rPr>
              <a:t>забезпечує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вербалізацію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одержуваної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інформації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609850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2" y="2924944"/>
            <a:ext cx="249555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65" y="4941168"/>
            <a:ext cx="256222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46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264696"/>
          </a:xfrm>
        </p:spPr>
        <p:txBody>
          <a:bodyPr>
            <a:normAutofit fontScale="55000" lnSpcReduction="20000"/>
          </a:bodyPr>
          <a:lstStyle/>
          <a:p>
            <a:pPr marL="0" indent="539750" algn="just">
              <a:buFont typeface="Wingdings" pitchFamily="2" charset="2"/>
              <a:buChar char="q"/>
            </a:pPr>
            <a:r>
              <a:rPr lang="ru-RU" sz="3800" b="1" dirty="0" smtClean="0">
                <a:solidFill>
                  <a:srgbClr val="FFFF00"/>
                </a:solidFill>
              </a:rPr>
              <a:t>Мета </a:t>
            </a:r>
            <a:r>
              <a:rPr lang="ru-RU" sz="3800" b="1" dirty="0" err="1" smtClean="0">
                <a:solidFill>
                  <a:srgbClr val="FFFF00"/>
                </a:solidFill>
              </a:rPr>
              <a:t>навчальної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дисципліни</a:t>
            </a:r>
            <a:r>
              <a:rPr lang="ru-RU" sz="3800" dirty="0" smtClean="0">
                <a:solidFill>
                  <a:srgbClr val="FFFF00"/>
                </a:solidFill>
              </a:rPr>
              <a:t>:</a:t>
            </a:r>
            <a:r>
              <a:rPr lang="ru-RU" sz="3800" dirty="0" smtClean="0"/>
              <a:t> </a:t>
            </a:r>
            <a:r>
              <a:rPr lang="uk-UA" sz="3800" dirty="0" smtClean="0">
                <a:solidFill>
                  <a:schemeClr val="bg1"/>
                </a:solidFill>
              </a:rPr>
              <a:t>надання студентам систематизованих знань із психофізіології мовлення, що формує професійну свідомість та самосвідомість, </a:t>
            </a:r>
            <a:r>
              <a:rPr lang="uk-UA" sz="3800" dirty="0" smtClean="0">
                <a:solidFill>
                  <a:schemeClr val="bg1"/>
                </a:solidFill>
              </a:rPr>
              <a:t>засвоєння знань фізіології та нейронних механізмів психічних процесів, станів та поведінки, закономірностей прояву психічних процесів, вивчення індивідуальних та типологічних відмінностей між людьми, що обумовлені психофізіологічними особливостями</a:t>
            </a:r>
          </a:p>
          <a:p>
            <a:pPr marL="0" indent="539750">
              <a:buFont typeface="Wingdings" pitchFamily="2" charset="2"/>
              <a:buChar char="q"/>
            </a:pPr>
            <a:endParaRPr lang="ru-RU" sz="3800" dirty="0">
              <a:solidFill>
                <a:schemeClr val="bg1"/>
              </a:solidFill>
            </a:endParaRPr>
          </a:p>
          <a:p>
            <a:pPr marL="0" indent="539750">
              <a:buFont typeface="Wingdings" pitchFamily="2" charset="2"/>
              <a:buChar char="q"/>
            </a:pPr>
            <a:r>
              <a:rPr lang="ru-RU" sz="3800" b="1" dirty="0" err="1" smtClean="0">
                <a:solidFill>
                  <a:srgbClr val="FFFF00"/>
                </a:solidFill>
              </a:rPr>
              <a:t>Завдання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вивчення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навчальної</a:t>
            </a:r>
            <a:r>
              <a:rPr lang="ru-RU" sz="3800" b="1" dirty="0" smtClean="0">
                <a:solidFill>
                  <a:srgbClr val="FFFF00"/>
                </a:solidFill>
              </a:rPr>
              <a:t> </a:t>
            </a:r>
            <a:r>
              <a:rPr lang="ru-RU" sz="3800" b="1" dirty="0" err="1" smtClean="0">
                <a:solidFill>
                  <a:srgbClr val="FFFF00"/>
                </a:solidFill>
              </a:rPr>
              <a:t>дисципліни</a:t>
            </a:r>
            <a:r>
              <a:rPr lang="ru-RU" sz="3800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uk-UA" sz="3800" dirty="0" smtClean="0">
                <a:solidFill>
                  <a:schemeClr val="bg1"/>
                </a:solidFill>
              </a:rPr>
              <a:t>сформувати уявлення про психофізіологічні явища (зокрема психофізіологію мовлення);</a:t>
            </a:r>
          </a:p>
          <a:p>
            <a:pPr>
              <a:buFont typeface="Wingdings" pitchFamily="2" charset="2"/>
              <a:buChar char="ü"/>
            </a:pPr>
            <a:r>
              <a:rPr lang="uk-UA" sz="3800" dirty="0" smtClean="0">
                <a:solidFill>
                  <a:schemeClr val="bg1"/>
                </a:solidFill>
              </a:rPr>
              <a:t>ознайомлення студентів зі принципами використання психофізіологічних знань; </a:t>
            </a:r>
          </a:p>
          <a:p>
            <a:pPr>
              <a:buFont typeface="Wingdings" pitchFamily="2" charset="2"/>
              <a:buChar char="ü"/>
            </a:pPr>
            <a:r>
              <a:rPr lang="uk-UA" sz="3800" dirty="0" smtClean="0">
                <a:solidFill>
                  <a:schemeClr val="bg1"/>
                </a:solidFill>
              </a:rPr>
              <a:t>вироблення у студентів практичних вмінь та навичок використання психофізіологічних знань в подальшій професійній діяльності; </a:t>
            </a:r>
          </a:p>
          <a:p>
            <a:pPr>
              <a:buFont typeface="Wingdings" pitchFamily="2" charset="2"/>
              <a:buChar char="ü"/>
            </a:pPr>
            <a:r>
              <a:rPr lang="uk-UA" sz="3800" dirty="0" smtClean="0">
                <a:solidFill>
                  <a:schemeClr val="bg1"/>
                </a:solidFill>
              </a:rPr>
              <a:t>засвоєння особливостей використання основних методів психофізіологічної діагностики для подальшої навчальної та професійної діяльності; </a:t>
            </a:r>
          </a:p>
          <a:p>
            <a:pPr>
              <a:buFont typeface="Wingdings" pitchFamily="2" charset="2"/>
              <a:buChar char="ü"/>
            </a:pPr>
            <a:r>
              <a:rPr lang="uk-UA" sz="3800" dirty="0" smtClean="0">
                <a:solidFill>
                  <a:schemeClr val="bg1"/>
                </a:solidFill>
              </a:rPr>
              <a:t>формування первинних навичок та вмінь дослідження, оцінки та корекції психофізіологічних феноменів; </a:t>
            </a:r>
          </a:p>
          <a:p>
            <a:pPr>
              <a:buFont typeface="Wingdings" pitchFamily="2" charset="2"/>
              <a:buChar char="ü"/>
            </a:pPr>
            <a:r>
              <a:rPr lang="uk-UA" sz="3800" dirty="0" smtClean="0">
                <a:solidFill>
                  <a:schemeClr val="bg1"/>
                </a:solidFill>
              </a:rPr>
              <a:t>оволодіння теоретичними уявлення про психофізіологічні відмінності людей.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401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22413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FFFF00"/>
                </a:solidFill>
              </a:rPr>
              <a:t>На </a:t>
            </a:r>
            <a:r>
              <a:rPr lang="ru-RU" sz="3000" dirty="0" err="1">
                <a:solidFill>
                  <a:srgbClr val="FFFF00"/>
                </a:solidFill>
              </a:rPr>
              <a:t>лекційних</a:t>
            </a:r>
            <a:r>
              <a:rPr lang="ru-RU" sz="3000" dirty="0">
                <a:solidFill>
                  <a:srgbClr val="FFFF00"/>
                </a:solidFill>
              </a:rPr>
              <a:t> та </a:t>
            </a:r>
            <a:r>
              <a:rPr lang="ru-RU" sz="3000" dirty="0" err="1">
                <a:solidFill>
                  <a:srgbClr val="FFFF00"/>
                </a:solidFill>
              </a:rPr>
              <a:t>семінарських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заняттях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розглядатимуться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такі</a:t>
            </a:r>
            <a:r>
              <a:rPr lang="ru-RU" sz="3000" dirty="0">
                <a:solidFill>
                  <a:srgbClr val="FFFF00"/>
                </a:solidFill>
              </a:rPr>
              <a:t> </a:t>
            </a:r>
            <a:r>
              <a:rPr lang="ru-RU" sz="3000" dirty="0" err="1">
                <a:solidFill>
                  <a:srgbClr val="FFFF00"/>
                </a:solidFill>
              </a:rPr>
              <a:t>питання</a:t>
            </a:r>
            <a:r>
              <a:rPr lang="ru-RU" sz="3000" dirty="0">
                <a:solidFill>
                  <a:srgbClr val="FFFF00"/>
                </a:solidFill>
              </a:rPr>
              <a:t>:</a:t>
            </a:r>
            <a:endParaRPr lang="ru-RU" sz="3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 numCol="2">
            <a:normAutofit fontScale="2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8800" dirty="0" err="1">
                <a:solidFill>
                  <a:schemeClr val="bg1"/>
                </a:solidFill>
              </a:rPr>
              <a:t>Становлення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психофізіології</a:t>
            </a:r>
            <a:r>
              <a:rPr lang="ru-RU" sz="8800" dirty="0">
                <a:solidFill>
                  <a:schemeClr val="bg1"/>
                </a:solidFill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8800" dirty="0">
                <a:solidFill>
                  <a:schemeClr val="bg1"/>
                </a:solidFill>
              </a:rPr>
              <a:t>Предмет </a:t>
            </a:r>
            <a:r>
              <a:rPr lang="ru-RU" sz="8800" dirty="0" err="1">
                <a:solidFill>
                  <a:schemeClr val="bg1"/>
                </a:solidFill>
              </a:rPr>
              <a:t>психофізіології</a:t>
            </a:r>
            <a:r>
              <a:rPr lang="ru-RU" sz="88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8800" dirty="0" err="1">
                <a:solidFill>
                  <a:schemeClr val="bg1"/>
                </a:solidFill>
              </a:rPr>
              <a:t>Психофізіологічні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smtClean="0">
                <a:solidFill>
                  <a:schemeClr val="bg1"/>
                </a:solidFill>
              </a:rPr>
              <a:t>напрямки.</a:t>
            </a: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Проблеми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 err="1" smtClean="0">
                <a:solidFill>
                  <a:schemeClr val="bg1"/>
                </a:solidFill>
              </a:rPr>
              <a:t>психофізіології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>
                <a:solidFill>
                  <a:schemeClr val="bg1"/>
                </a:solidFill>
              </a:rPr>
              <a:t>Предмет і </a:t>
            </a:r>
            <a:r>
              <a:rPr lang="ru-RU" sz="8800" dirty="0" err="1">
                <a:solidFill>
                  <a:schemeClr val="bg1"/>
                </a:solidFill>
              </a:rPr>
              <a:t>принципи</a:t>
            </a:r>
            <a:r>
              <a:rPr lang="ru-RU" sz="8800" dirty="0">
                <a:solidFill>
                  <a:schemeClr val="bg1"/>
                </a:solidFill>
              </a:rPr>
              <a:t>, </a:t>
            </a:r>
            <a:r>
              <a:rPr lang="ru-RU" sz="8800" dirty="0" err="1">
                <a:solidFill>
                  <a:schemeClr val="bg1"/>
                </a:solidFill>
              </a:rPr>
              <a:t>методи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психофізіологічних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досліджень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 smtClean="0">
                <a:solidFill>
                  <a:schemeClr val="bg1"/>
                </a:solidFill>
              </a:rPr>
              <a:t>мовлення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Психологія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мовлення</a:t>
            </a:r>
            <a:r>
              <a:rPr lang="ru-RU" sz="8800" dirty="0">
                <a:solidFill>
                  <a:schemeClr val="bg1"/>
                </a:solidFill>
              </a:rPr>
              <a:t> та </a:t>
            </a:r>
            <a:r>
              <a:rPr lang="ru-RU" sz="8800" dirty="0" err="1">
                <a:solidFill>
                  <a:schemeClr val="bg1"/>
                </a:solidFill>
              </a:rPr>
              <a:t>психолінгвістика</a:t>
            </a:r>
            <a:r>
              <a:rPr lang="ru-RU" sz="8800" dirty="0">
                <a:solidFill>
                  <a:schemeClr val="bg1"/>
                </a:solidFill>
              </a:rPr>
              <a:t>. 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Психофізіологія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мовленнєвих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процесів</a:t>
            </a:r>
            <a:r>
              <a:rPr lang="ru-RU" sz="88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8800" dirty="0" err="1">
                <a:solidFill>
                  <a:schemeClr val="bg1"/>
                </a:solidFill>
              </a:rPr>
              <a:t>Мовлення</a:t>
            </a:r>
            <a:r>
              <a:rPr lang="ru-RU" sz="8800" dirty="0">
                <a:solidFill>
                  <a:schemeClr val="bg1"/>
                </a:solidFill>
              </a:rPr>
              <a:t> та </a:t>
            </a:r>
            <a:r>
              <a:rPr lang="ru-RU" sz="8800" dirty="0" err="1">
                <a:solidFill>
                  <a:schemeClr val="bg1"/>
                </a:solidFill>
              </a:rPr>
              <a:t>його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функції</a:t>
            </a:r>
            <a:r>
              <a:rPr lang="ru-RU" sz="8800" dirty="0">
                <a:solidFill>
                  <a:schemeClr val="bg1"/>
                </a:solidFill>
              </a:rPr>
              <a:t>. 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мовлення</a:t>
            </a:r>
            <a:r>
              <a:rPr lang="ru-RU" sz="8800" dirty="0">
                <a:solidFill>
                  <a:schemeClr val="bg1"/>
                </a:solidFill>
              </a:rPr>
              <a:t> в </a:t>
            </a:r>
            <a:r>
              <a:rPr lang="ru-RU" sz="8800" dirty="0" err="1">
                <a:solidFill>
                  <a:schemeClr val="bg1"/>
                </a:solidFill>
              </a:rPr>
              <a:t>онтогенезі</a:t>
            </a:r>
            <a:r>
              <a:rPr lang="ru-RU" sz="88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Мовленнєві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функції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півкуль</a:t>
            </a:r>
            <a:r>
              <a:rPr lang="ru-RU" sz="8800" dirty="0">
                <a:solidFill>
                  <a:schemeClr val="bg1"/>
                </a:solidFill>
              </a:rPr>
              <a:t>. 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sz="8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endParaRPr lang="uk-UA" sz="8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Мовлення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>
                <a:solidFill>
                  <a:schemeClr val="bg1"/>
                </a:solidFill>
              </a:rPr>
              <a:t>як основа </a:t>
            </a:r>
            <a:r>
              <a:rPr lang="ru-RU" sz="8800" dirty="0" err="1">
                <a:solidFill>
                  <a:schemeClr val="bg1"/>
                </a:solidFill>
              </a:rPr>
              <a:t>свідомості</a:t>
            </a:r>
            <a:r>
              <a:rPr lang="ru-RU" sz="8800" dirty="0">
                <a:solidFill>
                  <a:schemeClr val="bg1"/>
                </a:solidFill>
              </a:rPr>
              <a:t>. 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Лімбічні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структури</a:t>
            </a:r>
            <a:r>
              <a:rPr lang="ru-RU" sz="8800" dirty="0">
                <a:solidFill>
                  <a:schemeClr val="bg1"/>
                </a:solidFill>
              </a:rPr>
              <a:t> та </a:t>
            </a:r>
            <a:r>
              <a:rPr lang="ru-RU" sz="8800" dirty="0" err="1">
                <a:solidFill>
                  <a:schemeClr val="bg1"/>
                </a:solidFill>
              </a:rPr>
              <a:t>мовлення</a:t>
            </a:r>
            <a:r>
              <a:rPr lang="ru-RU" sz="8800" dirty="0">
                <a:solidFill>
                  <a:schemeClr val="bg1"/>
                </a:solidFill>
              </a:rPr>
              <a:t>.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Центральні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>
                <a:solidFill>
                  <a:schemeClr val="bg1"/>
                </a:solidFill>
              </a:rPr>
              <a:t>та </a:t>
            </a:r>
            <a:r>
              <a:rPr lang="ru-RU" sz="8800" dirty="0" err="1">
                <a:solidFill>
                  <a:schemeClr val="bg1"/>
                </a:solidFill>
              </a:rPr>
              <a:t>периферійні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механізми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 smtClean="0">
                <a:solidFill>
                  <a:schemeClr val="bg1"/>
                </a:solidFill>
              </a:rPr>
              <a:t>мовлення</a:t>
            </a:r>
            <a:r>
              <a:rPr lang="ru-RU" sz="88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Системні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психофізіологічні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аспекти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мовленнєвої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 smtClean="0">
                <a:solidFill>
                  <a:schemeClr val="bg1"/>
                </a:solidFill>
              </a:rPr>
              <a:t>діяльності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smtClean="0">
                <a:solidFill>
                  <a:schemeClr val="bg1"/>
                </a:solidFill>
              </a:rPr>
              <a:t>Перша </a:t>
            </a:r>
            <a:r>
              <a:rPr lang="ru-RU" sz="8800" dirty="0">
                <a:solidFill>
                  <a:schemeClr val="bg1"/>
                </a:solidFill>
              </a:rPr>
              <a:t>і друга </a:t>
            </a:r>
            <a:r>
              <a:rPr lang="ru-RU" sz="8800" dirty="0" err="1">
                <a:solidFill>
                  <a:schemeClr val="bg1"/>
                </a:solidFill>
              </a:rPr>
              <a:t>сигнальні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системи</a:t>
            </a:r>
            <a:r>
              <a:rPr lang="ru-RU" sz="8800" dirty="0">
                <a:solidFill>
                  <a:schemeClr val="bg1"/>
                </a:solidFill>
              </a:rPr>
              <a:t>. 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Основні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>
                <a:solidFill>
                  <a:schemeClr val="bg1"/>
                </a:solidFill>
              </a:rPr>
              <a:t>ланки: </a:t>
            </a:r>
            <a:r>
              <a:rPr lang="ru-RU" sz="8800" dirty="0" err="1">
                <a:solidFill>
                  <a:schemeClr val="bg1"/>
                </a:solidFill>
              </a:rPr>
              <a:t>сприйняття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мовлення</a:t>
            </a:r>
            <a:r>
              <a:rPr lang="ru-RU" sz="8800" dirty="0">
                <a:solidFill>
                  <a:schemeClr val="bg1"/>
                </a:solidFill>
              </a:rPr>
              <a:t>, </a:t>
            </a:r>
            <a:r>
              <a:rPr lang="ru-RU" sz="8800" dirty="0" err="1">
                <a:solidFill>
                  <a:schemeClr val="bg1"/>
                </a:solidFill>
              </a:rPr>
              <a:t>продукування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мовлення</a:t>
            </a:r>
            <a:r>
              <a:rPr lang="ru-RU" sz="8800" dirty="0">
                <a:solidFill>
                  <a:schemeClr val="bg1"/>
                </a:solidFill>
              </a:rPr>
              <a:t> і "</a:t>
            </a:r>
            <a:r>
              <a:rPr lang="ru-RU" sz="8800" dirty="0" err="1">
                <a:solidFill>
                  <a:schemeClr val="bg1"/>
                </a:solidFill>
              </a:rPr>
              <a:t>внутрішнє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мовлення</a:t>
            </a:r>
            <a:r>
              <a:rPr lang="ru-RU" sz="8800" dirty="0">
                <a:solidFill>
                  <a:schemeClr val="bg1"/>
                </a:solidFill>
              </a:rPr>
              <a:t>". </a:t>
            </a:r>
            <a:endParaRPr lang="ru-RU" sz="8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8800" dirty="0" err="1" smtClean="0">
                <a:solidFill>
                  <a:schemeClr val="bg1"/>
                </a:solidFill>
              </a:rPr>
              <a:t>Мозкові</a:t>
            </a:r>
            <a:r>
              <a:rPr lang="ru-RU" sz="8800" dirty="0" smtClean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центри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мови</a:t>
            </a:r>
            <a:r>
              <a:rPr lang="ru-RU" sz="88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8800" dirty="0" err="1">
                <a:solidFill>
                  <a:schemeClr val="bg1"/>
                </a:solidFill>
              </a:rPr>
              <a:t>Сигнальні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системи</a:t>
            </a:r>
            <a:r>
              <a:rPr lang="ru-RU" sz="8800" dirty="0">
                <a:solidFill>
                  <a:schemeClr val="bg1"/>
                </a:solidFill>
              </a:rPr>
              <a:t>. </a:t>
            </a:r>
            <a:r>
              <a:rPr lang="ru-RU" sz="8800" dirty="0" err="1">
                <a:solidFill>
                  <a:schemeClr val="bg1"/>
                </a:solidFill>
              </a:rPr>
              <a:t>Визначення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першої</a:t>
            </a:r>
            <a:r>
              <a:rPr lang="ru-RU" sz="8800" dirty="0">
                <a:solidFill>
                  <a:schemeClr val="bg1"/>
                </a:solidFill>
              </a:rPr>
              <a:t> та </a:t>
            </a:r>
            <a:r>
              <a:rPr lang="ru-RU" sz="8800" dirty="0" err="1">
                <a:solidFill>
                  <a:schemeClr val="bg1"/>
                </a:solidFill>
              </a:rPr>
              <a:t>другої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сиганльної</a:t>
            </a:r>
            <a:r>
              <a:rPr lang="ru-RU" sz="8800" dirty="0">
                <a:solidFill>
                  <a:schemeClr val="bg1"/>
                </a:solidFill>
              </a:rPr>
              <a:t> </a:t>
            </a:r>
            <a:r>
              <a:rPr lang="ru-RU" sz="8800" dirty="0" err="1">
                <a:solidFill>
                  <a:schemeClr val="bg1"/>
                </a:solidFill>
              </a:rPr>
              <a:t>системи</a:t>
            </a:r>
            <a:r>
              <a:rPr lang="ru-RU" sz="8800" dirty="0">
                <a:solidFill>
                  <a:schemeClr val="bg1"/>
                </a:solidFill>
              </a:rPr>
              <a:t>. </a:t>
            </a:r>
          </a:p>
          <a:p>
            <a:endParaRPr lang="ru-RU" sz="5100" dirty="0" smtClean="0"/>
          </a:p>
          <a:p>
            <a:endParaRPr lang="ru-RU" sz="5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94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8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5000" b="1" dirty="0" smtClean="0">
                <a:solidFill>
                  <a:srgbClr val="FFFF00"/>
                </a:solidFill>
              </a:rPr>
              <a:t>Дякую за увагу!</a:t>
            </a:r>
            <a:endParaRPr lang="ru-RU" sz="50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924">
            <a:off x="830486" y="3187235"/>
            <a:ext cx="2462213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923">
            <a:off x="3789236" y="3089802"/>
            <a:ext cx="5172851" cy="3343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9569">
            <a:off x="6302286" y="500249"/>
            <a:ext cx="2588872" cy="1732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187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449</Words>
  <Application>Microsoft Office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Актуальність дисципліни.</vt:lpstr>
      <vt:lpstr>Презентация PowerPoint</vt:lpstr>
      <vt:lpstr>Презентация PowerPoint</vt:lpstr>
      <vt:lpstr>Презентация PowerPoint</vt:lpstr>
      <vt:lpstr>На лекційних та семінарських заняттях розглядатимуться такі питання: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«Психофізіологія мовлення»</dc:title>
  <dc:creator>катя</dc:creator>
  <cp:lastModifiedBy>катя</cp:lastModifiedBy>
  <cp:revision>7</cp:revision>
  <dcterms:created xsi:type="dcterms:W3CDTF">2020-06-04T10:33:54Z</dcterms:created>
  <dcterms:modified xsi:type="dcterms:W3CDTF">2020-06-04T14:33:51Z</dcterms:modified>
</cp:coreProperties>
</file>