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11"/>
  </p:notesMasterIdLst>
  <p:sldIdLst>
    <p:sldId id="256" r:id="rId2"/>
    <p:sldId id="259" r:id="rId3"/>
    <p:sldId id="258" r:id="rId4"/>
    <p:sldId id="311" r:id="rId5"/>
    <p:sldId id="312" r:id="rId6"/>
    <p:sldId id="260" r:id="rId7"/>
    <p:sldId id="261" r:id="rId8"/>
    <p:sldId id="262" r:id="rId9"/>
    <p:sldId id="267" r:id="rId10"/>
  </p:sldIdLst>
  <p:sldSz cx="9144000" cy="5143500" type="screen16x9"/>
  <p:notesSz cx="6858000" cy="9144000"/>
  <p:embeddedFontLst>
    <p:embeddedFont>
      <p:font typeface="Rockwell" charset="0"/>
      <p:regular r:id="rId12"/>
      <p:bold r:id="rId13"/>
      <p:italic r:id="rId14"/>
      <p:boldItalic r:id="rId15"/>
    </p:embeddedFont>
    <p:embeddedFont>
      <p:font typeface="Outfit" charset="0"/>
      <p:regular r:id="rId16"/>
      <p:bold r:id="rId17"/>
    </p:embeddedFon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Bookman Old Style" pitchFamily="18" charset="0"/>
      <p:regular r:id="rId22"/>
      <p:bold r:id="rId23"/>
      <p:italic r:id="rId24"/>
      <p:boldItalic r:id="rId25"/>
    </p:embeddedFont>
    <p:embeddedFont>
      <p:font typeface="Anaheim" charset="0"/>
      <p:regular r:id="rId26"/>
      <p:bold r:id="rId27"/>
    </p:embeddedFont>
    <p:embeddedFont>
      <p:font typeface="Bebas Neue" charset="0"/>
      <p:regular r:id="rId28"/>
    </p:embeddedFont>
    <p:embeddedFont>
      <p:font typeface="Nunito Light" charset="-52"/>
      <p:regular r:id="rId29"/>
      <p:italic r:id="rId3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0E0D7B99-2745-431B-8B33-C7D09C604A65}">
  <a:tblStyle styleId="{0E0D7B99-2745-431B-8B33-C7D09C604A6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2B9FCEB-9E7A-4E30-A283-638D8E1EF46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7"/>
  </p:normalViewPr>
  <p:slideViewPr>
    <p:cSldViewPr snapToGrid="0">
      <p:cViewPr varScale="1">
        <p:scale>
          <a:sx n="91" d="100"/>
          <a:sy n="91" d="100"/>
        </p:scale>
        <p:origin x="-78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753f4c4717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753f4c4717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 dirty="0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753f4c4717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753f4c4717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 dirty="0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708825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>
          <a:extLst>
            <a:ext uri="{FF2B5EF4-FFF2-40B4-BE49-F238E27FC236}">
              <a16:creationId xmlns:a16="http://schemas.microsoft.com/office/drawing/2014/main" xmlns="" id="{1B72C696-DA27-AAD0-53B9-773D03E69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753f4c4717_0_32:notes">
            <a:extLst>
              <a:ext uri="{FF2B5EF4-FFF2-40B4-BE49-F238E27FC236}">
                <a16:creationId xmlns:a16="http://schemas.microsoft.com/office/drawing/2014/main" xmlns="" id="{0EEEA1DD-724C-E501-53B2-4C291EA5EA8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753f4c4717_0_32:notes">
            <a:extLst>
              <a:ext uri="{FF2B5EF4-FFF2-40B4-BE49-F238E27FC236}">
                <a16:creationId xmlns:a16="http://schemas.microsoft.com/office/drawing/2014/main" xmlns="" id="{61142576-C2FB-2E33-C1B6-1335ABC69E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 dirty="0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4035595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6452" y="841772"/>
            <a:ext cx="6751097" cy="1790700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6452" y="2701528"/>
            <a:ext cx="6751097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60337272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3217030"/>
            <a:ext cx="7775673" cy="614516"/>
          </a:xfrm>
        </p:spPr>
        <p:txBody>
          <a:bodyPr anchor="b">
            <a:normAutofit/>
          </a:bodyPr>
          <a:lstStyle>
            <a:lvl1pPr>
              <a:defRPr sz="21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465991"/>
            <a:ext cx="7775673" cy="2534801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3831546"/>
            <a:ext cx="7774499" cy="511854"/>
          </a:xfrm>
        </p:spPr>
        <p:txBody>
          <a:bodyPr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1600176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57201"/>
            <a:ext cx="7765322" cy="25686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3153615"/>
            <a:ext cx="7765321" cy="1194140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8739837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457200"/>
            <a:ext cx="6977064" cy="2244678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2707524"/>
            <a:ext cx="6564224" cy="320109"/>
          </a:xfrm>
        </p:spPr>
        <p:txBody>
          <a:bodyPr anchor="t">
            <a:normAutofit/>
          </a:bodyPr>
          <a:lstStyle>
            <a:lvl1pPr marL="0" indent="0" algn="r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3153616"/>
            <a:ext cx="7765322" cy="118978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27459" y="55143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93467" y="222907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967767459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1595207"/>
            <a:ext cx="7766495" cy="1883876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3487917"/>
            <a:ext cx="7765322" cy="855483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85760098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457201"/>
            <a:ext cx="7765322" cy="994172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1566240"/>
            <a:ext cx="2474217" cy="617479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183718"/>
            <a:ext cx="2474217" cy="2159682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1566240"/>
            <a:ext cx="2473919" cy="617478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183718"/>
            <a:ext cx="2474866" cy="2159682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1566240"/>
            <a:ext cx="2468408" cy="617478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183718"/>
            <a:ext cx="2468408" cy="2159682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88306110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457201"/>
            <a:ext cx="7765322" cy="994172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146924"/>
            <a:ext cx="2474216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1724240"/>
            <a:ext cx="2205038" cy="1143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3579121"/>
            <a:ext cx="2474216" cy="76427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146924"/>
            <a:ext cx="2474237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1724240"/>
            <a:ext cx="2197894" cy="1143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3579120"/>
            <a:ext cx="2475252" cy="76427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146924"/>
            <a:ext cx="2467425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1724240"/>
            <a:ext cx="2199085" cy="1143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3579121"/>
            <a:ext cx="2470694" cy="764278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31609252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27327739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57200"/>
            <a:ext cx="1906993" cy="38862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457200"/>
            <a:ext cx="5744029" cy="3886201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50449980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13225" y="1202184"/>
            <a:ext cx="3848700" cy="189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2476018" y="3599134"/>
            <a:ext cx="2085900" cy="69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>
            <a:spLocks noGrp="1"/>
          </p:cNvSpPr>
          <p:nvPr>
            <p:ph type="pic" idx="2"/>
          </p:nvPr>
        </p:nvSpPr>
        <p:spPr>
          <a:xfrm>
            <a:off x="5191013" y="971550"/>
            <a:ext cx="3200400" cy="32004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xmlns="" val="984945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"/>
          <p:cNvSpPr txBox="1">
            <a:spLocks noGrp="1"/>
          </p:cNvSpPr>
          <p:nvPr>
            <p:ph type="title"/>
          </p:nvPr>
        </p:nvSpPr>
        <p:spPr>
          <a:xfrm>
            <a:off x="4157050" y="1350050"/>
            <a:ext cx="3001500" cy="118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ubTitle" idx="1"/>
          </p:nvPr>
        </p:nvSpPr>
        <p:spPr>
          <a:xfrm>
            <a:off x="5148337" y="2818488"/>
            <a:ext cx="3261300" cy="90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>
            <a:spLocks noGrp="1"/>
          </p:cNvSpPr>
          <p:nvPr>
            <p:ph type="pic" idx="2"/>
          </p:nvPr>
        </p:nvSpPr>
        <p:spPr>
          <a:xfrm>
            <a:off x="713213" y="971550"/>
            <a:ext cx="3200400" cy="32004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xmlns="" val="349261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50643900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"/>
          </p:nvPr>
        </p:nvSpPr>
        <p:spPr>
          <a:xfrm>
            <a:off x="1977538" y="210289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2"/>
          </p:nvPr>
        </p:nvSpPr>
        <p:spPr>
          <a:xfrm>
            <a:off x="5515007" y="2102888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3"/>
          </p:nvPr>
        </p:nvSpPr>
        <p:spPr>
          <a:xfrm>
            <a:off x="1977538" y="376484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4"/>
          </p:nvPr>
        </p:nvSpPr>
        <p:spPr>
          <a:xfrm>
            <a:off x="5515007" y="3764888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 idx="5" hasCustomPrompt="1"/>
          </p:nvPr>
        </p:nvSpPr>
        <p:spPr>
          <a:xfrm>
            <a:off x="1323463" y="1466225"/>
            <a:ext cx="667500" cy="512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6" hasCustomPrompt="1"/>
          </p:nvPr>
        </p:nvSpPr>
        <p:spPr>
          <a:xfrm>
            <a:off x="1323463" y="3128247"/>
            <a:ext cx="667500" cy="512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7" hasCustomPrompt="1"/>
          </p:nvPr>
        </p:nvSpPr>
        <p:spPr>
          <a:xfrm>
            <a:off x="4860940" y="1466234"/>
            <a:ext cx="667500" cy="512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8" hasCustomPrompt="1"/>
          </p:nvPr>
        </p:nvSpPr>
        <p:spPr>
          <a:xfrm>
            <a:off x="4860940" y="3128241"/>
            <a:ext cx="667500" cy="512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9"/>
          </p:nvPr>
        </p:nvSpPr>
        <p:spPr>
          <a:xfrm>
            <a:off x="1977538" y="1466231"/>
            <a:ext cx="2305500" cy="73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13"/>
          </p:nvPr>
        </p:nvSpPr>
        <p:spPr>
          <a:xfrm>
            <a:off x="5515013" y="1466225"/>
            <a:ext cx="2305500" cy="73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14"/>
          </p:nvPr>
        </p:nvSpPr>
        <p:spPr>
          <a:xfrm>
            <a:off x="1977538" y="3128256"/>
            <a:ext cx="2305500" cy="73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15"/>
          </p:nvPr>
        </p:nvSpPr>
        <p:spPr>
          <a:xfrm>
            <a:off x="5515013" y="3128300"/>
            <a:ext cx="2305500" cy="73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971425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>
            <a:spLocks noGrp="1"/>
          </p:cNvSpPr>
          <p:nvPr>
            <p:ph type="pic" idx="2"/>
          </p:nvPr>
        </p:nvSpPr>
        <p:spPr>
          <a:xfrm>
            <a:off x="4973375" y="971550"/>
            <a:ext cx="3200400" cy="3200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970225" y="1704338"/>
            <a:ext cx="3232800" cy="145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3" hasCustomPrompt="1"/>
          </p:nvPr>
        </p:nvSpPr>
        <p:spPr>
          <a:xfrm>
            <a:off x="970225" y="894063"/>
            <a:ext cx="978900" cy="743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800" b="1"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2173625" y="3537525"/>
            <a:ext cx="2311200" cy="71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8011283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2"/>
          <p:cNvSpPr txBox="1">
            <a:spLocks noGrp="1"/>
          </p:cNvSpPr>
          <p:nvPr>
            <p:ph type="subTitle" idx="1"/>
          </p:nvPr>
        </p:nvSpPr>
        <p:spPr>
          <a:xfrm>
            <a:off x="4743552" y="1591425"/>
            <a:ext cx="3280500" cy="25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2"/>
          <p:cNvSpPr txBox="1">
            <a:spLocks noGrp="1"/>
          </p:cNvSpPr>
          <p:nvPr>
            <p:ph type="subTitle" idx="2"/>
          </p:nvPr>
        </p:nvSpPr>
        <p:spPr>
          <a:xfrm>
            <a:off x="1119950" y="1591425"/>
            <a:ext cx="3280500" cy="25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5313018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4181375" y="1180750"/>
            <a:ext cx="3421200" cy="108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ubTitle" idx="1"/>
          </p:nvPr>
        </p:nvSpPr>
        <p:spPr>
          <a:xfrm>
            <a:off x="4800500" y="2406787"/>
            <a:ext cx="3630300" cy="18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>
            <a:spLocks noGrp="1"/>
          </p:cNvSpPr>
          <p:nvPr>
            <p:ph type="pic" idx="2"/>
          </p:nvPr>
        </p:nvSpPr>
        <p:spPr>
          <a:xfrm>
            <a:off x="713213" y="971550"/>
            <a:ext cx="3200400" cy="32004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xmlns="" val="33685039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873825" y="1677000"/>
            <a:ext cx="3683400" cy="178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0" name="Google Shape;60;p8"/>
          <p:cNvSpPr>
            <a:spLocks noGrp="1"/>
          </p:cNvSpPr>
          <p:nvPr>
            <p:ph type="pic" idx="2"/>
          </p:nvPr>
        </p:nvSpPr>
        <p:spPr>
          <a:xfrm>
            <a:off x="5069775" y="971550"/>
            <a:ext cx="3200400" cy="32004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xmlns="" val="3256688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492920"/>
            <a:ext cx="7300134" cy="2139553"/>
          </a:xfrm>
        </p:spPr>
        <p:txBody>
          <a:bodyPr anchor="b">
            <a:normAutofit/>
          </a:bodyPr>
          <a:lstStyle>
            <a:lvl1pPr>
              <a:defRPr sz="255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2701529"/>
            <a:ext cx="7300134" cy="1125140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68408202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457200"/>
            <a:ext cx="7765321" cy="994741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1566240"/>
            <a:ext cx="3829503" cy="2777161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1566240"/>
            <a:ext cx="3820616" cy="2777161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44379543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457201"/>
            <a:ext cx="7765321" cy="994172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354" y="1566240"/>
            <a:ext cx="3659399" cy="617934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184174"/>
            <a:ext cx="3830406" cy="2159226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1502" y="1566240"/>
            <a:ext cx="3649166" cy="617934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184174"/>
            <a:ext cx="3821518" cy="2159226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8648216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7065451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19550508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457200"/>
            <a:ext cx="2949178" cy="1771650"/>
          </a:xfrm>
        </p:spPr>
        <p:txBody>
          <a:bodyPr anchor="b">
            <a:normAutofit/>
          </a:bodyPr>
          <a:lstStyle>
            <a:lvl1pPr>
              <a:defRPr sz="21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457200"/>
            <a:ext cx="4642119" cy="3886200"/>
          </a:xfrm>
        </p:spPr>
        <p:txBody>
          <a:bodyPr anchor="ctr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228850"/>
            <a:ext cx="2949178" cy="2114549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1311171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457200"/>
            <a:ext cx="4447330" cy="177165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68603" y="569161"/>
            <a:ext cx="2441517" cy="3662279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2228850"/>
            <a:ext cx="4451213" cy="2114550"/>
          </a:xfrm>
        </p:spPr>
        <p:txBody>
          <a:bodyPr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9979046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457200"/>
            <a:ext cx="7765321" cy="994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1572048"/>
            <a:ext cx="7765322" cy="2771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441245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4412457"/>
            <a:ext cx="500464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4412457"/>
            <a:ext cx="56515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882372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55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naurok.com.ua/test/moe" TargetMode="Externa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4929/2786-5746-2025-16-02-03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png"/><Relationship Id="rId5" Type="http://schemas.openxmlformats.org/officeDocument/2006/relationships/hyperlink" Target="https://doi.org/10.54929/2786-5746-2025-16-02-02" TargetMode="External"/><Relationship Id="rId4" Type="http://schemas.openxmlformats.org/officeDocument/2006/relationships/hyperlink" Target="https://doi.org/10.54929/2786-5746-2025-16-02-01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3"/>
          <p:cNvSpPr/>
          <p:nvPr/>
        </p:nvSpPr>
        <p:spPr>
          <a:xfrm flipH="1">
            <a:off x="5686868" y="1022888"/>
            <a:ext cx="3457095" cy="4109987"/>
          </a:xfrm>
          <a:custGeom>
            <a:avLst/>
            <a:gdLst/>
            <a:ahLst/>
            <a:cxnLst/>
            <a:rect l="l" t="t" r="r" b="b"/>
            <a:pathLst>
              <a:path w="83345" h="83194" extrusionOk="0">
                <a:moveTo>
                  <a:pt x="0" y="0"/>
                </a:moveTo>
                <a:lnTo>
                  <a:pt x="0" y="83193"/>
                </a:lnTo>
                <a:lnTo>
                  <a:pt x="83345" y="83193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2" name="Google Shape;262;p33"/>
          <p:cNvSpPr/>
          <p:nvPr/>
        </p:nvSpPr>
        <p:spPr>
          <a:xfrm flipH="1">
            <a:off x="7044480" y="-3"/>
            <a:ext cx="2099485" cy="2099424"/>
          </a:xfrm>
          <a:custGeom>
            <a:avLst/>
            <a:gdLst/>
            <a:ahLst/>
            <a:cxnLst/>
            <a:rect l="l" t="t" r="r" b="b"/>
            <a:pathLst>
              <a:path w="34675" h="34674" extrusionOk="0">
                <a:moveTo>
                  <a:pt x="0" y="0"/>
                </a:moveTo>
                <a:lnTo>
                  <a:pt x="0" y="34674"/>
                </a:lnTo>
                <a:lnTo>
                  <a:pt x="3467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3" name="Google Shape;263;p33"/>
          <p:cNvSpPr txBox="1">
            <a:spLocks noGrp="1"/>
          </p:cNvSpPr>
          <p:nvPr>
            <p:ph type="ctrTitle"/>
          </p:nvPr>
        </p:nvSpPr>
        <p:spPr>
          <a:xfrm>
            <a:off x="-336518" y="197050"/>
            <a:ext cx="8430740" cy="100116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985838" indent="-985838" algn="ctr"/>
            <a:r>
              <a:rPr lang="en-US" sz="1600" b="1" cap="all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1600" b="1" cap="all" dirty="0">
                <a:latin typeface="Times New Roman" pitchFamily="18" charset="0"/>
                <a:cs typeface="Times New Roman" pitchFamily="18" charset="0"/>
              </a:rPr>
              <a:t>Херсонський державний університет</a:t>
            </a:r>
            <a:r>
              <a:rPr lang="en-US" sz="1600" b="1" cap="all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1600" b="1" cap="all" dirty="0">
                <a:latin typeface="Times New Roman" pitchFamily="18" charset="0"/>
                <a:cs typeface="Times New Roman" pitchFamily="18" charset="0"/>
              </a:rPr>
            </a:br>
            <a:r>
              <a:rPr lang="uk-UA" sz="1600" b="1" cap="all" dirty="0">
                <a:latin typeface="Times New Roman" pitchFamily="18" charset="0"/>
                <a:cs typeface="Times New Roman" pitchFamily="18" charset="0"/>
              </a:rPr>
              <a:t>Факультет психології, історії та соціології</a:t>
            </a:r>
            <a:br>
              <a:rPr lang="uk-UA" sz="1600" b="1" cap="all" dirty="0">
                <a:latin typeface="Times New Roman" pitchFamily="18" charset="0"/>
                <a:cs typeface="Times New Roman" pitchFamily="18" charset="0"/>
              </a:rPr>
            </a:br>
            <a:r>
              <a:rPr lang="uk-UA" sz="1600" b="1" cap="all" dirty="0">
                <a:latin typeface="Times New Roman" pitchFamily="18" charset="0"/>
                <a:cs typeface="Times New Roman" pitchFamily="18" charset="0"/>
              </a:rPr>
              <a:t>Кафедра філософії, соціології та соціальної роботи</a:t>
            </a:r>
            <a:endParaRPr lang="en-US" sz="1600" b="1" cap="al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4" name="Google Shape;264;p33"/>
          <p:cNvSpPr txBox="1">
            <a:spLocks noGrp="1"/>
          </p:cNvSpPr>
          <p:nvPr>
            <p:ph type="subTitle" idx="1"/>
          </p:nvPr>
        </p:nvSpPr>
        <p:spPr>
          <a:xfrm>
            <a:off x="2619900" y="4563759"/>
            <a:ext cx="2720784" cy="3826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b="1" dirty="0">
                <a:solidFill>
                  <a:schemeClr val="tx1"/>
                </a:solidFill>
              </a:rPr>
              <a:t>Івано-Франківськ - 2025</a:t>
            </a:r>
            <a:endParaRPr sz="1400" b="1" dirty="0">
              <a:solidFill>
                <a:schemeClr val="tx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3065" y="197050"/>
            <a:ext cx="1174271" cy="1160374"/>
          </a:xfrm>
          <a:prstGeom prst="flowChartConnector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848341" y="1253037"/>
            <a:ext cx="6721631" cy="137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Outfit"/>
              <a:buNone/>
              <a:defRPr sz="3900" b="0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Outfit"/>
              <a:buNone/>
              <a:defRPr sz="5200" b="0" i="0" u="none" strike="noStrike" cap="none">
                <a:solidFill>
                  <a:srgbClr val="191919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Outfit"/>
              <a:buNone/>
              <a:defRPr sz="5200" b="0" i="0" u="none" strike="noStrike" cap="none">
                <a:solidFill>
                  <a:srgbClr val="191919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Outfit"/>
              <a:buNone/>
              <a:defRPr sz="5200" b="0" i="0" u="none" strike="noStrike" cap="none">
                <a:solidFill>
                  <a:srgbClr val="191919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Outfit"/>
              <a:buNone/>
              <a:defRPr sz="5200" b="0" i="0" u="none" strike="noStrike" cap="none">
                <a:solidFill>
                  <a:srgbClr val="191919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Outfit"/>
              <a:buNone/>
              <a:defRPr sz="5200" b="0" i="0" u="none" strike="noStrike" cap="none">
                <a:solidFill>
                  <a:srgbClr val="191919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Outfit"/>
              <a:buNone/>
              <a:defRPr sz="5200" b="0" i="0" u="none" strike="noStrike" cap="none">
                <a:solidFill>
                  <a:srgbClr val="191919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Outfit"/>
              <a:buNone/>
              <a:defRPr sz="5200" b="0" i="0" u="none" strike="noStrike" cap="none">
                <a:solidFill>
                  <a:srgbClr val="191919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Outfit"/>
              <a:buNone/>
              <a:defRPr sz="5200" b="0" i="0" u="none" strike="noStrike" cap="none">
                <a:solidFill>
                  <a:srgbClr val="191919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algn="ctr"/>
            <a:r>
              <a:rPr lang="ru-RU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4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ЗВІТ </a:t>
            </a:r>
            <a:br>
              <a:rPr lang="uk-UA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 проходження виробничої практики</a:t>
            </a: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-681926" y="2605430"/>
            <a:ext cx="9538135" cy="725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None/>
              <a:defRPr sz="1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None/>
              <a:defRPr sz="1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None/>
              <a:defRPr sz="1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None/>
              <a:defRPr sz="1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None/>
              <a:defRPr sz="1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None/>
              <a:defRPr sz="1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None/>
              <a:defRPr sz="1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None/>
              <a:defRPr sz="1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algn="ctr"/>
            <a:r>
              <a:rPr lang="uk-UA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Термін практики – 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03.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uk-UA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р. по 28.03.2025 </a:t>
            </a:r>
            <a:r>
              <a:rPr lang="uk-UA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</a:p>
          <a:p>
            <a:pPr algn="ctr"/>
            <a:r>
              <a:rPr lang="uk-UA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База практики: кафедра філософії, соціології та соціальної роботи</a:t>
            </a:r>
            <a:br>
              <a:rPr lang="uk-UA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82705" y="3415266"/>
            <a:ext cx="50505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5838" indent="-985838"/>
            <a:r>
              <a:rPr lang="uk-UA" sz="1600" b="1">
                <a:latin typeface="Times New Roman" pitchFamily="18" charset="0"/>
                <a:cs typeface="Times New Roman" pitchFamily="18" charset="0"/>
              </a:rPr>
              <a:t>Звіт </a:t>
            </a:r>
            <a:r>
              <a:rPr lang="uk-UA" sz="1600" b="1" smtClean="0">
                <a:latin typeface="Times New Roman" pitchFamily="18" charset="0"/>
                <a:cs typeface="Times New Roman" pitchFamily="18" charset="0"/>
              </a:rPr>
              <a:t>підготував</a:t>
            </a:r>
            <a:r>
              <a:rPr lang="uk-UA" sz="16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985838" indent="-985838"/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здобувач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ОНП 231Соціальна робота</a:t>
            </a:r>
          </a:p>
          <a:p>
            <a:pPr marL="985838" indent="-985838"/>
            <a:r>
              <a:rPr lang="uk-UA" sz="1600" b="1" dirty="0">
                <a:latin typeface="Times New Roman" pitchFamily="18" charset="0"/>
                <a:cs typeface="Times New Roman" pitchFamily="18" charset="0"/>
              </a:rPr>
              <a:t>Ігор ПРИСТАЙ</a:t>
            </a:r>
          </a:p>
          <a:p>
            <a:pPr marL="985838" indent="-985838"/>
            <a:r>
              <a:rPr lang="uk-UA" sz="1600" b="1" dirty="0">
                <a:latin typeface="Times New Roman" pitchFamily="18" charset="0"/>
                <a:cs typeface="Times New Roman" pitchFamily="18" charset="0"/>
              </a:rPr>
              <a:t>Науковий керівник : </a:t>
            </a:r>
          </a:p>
          <a:p>
            <a:pPr marL="985838" indent="-985838"/>
            <a:r>
              <a:rPr lang="uk-UA" sz="1600" b="1" dirty="0">
                <a:latin typeface="Times New Roman" pitchFamily="18" charset="0"/>
                <a:cs typeface="Times New Roman" pitchFamily="18" charset="0"/>
              </a:rPr>
              <a:t>професор Ірина ШАПОШНИКОВА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6"/>
          <p:cNvSpPr/>
          <p:nvPr/>
        </p:nvSpPr>
        <p:spPr>
          <a:xfrm>
            <a:off x="2326" y="697632"/>
            <a:ext cx="4512923" cy="4504747"/>
          </a:xfrm>
          <a:custGeom>
            <a:avLst/>
            <a:gdLst/>
            <a:ahLst/>
            <a:cxnLst/>
            <a:rect l="l" t="t" r="r" b="b"/>
            <a:pathLst>
              <a:path w="83345" h="83194" extrusionOk="0">
                <a:moveTo>
                  <a:pt x="0" y="0"/>
                </a:moveTo>
                <a:lnTo>
                  <a:pt x="0" y="83193"/>
                </a:lnTo>
                <a:lnTo>
                  <a:pt x="83345" y="83193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2" name="Google Shape;302;p36"/>
          <p:cNvSpPr txBox="1">
            <a:spLocks noGrp="1"/>
          </p:cNvSpPr>
          <p:nvPr>
            <p:ph type="title"/>
          </p:nvPr>
        </p:nvSpPr>
        <p:spPr>
          <a:xfrm>
            <a:off x="1033989" y="789729"/>
            <a:ext cx="6880523" cy="72993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109538" indent="66675" algn="ctr"/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Відповідно до програми практики було виконано </a:t>
            </a:r>
            <a:b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наступні завдання:</a:t>
            </a:r>
          </a:p>
        </p:txBody>
      </p:sp>
      <p:sp>
        <p:nvSpPr>
          <p:cNvPr id="303" name="Google Shape;303;p36"/>
          <p:cNvSpPr txBox="1">
            <a:spLocks noGrp="1"/>
          </p:cNvSpPr>
          <p:nvPr>
            <p:ph type="subTitle" idx="1"/>
          </p:nvPr>
        </p:nvSpPr>
        <p:spPr>
          <a:xfrm>
            <a:off x="985682" y="1621073"/>
            <a:ext cx="6880523" cy="596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82600" indent="-342900" algn="ctr">
              <a:buAutoNum type="arabicPeriod"/>
            </a:pPr>
            <a:r>
              <a:rPr lang="uk-UA" sz="1800" b="1" dirty="0"/>
              <a:t>Опрацювання онлайн курсів на платформі </a:t>
            </a:r>
            <a:r>
              <a:rPr lang="uk-UA" sz="1800" b="1" dirty="0" err="1"/>
              <a:t>Prometheus</a:t>
            </a:r>
            <a:r>
              <a:rPr lang="uk-UA" sz="1800" dirty="0"/>
              <a:t>:</a:t>
            </a:r>
          </a:p>
        </p:txBody>
      </p:sp>
      <p:sp>
        <p:nvSpPr>
          <p:cNvPr id="305" name="Google Shape;305;p36"/>
          <p:cNvSpPr/>
          <p:nvPr/>
        </p:nvSpPr>
        <p:spPr>
          <a:xfrm>
            <a:off x="2362" y="-3"/>
            <a:ext cx="2099485" cy="2099424"/>
          </a:xfrm>
          <a:custGeom>
            <a:avLst/>
            <a:gdLst/>
            <a:ahLst/>
            <a:cxnLst/>
            <a:rect l="l" t="t" r="r" b="b"/>
            <a:pathLst>
              <a:path w="34675" h="34674" extrusionOk="0">
                <a:moveTo>
                  <a:pt x="0" y="0"/>
                </a:moveTo>
                <a:lnTo>
                  <a:pt x="0" y="34674"/>
                </a:lnTo>
                <a:lnTo>
                  <a:pt x="3467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36289" y="261959"/>
            <a:ext cx="899544" cy="888899"/>
          </a:xfrm>
          <a:prstGeom prst="flowChartConnector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1DF32BF-8FD2-770E-D728-4705CE380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541" y="2627276"/>
            <a:ext cx="2362836" cy="166964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D3928FF-17BF-0584-F8FE-8D21BCE1E4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5264" y="2552438"/>
            <a:ext cx="2465317" cy="174205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56CFAF6-0818-E718-187F-2BFE4D99D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5876" y="2553830"/>
            <a:ext cx="2465317" cy="1742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021403" cy="5040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uk-UA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ВІДВІДУВАННЯ ЗАНЯТЬ ВИКЛАДАЧІВ КАФЕДРИ</a:t>
            </a:r>
            <a:endParaRPr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7387CC8-A777-8C05-445E-BCD3DA2FFA22}"/>
              </a:ext>
            </a:extLst>
          </p:cNvPr>
          <p:cNvSpPr txBox="1"/>
          <p:nvPr/>
        </p:nvSpPr>
        <p:spPr>
          <a:xfrm>
            <a:off x="103039" y="1121301"/>
            <a:ext cx="4228278" cy="42413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Відвідування лекційного заняття з ОК «Побудова кар’єри та чинники успішного працевлаштування» (вибіркова компонента загального циклу підготовки), проведеного для здобувачів 4 курсу денної форми навчання різних спеціальностей доцентом кафедри філософії, соціології та соціальної роботи </a:t>
            </a:r>
            <a:r>
              <a:rPr lang="uk-UA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Швець Т.М.</a:t>
            </a:r>
          </a:p>
          <a:p>
            <a:pPr algn="just">
              <a:buNone/>
            </a:pPr>
            <a:endParaRPr lang="uk-UA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Відвідування семінарського заняття з ОК «Академічна доброчесність», проведеного для 1 курсу денної форми навчання факультету психології, історії та соціології доцентом кафедри філософії, соціології та соціальної роботи </a:t>
            </a:r>
            <a:r>
              <a:rPr lang="uk-UA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Швець Т.М.</a:t>
            </a:r>
            <a:endParaRPr lang="x-none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None/>
            </a:pPr>
            <a:endParaRPr lang="x-non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uk-UA" sz="105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x-non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BF579BC-69F7-3144-E598-5731DB5A83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672" b="16709"/>
          <a:stretch/>
        </p:blipFill>
        <p:spPr>
          <a:xfrm>
            <a:off x="4331317" y="1240663"/>
            <a:ext cx="1894105" cy="16945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2759005-CBBB-83DE-4B56-07893FB370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516" t="21311" r="30645" b="24497"/>
          <a:stretch/>
        </p:blipFill>
        <p:spPr>
          <a:xfrm>
            <a:off x="6225422" y="1241951"/>
            <a:ext cx="2752627" cy="16945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15285D2-DF6A-60BF-0CF1-1562BBF8AC6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760" b="11849"/>
          <a:stretch/>
        </p:blipFill>
        <p:spPr>
          <a:xfrm>
            <a:off x="6815579" y="3082925"/>
            <a:ext cx="2225382" cy="16155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D7C223E-C50C-4770-E300-48BE11A32F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733" t="799" r="-1819" b="7931"/>
          <a:stretch/>
        </p:blipFill>
        <p:spPr>
          <a:xfrm>
            <a:off x="4362773" y="3081604"/>
            <a:ext cx="2434609" cy="16168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0D1C04E-0281-49A4-A3DD-419A1B0474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1607" y="235670"/>
            <a:ext cx="844785" cy="886120"/>
          </a:xfrm>
          <a:prstGeom prst="flowChartConnector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5"/>
          <p:cNvSpPr txBox="1">
            <a:spLocks noGrp="1"/>
          </p:cNvSpPr>
          <p:nvPr>
            <p:ph type="title"/>
          </p:nvPr>
        </p:nvSpPr>
        <p:spPr>
          <a:xfrm>
            <a:off x="471146" y="521284"/>
            <a:ext cx="7704000" cy="4330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uk-UA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 ТЕКСТУ ЛЕКЦІЙ ЗА ВИЗНАЧЕНОЮ ТЕМОЮ </a:t>
            </a:r>
            <a:endParaRPr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Изображение выглядит как текст, программное обеспечение, Мультимедийное программное обеспечение, веб-стран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E8991DCA-FBC5-7F15-F21D-EB53BDE2E2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616" r="15282" b="18690"/>
          <a:stretch/>
        </p:blipFill>
        <p:spPr>
          <a:xfrm>
            <a:off x="74696" y="1462344"/>
            <a:ext cx="4083842" cy="1677971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программное обеспечение, Значок на компьютере, Мультимедийное программное обеспеч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34E3CF97-16B8-AB55-F955-7BF6AAE5268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1" t="18242" r="9340" b="18689"/>
          <a:stretch/>
        </p:blipFill>
        <p:spPr>
          <a:xfrm>
            <a:off x="3029358" y="3140315"/>
            <a:ext cx="3510926" cy="1776369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программное обеспечение, Значок на компьютере,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57D055B1-8C5B-2DC6-A07E-F61653BA1E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7853" r="7641" b="17914"/>
          <a:stretch/>
        </p:blipFill>
        <p:spPr>
          <a:xfrm>
            <a:off x="4596783" y="1367071"/>
            <a:ext cx="4093127" cy="177915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AA3B6AE-78D4-4A79-83C8-A323B252B6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5217" y="317715"/>
            <a:ext cx="920483" cy="9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6993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>
          <a:extLst>
            <a:ext uri="{FF2B5EF4-FFF2-40B4-BE49-F238E27FC236}">
              <a16:creationId xmlns:a16="http://schemas.microsoft.com/office/drawing/2014/main" xmlns="" id="{78CD6596-2AFA-81E2-6344-AA3177966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5">
            <a:extLst>
              <a:ext uri="{FF2B5EF4-FFF2-40B4-BE49-F238E27FC236}">
                <a16:creationId xmlns:a16="http://schemas.microsoft.com/office/drawing/2014/main" xmlns="" id="{64DEE0D3-0436-F6B8-2C51-8024736278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4136" y="226816"/>
            <a:ext cx="7704000" cy="8478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uk-UA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 МЕТОДИЧНОЇ РОЗРОБКИ ДЛЯ ПРОВЕДЕННЯ СЕМІНАРСЬКИХ ЗАНЯТЬ З ОК ПСИХОЛОГІЯ УПРАВЛІННЯ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тести викладено за покликанням: 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https://naurok.com.ua/test/moe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Изображение выглядит как снимок экрана, текст, программное обеспеч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F96447CF-D780-CF4B-2A67-AA9624DBC7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018" t="18241" r="29473" b="13646"/>
          <a:stretch/>
        </p:blipFill>
        <p:spPr>
          <a:xfrm>
            <a:off x="357390" y="1204863"/>
            <a:ext cx="2281286" cy="2799760"/>
          </a:xfrm>
          <a:prstGeom prst="rect">
            <a:avLst/>
          </a:prstGeom>
        </p:spPr>
      </p:pic>
      <p:pic>
        <p:nvPicPr>
          <p:cNvPr id="10" name="Рисунок 9" descr="Изображение выглядит как снимок экрана, программное обеспечение, текст, Значок на компьютер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0A850E37-943A-648B-E23F-F6D3723C340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7241" t="22123" r="12007" b="12286"/>
          <a:stretch/>
        </p:blipFill>
        <p:spPr>
          <a:xfrm>
            <a:off x="3299381" y="1204863"/>
            <a:ext cx="2036190" cy="273377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снимок экрана, текст, программное обеспечение, Значок на компьютер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ABE386D5-AFC5-70D5-167D-47F2242CEFE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8089" t="20764" r="12977" b="13256"/>
          <a:stretch/>
        </p:blipFill>
        <p:spPr>
          <a:xfrm>
            <a:off x="5996276" y="1204863"/>
            <a:ext cx="2120203" cy="273377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EB7A7F3-1A6F-4D1C-AFC4-AF4B28F0DA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9203" y="226816"/>
            <a:ext cx="841321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0403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7"/>
          <p:cNvSpPr/>
          <p:nvPr/>
        </p:nvSpPr>
        <p:spPr>
          <a:xfrm flipH="1">
            <a:off x="7044480" y="-3"/>
            <a:ext cx="2099485" cy="2099424"/>
          </a:xfrm>
          <a:custGeom>
            <a:avLst/>
            <a:gdLst/>
            <a:ahLst/>
            <a:cxnLst/>
            <a:rect l="l" t="t" r="r" b="b"/>
            <a:pathLst>
              <a:path w="34675" h="34674" extrusionOk="0">
                <a:moveTo>
                  <a:pt x="0" y="0"/>
                </a:moveTo>
                <a:lnTo>
                  <a:pt x="0" y="34674"/>
                </a:lnTo>
                <a:lnTo>
                  <a:pt x="3467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3" name="Google Shape;313;p37"/>
          <p:cNvSpPr txBox="1">
            <a:spLocks noGrp="1"/>
          </p:cNvSpPr>
          <p:nvPr>
            <p:ph type="title"/>
          </p:nvPr>
        </p:nvSpPr>
        <p:spPr>
          <a:xfrm>
            <a:off x="644757" y="325303"/>
            <a:ext cx="7238416" cy="89084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Подані до фахових наукових видань і ОПУБЛІКОВАНІ статті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2159" y="1540433"/>
            <a:ext cx="756845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Пристай І.Р.</a:t>
            </a:r>
            <a:r>
              <a:rPr lang="uk-UA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 - </a:t>
            </a:r>
            <a:r>
              <a:rPr lang="ru-RU" sz="1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 «</a:t>
            </a:r>
            <a:r>
              <a:rPr lang="ru-RU" sz="18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Освітні</a:t>
            </a:r>
            <a:r>
              <a:rPr lang="ru-RU" sz="1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ru-RU" sz="18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тренди</a:t>
            </a:r>
            <a:r>
              <a:rPr lang="ru-RU" sz="1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 в розвитку </a:t>
            </a:r>
            <a:r>
              <a:rPr lang="ru-RU" sz="18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професійних</a:t>
            </a:r>
            <a:r>
              <a:rPr lang="ru-RU" sz="1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ru-RU" sz="18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навичок</a:t>
            </a:r>
            <a:r>
              <a:rPr lang="ru-RU" sz="1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 та </a:t>
            </a:r>
            <a:r>
              <a:rPr lang="ru-RU" sz="18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соціальної</a:t>
            </a:r>
            <a:r>
              <a:rPr lang="ru-RU" sz="1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ru-RU" sz="18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адаптації</a:t>
            </a:r>
            <a:r>
              <a:rPr lang="ru-RU" sz="1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 ВПО» </a:t>
            </a:r>
            <a:r>
              <a:rPr lang="en-GB" sz="1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  <a:hlinkClick r:id="rId3"/>
              </a:rPr>
              <a:t>https://doi.org/10.54929/2786-5746-2025-16-02-03</a:t>
            </a:r>
            <a:r>
              <a:rPr lang="uk-UA" sz="1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 </a:t>
            </a:r>
            <a:endParaRPr lang="ru-RU" sz="18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scadia Mono SemiBold" panose="020B0609020000020004" pitchFamily="49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Вірт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 Ю.М. - </a:t>
            </a:r>
            <a:r>
              <a:rPr lang="ru-RU" sz="1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 «</a:t>
            </a:r>
            <a:r>
              <a:rPr lang="ru-RU" sz="18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Соціальний</a:t>
            </a:r>
            <a:r>
              <a:rPr lang="ru-RU" sz="1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ru-RU" sz="18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захист</a:t>
            </a:r>
            <a:r>
              <a:rPr lang="ru-RU" sz="1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 та </a:t>
            </a:r>
            <a:r>
              <a:rPr lang="ru-RU" sz="18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волонтерська</a:t>
            </a:r>
            <a:r>
              <a:rPr lang="ru-RU" sz="1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ru-RU" sz="18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підтримка</a:t>
            </a:r>
            <a:r>
              <a:rPr lang="ru-RU" sz="1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ru-RU" sz="18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осіб</a:t>
            </a:r>
            <a:r>
              <a:rPr lang="ru-RU" sz="1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, </a:t>
            </a:r>
            <a:r>
              <a:rPr lang="ru-RU" sz="18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постраждалих</a:t>
            </a:r>
            <a:r>
              <a:rPr lang="ru-RU" sz="1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ru-RU" sz="18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від</a:t>
            </a:r>
            <a:r>
              <a:rPr lang="ru-RU" sz="1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ru-RU" sz="18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військового</a:t>
            </a:r>
            <a:r>
              <a:rPr lang="ru-RU" sz="1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ru-RU" sz="18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конфлікту</a:t>
            </a:r>
            <a:r>
              <a:rPr lang="ru-RU" sz="1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»</a:t>
            </a:r>
            <a:r>
              <a:rPr lang="x-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  <a:hlinkClick r:id="rId4"/>
              </a:rPr>
              <a:t>https://doi.org/10.54929/2786-5746-2025-16-02-01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 </a:t>
            </a:r>
            <a:endParaRPr lang="x-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scadia Mono SemiBold" panose="020B0609020000020004" pitchFamily="49" charset="0"/>
              <a:cs typeface="Times New Roman" panose="02020603050405020304" pitchFamily="18" charset="0"/>
            </a:endParaRPr>
          </a:p>
          <a:p>
            <a:pPr algn="just"/>
            <a:r>
              <a:rPr lang="x-none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Макар</a:t>
            </a:r>
            <a:r>
              <a:rPr lang="x-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 М.М. - </a:t>
            </a:r>
            <a:r>
              <a:rPr lang="ru-RU" sz="1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«</a:t>
            </a:r>
            <a:r>
              <a:rPr lang="ru-RU" sz="18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Програми</a:t>
            </a:r>
            <a:r>
              <a:rPr lang="ru-RU" sz="1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ru-RU" sz="18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соціальної</a:t>
            </a:r>
            <a:r>
              <a:rPr lang="ru-RU" sz="1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ru-RU" sz="18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інтеграції</a:t>
            </a:r>
            <a:r>
              <a:rPr lang="ru-RU" sz="1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 в </a:t>
            </a:r>
            <a:r>
              <a:rPr lang="ru-RU" sz="18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процесі</a:t>
            </a:r>
            <a:r>
              <a:rPr lang="ru-RU" sz="1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ru-RU" sz="18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працевлаштування</a:t>
            </a:r>
            <a:r>
              <a:rPr lang="ru-RU" sz="1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ru-RU" sz="18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учасників</a:t>
            </a:r>
            <a:r>
              <a:rPr lang="ru-RU" sz="1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ru-RU" sz="18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бойових</a:t>
            </a:r>
            <a:r>
              <a:rPr lang="ru-RU" sz="1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ru-RU" sz="18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дій</a:t>
            </a:r>
            <a:r>
              <a:rPr lang="ru-RU" sz="1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»</a:t>
            </a:r>
            <a:r>
              <a:rPr lang="x-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  <a:hlinkClick r:id="rId5"/>
              </a:rPr>
              <a:t>https://doi.org/10.54929/2786-5746-2025-16-02-02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scadia Mono SemiBold" panose="020B0609020000020004" pitchFamily="49" charset="0"/>
                <a:cs typeface="Times New Roman" panose="02020603050405020304" pitchFamily="18" charset="0"/>
              </a:rPr>
              <a:t>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scadia Mono SemiBold" panose="020B0609020000020004" pitchFamily="49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8AD0530-12DD-4A00-82FB-4C50ECC33D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2553" y="3795819"/>
            <a:ext cx="841321" cy="8839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12211F1-FB2F-E426-A9A6-AE1296387D03}"/>
              </a:ext>
            </a:extLst>
          </p:cNvPr>
          <p:cNvSpPr txBox="1"/>
          <p:nvPr/>
        </p:nvSpPr>
        <p:spPr>
          <a:xfrm>
            <a:off x="803564" y="8312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8"/>
          <p:cNvSpPr txBox="1">
            <a:spLocks noGrp="1"/>
          </p:cNvSpPr>
          <p:nvPr>
            <p:ph type="title"/>
          </p:nvPr>
        </p:nvSpPr>
        <p:spPr>
          <a:xfrm>
            <a:off x="557268" y="294993"/>
            <a:ext cx="7894064" cy="8181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uk-UA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засіданні робочої групи з планового перегляду ОНП Соціальна робота ( член робочої групи від здобувачів Пристай І.Р.)</a:t>
            </a:r>
            <a:endParaRPr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E583F23-C826-8912-15C3-2A746073CB65}"/>
              </a:ext>
            </a:extLst>
          </p:cNvPr>
          <p:cNvSpPr txBox="1"/>
          <p:nvPr/>
        </p:nvSpPr>
        <p:spPr>
          <a:xfrm>
            <a:off x="333214" y="1301059"/>
            <a:ext cx="5517396" cy="3357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uk-UA" sz="14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Пропозиції від </a:t>
            </a:r>
            <a:r>
              <a:rPr lang="uk-UA" sz="1400" b="1" kern="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здобуачів</a:t>
            </a:r>
            <a:r>
              <a:rPr lang="uk-UA" sz="14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через зміну галузі І та шифру спеціальності І10 Соціальна робота та консультування нами запропоновано</a:t>
            </a:r>
            <a:endParaRPr lang="x-none" sz="1400" b="1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uk-UA" sz="1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uk-UA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Фахову компетентність 05 доповнити і викласти у такій редакції : «Здатність здійснювати науково-педагогічну діяльність у вищій освіті</a:t>
            </a:r>
            <a:r>
              <a:rPr lang="uk-UA" sz="1400" kern="100" dirty="0"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400" b="1" u="sng" kern="100" dirty="0"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здатність здійснювати консультативну діяльність у закладах охорони здоров’я та соціального забезпечення</a:t>
            </a:r>
            <a:r>
              <a:rPr lang="uk-UA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x-none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uk-UA" sz="1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uk-UA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.Також пропонуємо розширити бази практики до закладів охорони здоров’я та Служб соціального захисту.</a:t>
            </a:r>
            <a:endParaRPr lang="x-none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uk-UA" sz="1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uk-UA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Пропонуємо передбачити зміни в графіках освітнього процесу у частині термінів проведення виробничої практики: проводити її у квітні</a:t>
            </a:r>
            <a:endParaRPr lang="x-none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Изображение выглядит как Человеческое лицо, текст, снимок экрана, программное обеспеч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10927CD6-2BD2-7F81-F43F-E4A48E4417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707" t="7374" r="17101" b="14421"/>
          <a:stretch/>
        </p:blipFill>
        <p:spPr>
          <a:xfrm>
            <a:off x="5850610" y="1852047"/>
            <a:ext cx="3293390" cy="293976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6E73B75-F8A4-4260-BFE1-99E5844A6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5550" y="704077"/>
            <a:ext cx="841321" cy="8839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9"/>
          <p:cNvSpPr txBox="1">
            <a:spLocks noGrp="1"/>
          </p:cNvSpPr>
          <p:nvPr>
            <p:ph type="title"/>
          </p:nvPr>
        </p:nvSpPr>
        <p:spPr>
          <a:xfrm>
            <a:off x="1358539" y="216721"/>
            <a:ext cx="6337753" cy="112179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Звітування на кафедрі філософії, соціології та соціальної роботи та надання пакету документів за результатами практики </a:t>
            </a:r>
            <a:endParaRPr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7" name="Google Shape;337;p39"/>
          <p:cNvSpPr/>
          <p:nvPr/>
        </p:nvSpPr>
        <p:spPr>
          <a:xfrm>
            <a:off x="61403" y="0"/>
            <a:ext cx="2099485" cy="2099424"/>
          </a:xfrm>
          <a:custGeom>
            <a:avLst/>
            <a:gdLst/>
            <a:ahLst/>
            <a:cxnLst/>
            <a:rect l="l" t="t" r="r" b="b"/>
            <a:pathLst>
              <a:path w="34675" h="34674" extrusionOk="0">
                <a:moveTo>
                  <a:pt x="0" y="0"/>
                </a:moveTo>
                <a:lnTo>
                  <a:pt x="0" y="34674"/>
                </a:lnTo>
                <a:lnTo>
                  <a:pt x="3467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8" name="Рисунок 7" descr="Изображение выглядит как текст, снимок экрана, программное обеспечение, мультимеди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CB10BA31-C2B7-411B-3B84-3032FD21A9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728" t="10479" r="13826" b="11704"/>
          <a:stretch/>
        </p:blipFill>
        <p:spPr>
          <a:xfrm>
            <a:off x="5255949" y="1788879"/>
            <a:ext cx="3832672" cy="326459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снимок экрана, текст, программное обеспечение, Значок на компьютер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A5D25A2A-A89E-5DB8-F17E-E9FE1AF102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84" t="25228" r="10915" b="8210"/>
          <a:stretch/>
        </p:blipFill>
        <p:spPr>
          <a:xfrm>
            <a:off x="120445" y="1049709"/>
            <a:ext cx="1981402" cy="198140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кст, снимок экрана, программное обеспечение, Значок на компьютер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374C83E1-D78F-3407-6827-B8E3804748F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7725" t="22317" r="11765" b="11898"/>
          <a:stretch/>
        </p:blipFill>
        <p:spPr>
          <a:xfrm>
            <a:off x="120445" y="3149133"/>
            <a:ext cx="2148189" cy="1930011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снимок экрана, текст, программное обеспечение, Значок на компьютер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C99F54A5-1BB4-BF9A-D524-591CABD09F8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880" t="24645" r="12977" b="13256"/>
          <a:stretch/>
        </p:blipFill>
        <p:spPr>
          <a:xfrm>
            <a:off x="2326059" y="1863367"/>
            <a:ext cx="2466883" cy="201173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FB92EF4-3533-4397-BEF7-A00180F6BD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7696292" y="435472"/>
            <a:ext cx="1085106" cy="1071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44"/>
          <p:cNvSpPr txBox="1">
            <a:spLocks noGrp="1"/>
          </p:cNvSpPr>
          <p:nvPr>
            <p:ph type="title"/>
          </p:nvPr>
        </p:nvSpPr>
        <p:spPr>
          <a:xfrm>
            <a:off x="624443" y="1204671"/>
            <a:ext cx="6680366" cy="178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5400" dirty="0"/>
              <a:t>Дякую за увагу!</a:t>
            </a:r>
            <a:endParaRPr sz="5400" dirty="0"/>
          </a:p>
        </p:txBody>
      </p:sp>
      <p:sp>
        <p:nvSpPr>
          <p:cNvPr id="486" name="Google Shape;486;p44"/>
          <p:cNvSpPr/>
          <p:nvPr/>
        </p:nvSpPr>
        <p:spPr>
          <a:xfrm flipH="1">
            <a:off x="4631078" y="697632"/>
            <a:ext cx="4512923" cy="4504747"/>
          </a:xfrm>
          <a:custGeom>
            <a:avLst/>
            <a:gdLst/>
            <a:ahLst/>
            <a:cxnLst/>
            <a:rect l="l" t="t" r="r" b="b"/>
            <a:pathLst>
              <a:path w="83345" h="83194" extrusionOk="0">
                <a:moveTo>
                  <a:pt x="0" y="0"/>
                </a:moveTo>
                <a:lnTo>
                  <a:pt x="0" y="83193"/>
                </a:lnTo>
                <a:lnTo>
                  <a:pt x="83345" y="83193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7" name="Google Shape;487;p44"/>
          <p:cNvSpPr/>
          <p:nvPr/>
        </p:nvSpPr>
        <p:spPr>
          <a:xfrm flipH="1">
            <a:off x="7044480" y="-3"/>
            <a:ext cx="2099485" cy="2099424"/>
          </a:xfrm>
          <a:custGeom>
            <a:avLst/>
            <a:gdLst/>
            <a:ahLst/>
            <a:cxnLst/>
            <a:rect l="l" t="t" r="r" b="b"/>
            <a:pathLst>
              <a:path w="34675" h="34674" extrusionOk="0">
                <a:moveTo>
                  <a:pt x="0" y="0"/>
                </a:moveTo>
                <a:lnTo>
                  <a:pt x="0" y="34674"/>
                </a:lnTo>
                <a:lnTo>
                  <a:pt x="3467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5C67261-C03E-BB36-724E-9399508C9D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4176" y="3412382"/>
            <a:ext cx="1470583" cy="1449464"/>
          </a:xfrm>
          <a:prstGeom prst="flowChartConnector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Булат</Template>
  <TotalTime>262</TotalTime>
  <Words>286</Words>
  <Application>Microsoft Office PowerPoint</Application>
  <PresentationFormat>Экран (16:9)</PresentationFormat>
  <Paragraphs>33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21" baseType="lpstr">
      <vt:lpstr>Arial</vt:lpstr>
      <vt:lpstr>Rockwell</vt:lpstr>
      <vt:lpstr>Times New Roman</vt:lpstr>
      <vt:lpstr>Outfit</vt:lpstr>
      <vt:lpstr>Barlow</vt:lpstr>
      <vt:lpstr>Cascadia Mono SemiBold</vt:lpstr>
      <vt:lpstr>Calibri</vt:lpstr>
      <vt:lpstr>Bookman Old Style</vt:lpstr>
      <vt:lpstr>Anaheim</vt:lpstr>
      <vt:lpstr>Bebas Neue</vt:lpstr>
      <vt:lpstr>Nunito Light</vt:lpstr>
      <vt:lpstr>Damask</vt:lpstr>
      <vt:lpstr> Херсонський державний університет  Факультет психології, історії та соціології Кафедра філософії, соціології та соціальної роботи</vt:lpstr>
      <vt:lpstr>Відповідно до програми практики було виконано  наступні завдання:</vt:lpstr>
      <vt:lpstr>ВІДВІДУВАННЯ ЗАНЯТЬ ВИКЛАДАЧІВ КАФЕДРИ</vt:lpstr>
      <vt:lpstr>ПІДГОТОВКА ТЕКСТУ ЛЕКЦІЙ ЗА ВИЗНАЧЕНОЮ ТЕМОЮ </vt:lpstr>
      <vt:lpstr>ПІДГОТОВКА МЕТОДИЧНОЇ РОЗРОБКИ ДЛЯ ПРОВЕДЕННЯ СЕМІНАРСЬКИХ ЗАНЯТЬ З ОК ПСИХОЛОГІЯ УПРАВЛІННЯ тести викладено за покликанням: https://naurok.com.ua/test/moe </vt:lpstr>
      <vt:lpstr>Подані до фахових наукових видань і ОПУБЛІКОВАНІ статті</vt:lpstr>
      <vt:lpstr>Участь у засіданні робочої групи з планового перегляду ОНП Соціальна робота ( член робочої групи від здобувачів Пристай І.Р.)</vt:lpstr>
      <vt:lpstr>Звітування на кафедрі філософії, соціології та соціальної роботи та надання пакету документів за результатами практики </vt:lpstr>
      <vt:lpstr>Дякую за увагу!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Херсонський державний університет  Факультет психології, історії та соціології Кафедра філософії, соціології та соціальної роботи</dc:title>
  <dc:creator>Катя</dc:creator>
  <cp:lastModifiedBy>HP</cp:lastModifiedBy>
  <cp:revision>31</cp:revision>
  <dcterms:modified xsi:type="dcterms:W3CDTF">2025-04-14T08:24:24Z</dcterms:modified>
</cp:coreProperties>
</file>