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63" r:id="rId6"/>
    <p:sldId id="261" r:id="rId7"/>
    <p:sldId id="266" r:id="rId8"/>
    <p:sldId id="259" r:id="rId9"/>
    <p:sldId id="260" r:id="rId10"/>
    <p:sldId id="267" r:id="rId11"/>
    <p:sldId id="269" r:id="rId12"/>
    <p:sldId id="270" r:id="rId13"/>
    <p:sldId id="271" r:id="rId14"/>
    <p:sldId id="272" r:id="rId15"/>
    <p:sldId id="273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FF"/>
    <a:srgbClr val="65FF65"/>
    <a:srgbClr val="F896E3"/>
    <a:srgbClr val="FDC08D"/>
    <a:srgbClr val="19F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EC72F-0D43-457E-ACA6-68F7CFD71EE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9C6A4-26D1-4A59-AB94-59F3A052E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23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C6A4-26D1-4A59-AB94-59F3A052E2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54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A207-8155-4E23-BFC9-80CC2C33BD58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C1D6-36E4-4AA0-ADB4-BB742BB5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2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6F85-354E-43BF-86CC-1A39247492EF}" type="datetime1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C1D6-36E4-4AA0-ADB4-BB742BB5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52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5350-9413-4742-8A52-7D4B10D593EF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C1D6-36E4-4AA0-ADB4-BB742BB5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3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0EA9-799E-4678-A8A8-7991E548B8F2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C1D6-36E4-4AA0-ADB4-BB742BB51F9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916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6CC8-CAC4-4AE0-A4E4-51F559D7BF3E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C1D6-36E4-4AA0-ADB4-BB742BB5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37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6CF4-F47C-44F2-A5F8-21487B242CF3}" type="datetime1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C1D6-36E4-4AA0-ADB4-BB742BB5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752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A897-6B21-420C-B160-9AB29F026F1E}" type="datetime1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C1D6-36E4-4AA0-ADB4-BB742BB5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37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CD4-9F58-4269-AA77-8E5FF98646B6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C1D6-36E4-4AA0-ADB4-BB742BB5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5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802E-6E26-4609-A48E-8F594456278E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C1D6-36E4-4AA0-ADB4-BB742BB5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2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A4D1-256B-4FAD-B715-FB2BAB9B5EEC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C1D6-36E4-4AA0-ADB4-BB742BB5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2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C469-23D4-4D63-BD4A-C63BB2BE3A63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C1D6-36E4-4AA0-ADB4-BB742BB5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50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1F5-0BA1-46EB-A5D2-26FB45F2656E}" type="datetime1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C1D6-36E4-4AA0-ADB4-BB742BB5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4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E372-2870-42B4-94F5-6CA16132AE60}" type="datetime1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C1D6-36E4-4AA0-ADB4-BB742BB5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33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0BD8-2A97-4861-AAEB-B2D1A4F186BC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C1D6-36E4-4AA0-ADB4-BB742BB5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0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6131-D174-4FFD-BB6C-040EBE5C1D25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C1D6-36E4-4AA0-ADB4-BB742BB5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0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9CD1-894C-4333-A4C6-5C0A56E0C8D5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C1D6-36E4-4AA0-ADB4-BB742BB5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7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7A8E-4C8C-401D-A75D-7E4B41A8B3D9}" type="datetime1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C1D6-36E4-4AA0-ADB4-BB742BB5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3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3C68418-DD25-4D92-A0A8-0EFCF092AF4A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3C1D6-36E4-4AA0-ADB4-BB742BB5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07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8709" y="240762"/>
            <a:ext cx="7031182" cy="1400530"/>
          </a:xfrm>
        </p:spPr>
        <p:txBody>
          <a:bodyPr/>
          <a:lstStyle/>
          <a:p>
            <a:r>
              <a:rPr lang="uk-UA" sz="4400" dirty="0">
                <a:solidFill>
                  <a:srgbClr val="F896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№</a:t>
            </a:r>
            <a:r>
              <a:rPr lang="uk-UA" sz="4400" dirty="0" smtClean="0">
                <a:solidFill>
                  <a:srgbClr val="F896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uk-UA" sz="4400" dirty="0">
                <a:solidFill>
                  <a:srgbClr val="F896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(частина </a:t>
            </a:r>
            <a:r>
              <a:rPr lang="uk-UA" sz="4400" dirty="0" smtClean="0">
                <a:solidFill>
                  <a:srgbClr val="F896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uk-UA" sz="4400" b="1" dirty="0">
                <a:solidFill>
                  <a:srgbClr val="F896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Рухи рослин: </a:t>
            </a:r>
            <a:r>
              <a:rPr lang="uk-UA" sz="4400" b="1" dirty="0" smtClean="0">
                <a:solidFill>
                  <a:srgbClr val="F896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тропізми</a:t>
            </a:r>
            <a:endParaRPr lang="ru-RU" sz="4400" dirty="0">
              <a:solidFill>
                <a:srgbClr val="F896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48172" y="2502343"/>
            <a:ext cx="7301346" cy="153571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дослідити рухові процеси в рослинних організмах</a:t>
            </a:r>
            <a:endParaRPr lang="uk-UA" sz="3200" b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1091045" y="4622019"/>
            <a:ext cx="10612582" cy="17926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</a:t>
            </a:r>
            <a:r>
              <a:rPr lang="uk-UA" sz="28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uk-UA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Виявити вплив одностороннього освітлення на ріст осьових органів</a:t>
            </a:r>
            <a:r>
              <a:rPr lang="uk-UA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2.</a:t>
            </a:r>
            <a:r>
              <a:rPr lang="uk-UA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ослідити </a:t>
            </a:r>
            <a:r>
              <a:rPr lang="uk-UA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залежність росту осьових органів рослин від дії земного тяжіння</a:t>
            </a:r>
            <a:endParaRPr lang="ru-RU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297391" y="0"/>
            <a:ext cx="838199" cy="481525"/>
          </a:xfrm>
        </p:spPr>
        <p:txBody>
          <a:bodyPr/>
          <a:lstStyle/>
          <a:p>
            <a:fld id="{2093C1D6-36E4-4AA0-ADB4-BB742BB51F99}" type="slidenum">
              <a:rPr lang="ru-RU" smtClean="0"/>
              <a:t>1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518" y="1238010"/>
            <a:ext cx="3291319" cy="31372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05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69019" y="0"/>
            <a:ext cx="838199" cy="536943"/>
          </a:xfrm>
        </p:spPr>
        <p:txBody>
          <a:bodyPr/>
          <a:lstStyle/>
          <a:p>
            <a:fld id="{2093C1D6-36E4-4AA0-ADB4-BB742BB51F99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1620982" y="386308"/>
            <a:ext cx="7980218" cy="67710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sz="1900" dirty="0" smtClean="0"/>
              <a:t>До початку даного досліду ми пророщуємо насіння швидкоростучих дводольних культур - гороху та квасолі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1" y="1373954"/>
            <a:ext cx="9388810" cy="4765175"/>
          </a:xfrm>
          <a:prstGeom prst="rect">
            <a:avLst/>
          </a:prstGeom>
          <a:ln w="38100">
            <a:solidFill>
              <a:srgbClr val="FFC1FF"/>
            </a:solidFill>
          </a:ln>
        </p:spPr>
      </p:pic>
    </p:spTree>
    <p:extLst>
      <p:ext uri="{BB962C8B-B14F-4D97-AF65-F5344CB8AC3E}">
        <p14:creationId xmlns:p14="http://schemas.microsoft.com/office/powerpoint/2010/main" val="42583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8618" y="1304773"/>
            <a:ext cx="5278582" cy="4084645"/>
          </a:xfrm>
        </p:spPr>
        <p:txBody>
          <a:bodyPr>
            <a:noAutofit/>
          </a:bodyPr>
          <a:lstStyle/>
          <a:p>
            <a:r>
              <a:rPr lang="uk-UA" dirty="0" smtClean="0"/>
              <a:t>Сам дослід проводять з використанням саморобної геотропічної камери. Для неї нам потрібна прозора скляна банка з кришкою (її роль відіграє чашка Петрі) та рівна їй за розміром скляна пластинка, </a:t>
            </a:r>
            <a:r>
              <a:rPr lang="uk-UA" dirty="0"/>
              <a:t>яку попередньо обгортають з усіх боків фільтрувальним папером</a:t>
            </a:r>
            <a:r>
              <a:rPr lang="uk-UA" dirty="0" smtClean="0"/>
              <a:t>.</a:t>
            </a:r>
          </a:p>
          <a:p>
            <a:r>
              <a:rPr lang="uk-UA" dirty="0" smtClean="0"/>
              <a:t>Замість скляної ми використали пластикову пластинку, обрізану до відповідного розміру.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C1D6-36E4-4AA0-ADB4-BB742BB51F99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8" y="1063416"/>
            <a:ext cx="5650918" cy="4631900"/>
          </a:xfrm>
          <a:prstGeom prst="rect">
            <a:avLst/>
          </a:prstGeom>
          <a:ln w="38100">
            <a:solidFill>
              <a:srgbClr val="FFC1FF"/>
            </a:solidFill>
          </a:ln>
        </p:spPr>
      </p:pic>
    </p:spTree>
    <p:extLst>
      <p:ext uri="{BB962C8B-B14F-4D97-AF65-F5344CB8AC3E}">
        <p14:creationId xmlns:p14="http://schemas.microsoft.com/office/powerpoint/2010/main" val="39848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94103" y="0"/>
            <a:ext cx="838199" cy="481525"/>
          </a:xfrm>
        </p:spPr>
        <p:txBody>
          <a:bodyPr/>
          <a:lstStyle/>
          <a:p>
            <a:fld id="{2093C1D6-36E4-4AA0-ADB4-BB742BB51F99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Объект 3"/>
          <p:cNvSpPr txBox="1">
            <a:spLocks noGrp="1"/>
          </p:cNvSpPr>
          <p:nvPr>
            <p:ph idx="1"/>
          </p:nvPr>
        </p:nvSpPr>
        <p:spPr>
          <a:xfrm>
            <a:off x="290945" y="481525"/>
            <a:ext cx="77501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dirty="0" smtClean="0"/>
              <a:t>Відбираємо проростки </a:t>
            </a:r>
            <a:r>
              <a:rPr lang="uk-UA" dirty="0"/>
              <a:t>з добре сформованим корінцем і пагоном </a:t>
            </a:r>
            <a:endParaRPr lang="uk-UA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79" y="481525"/>
            <a:ext cx="2911870" cy="2673927"/>
          </a:xfrm>
          <a:prstGeom prst="rect">
            <a:avLst/>
          </a:prstGeom>
          <a:ln w="38100">
            <a:solidFill>
              <a:srgbClr val="FFC1FF"/>
            </a:solidFill>
          </a:ln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6511678" y="4495996"/>
            <a:ext cx="4787639" cy="163121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defRPr/>
            </a:pPr>
            <a:r>
              <a:rPr lang="uk-UA" dirty="0" smtClean="0"/>
              <a:t>Прикріплюємо проростки нитками </a:t>
            </a:r>
            <a:r>
              <a:rPr lang="uk-UA" dirty="0"/>
              <a:t>до </a:t>
            </a:r>
            <a:r>
              <a:rPr lang="uk-UA" dirty="0" smtClean="0"/>
              <a:t>обгорнутих папером пластикових пластинок. Кріпити </a:t>
            </a:r>
            <a:r>
              <a:rPr lang="uk-UA" dirty="0"/>
              <a:t>проростки слід так, щоб корінці торкались кінчиками паперу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6" y="2265336"/>
            <a:ext cx="6220732" cy="3861876"/>
          </a:xfrm>
          <a:prstGeom prst="rect">
            <a:avLst/>
          </a:prstGeom>
          <a:ln w="38100">
            <a:solidFill>
              <a:srgbClr val="FFC1FF"/>
            </a:solidFill>
          </a:ln>
        </p:spPr>
      </p:pic>
    </p:spTree>
    <p:extLst>
      <p:ext uri="{BB962C8B-B14F-4D97-AF65-F5344CB8AC3E}">
        <p14:creationId xmlns:p14="http://schemas.microsoft.com/office/powerpoint/2010/main" val="38274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C1D6-36E4-4AA0-ADB4-BB742BB51F99}" type="slidenum">
              <a:rPr lang="ru-RU" smtClean="0"/>
              <a:t>13</a:t>
            </a:fld>
            <a:endParaRPr lang="ru-RU"/>
          </a:p>
        </p:txBody>
      </p:sp>
      <p:sp>
        <p:nvSpPr>
          <p:cNvPr id="5" name="Объект 3"/>
          <p:cNvSpPr txBox="1">
            <a:spLocks noGrp="1"/>
          </p:cNvSpPr>
          <p:nvPr>
            <p:ph idx="1"/>
          </p:nvPr>
        </p:nvSpPr>
        <p:spPr>
          <a:xfrm>
            <a:off x="488104" y="295729"/>
            <a:ext cx="9864436" cy="1682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sz="1900" dirty="0"/>
              <a:t>На дно банки наливають трохи води, ставлять пластинку з прикріпленим проростком в нормальному стані і залишають на 1-2 дні. </a:t>
            </a:r>
            <a:endParaRPr lang="uk-UA" sz="1900" dirty="0" smtClean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sz="1900" dirty="0"/>
              <a:t>Через 1-2 дні банку відкривають, пластинку з проростком перевертають на 180°, закривають склом і залишають на кілька днів (не більше ніж на 7 днів, оскільки проросток може загинути від нестачі кисню).</a:t>
            </a:r>
            <a:endParaRPr lang="uk-UA" sz="19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78" y="2175164"/>
            <a:ext cx="6735919" cy="4364181"/>
          </a:xfrm>
          <a:prstGeom prst="rect">
            <a:avLst/>
          </a:prstGeom>
          <a:ln w="38100">
            <a:solidFill>
              <a:srgbClr val="FFC1FF"/>
            </a:solidFill>
          </a:ln>
        </p:spPr>
      </p:pic>
    </p:spTree>
    <p:extLst>
      <p:ext uri="{BB962C8B-B14F-4D97-AF65-F5344CB8AC3E}">
        <p14:creationId xmlns:p14="http://schemas.microsoft.com/office/powerpoint/2010/main" val="8620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C1D6-36E4-4AA0-ADB4-BB742BB51F99}" type="slidenum">
              <a:rPr lang="ru-RU" smtClean="0"/>
              <a:t>14</a:t>
            </a:fld>
            <a:endParaRPr lang="ru-RU"/>
          </a:p>
        </p:txBody>
      </p:sp>
      <p:sp>
        <p:nvSpPr>
          <p:cNvPr id="5" name="Объект 3"/>
          <p:cNvSpPr txBox="1">
            <a:spLocks noGrp="1"/>
          </p:cNvSpPr>
          <p:nvPr>
            <p:ph idx="1"/>
          </p:nvPr>
        </p:nvSpPr>
        <p:spPr>
          <a:xfrm>
            <a:off x="140678" y="129474"/>
            <a:ext cx="103256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/>
              <a:t>Через </a:t>
            </a:r>
            <a:r>
              <a:rPr lang="uk-UA" b="1" dirty="0" smtClean="0"/>
              <a:t>7 днів ми перевірили стан проростків. Проросток гороху – загинув. Проросток квасолі виглядав так: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91" y="1001473"/>
            <a:ext cx="4184073" cy="5350677"/>
          </a:xfrm>
          <a:prstGeom prst="rect">
            <a:avLst/>
          </a:prstGeom>
          <a:ln w="28575">
            <a:solidFill>
              <a:srgbClr val="FFC1FF"/>
            </a:solidFill>
          </a:ln>
        </p:spPr>
      </p:pic>
    </p:spTree>
    <p:extLst>
      <p:ext uri="{BB962C8B-B14F-4D97-AF65-F5344CB8AC3E}">
        <p14:creationId xmlns:p14="http://schemas.microsoft.com/office/powerpoint/2010/main" val="13575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C1D6-36E4-4AA0-ADB4-BB742BB51F99}" type="slidenum">
              <a:rPr lang="ru-RU" smtClean="0"/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34836" y="540196"/>
            <a:ext cx="7758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19F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для самостійного виконання</a:t>
            </a:r>
            <a:endParaRPr lang="ru-RU" sz="2800" b="1" dirty="0">
              <a:solidFill>
                <a:srgbClr val="19F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3"/>
          <p:cNvSpPr txBox="1">
            <a:spLocks noGrp="1"/>
          </p:cNvSpPr>
          <p:nvPr>
            <p:ph idx="1"/>
          </p:nvPr>
        </p:nvSpPr>
        <p:spPr>
          <a:xfrm>
            <a:off x="1073727" y="1722748"/>
            <a:ext cx="8880764" cy="219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sz="2400" dirty="0" smtClean="0"/>
              <a:t>Замалювати дослід - на </a:t>
            </a:r>
            <a:r>
              <a:rPr lang="uk-UA" sz="2400" dirty="0"/>
              <a:t>початку </a:t>
            </a:r>
            <a:r>
              <a:rPr lang="uk-UA" sz="2400" dirty="0" smtClean="0"/>
              <a:t>та </a:t>
            </a:r>
            <a:r>
              <a:rPr lang="uk-UA" sz="2400" dirty="0"/>
              <a:t>його </a:t>
            </a:r>
            <a:r>
              <a:rPr lang="uk-UA" sz="2400" dirty="0" smtClean="0"/>
              <a:t>завершення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sz="2400" dirty="0" smtClean="0"/>
              <a:t>Відмітити, </a:t>
            </a:r>
            <a:r>
              <a:rPr lang="uk-UA" sz="2400" dirty="0"/>
              <a:t>в якому напрямку росте корінь, в якому – пагін проростка. </a:t>
            </a:r>
            <a:endParaRPr lang="uk-UA" sz="2400" dirty="0" smtClean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sz="2400" dirty="0" smtClean="0"/>
              <a:t>Зробити </a:t>
            </a:r>
            <a:r>
              <a:rPr lang="uk-UA" sz="2400" dirty="0"/>
              <a:t>висновок про знак геотропізму у різних органів проростка</a:t>
            </a:r>
            <a:r>
              <a:rPr lang="uk-UA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4631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10976" y="0"/>
            <a:ext cx="838199" cy="523089"/>
          </a:xfrm>
        </p:spPr>
        <p:txBody>
          <a:bodyPr/>
          <a:lstStyle/>
          <a:p>
            <a:fld id="{2093C1D6-36E4-4AA0-ADB4-BB742BB51F99}" type="slidenum">
              <a:rPr lang="ru-RU" smtClean="0"/>
              <a:t>16</a:t>
            </a:fld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45130" y="679572"/>
            <a:ext cx="9404723" cy="932737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Література для самопідготовки</a:t>
            </a:r>
            <a:endParaRPr lang="ru-RU" dirty="0"/>
          </a:p>
        </p:txBody>
      </p:sp>
      <p:sp>
        <p:nvSpPr>
          <p:cNvPr id="6" name="Объект 6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2505227"/>
          </a:xfrm>
        </p:spPr>
        <p:txBody>
          <a:bodyPr>
            <a:noAutofit/>
          </a:bodyPr>
          <a:lstStyle/>
          <a:p>
            <a:pPr lvl="0"/>
            <a:r>
              <a:rPr lang="uk-UA" sz="2800" dirty="0"/>
              <a:t>Мусієнко М.М. Фізіологія рослин. – К.: Фітосоціоцентр, 2001. – 392 с</a:t>
            </a:r>
            <a:r>
              <a:rPr lang="uk-UA" sz="2800" dirty="0" smtClean="0"/>
              <a:t>.</a:t>
            </a:r>
          </a:p>
          <a:p>
            <a:pPr lvl="0"/>
            <a:r>
              <a:rPr lang="uk-UA" sz="2800" dirty="0"/>
              <a:t>Фізіологія рослин: Практикум /за </a:t>
            </a:r>
            <a:r>
              <a:rPr lang="uk-UA" sz="2800" dirty="0" err="1"/>
              <a:t>ред.проф</a:t>
            </a:r>
            <a:r>
              <a:rPr lang="uk-UA" sz="2800" dirty="0"/>
              <a:t>. М.М. Мусієнка. – К.: Вища школа, 1995. – 191 с. робота №95, С. 158-161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040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15637" y="240762"/>
            <a:ext cx="6858000" cy="4529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b="1" i="1" dirty="0">
                <a:solidFill>
                  <a:srgbClr val="65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Трохи теорії: </a:t>
            </a:r>
            <a:r>
              <a:rPr lang="uk-UA" b="1" dirty="0">
                <a:solidFill>
                  <a:srgbClr val="65FF65"/>
                </a:solidFill>
              </a:rPr>
              <a:t> </a:t>
            </a:r>
            <a:r>
              <a:rPr lang="ru-RU" dirty="0"/>
              <a:t>Тропізми </a:t>
            </a:r>
            <a:r>
              <a:rPr lang="ru-RU" dirty="0" err="1"/>
              <a:t>рослин</a:t>
            </a:r>
            <a:r>
              <a:rPr lang="ru-RU" dirty="0"/>
              <a:t> є </a:t>
            </a:r>
            <a:r>
              <a:rPr lang="ru-RU" dirty="0" err="1"/>
              <a:t>механізмами</a:t>
            </a:r>
            <a:r>
              <a:rPr lang="ru-RU" dirty="0"/>
              <a:t> , з 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</a:t>
            </a:r>
            <a:r>
              <a:rPr lang="ru-RU" dirty="0" err="1"/>
              <a:t>адаптуються</a:t>
            </a:r>
            <a:r>
              <a:rPr lang="ru-RU" dirty="0"/>
              <a:t> до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Тропізми</a:t>
            </a:r>
            <a:r>
              <a:rPr lang="ru-RU" b="1" dirty="0"/>
              <a:t> </a:t>
            </a:r>
            <a:r>
              <a:rPr lang="ru-RU" b="1" dirty="0">
                <a:solidFill>
                  <a:srgbClr val="F896E3"/>
                </a:solidFill>
              </a:rPr>
              <a:t>– </a:t>
            </a:r>
            <a:r>
              <a:rPr lang="uk-UA" b="1" dirty="0">
                <a:solidFill>
                  <a:srgbClr val="F896E3"/>
                </a:solidFill>
              </a:rPr>
              <a:t>це </a:t>
            </a:r>
            <a:r>
              <a:rPr lang="ru-RU" b="1" dirty="0" err="1">
                <a:solidFill>
                  <a:srgbClr val="F896E3"/>
                </a:solidFill>
              </a:rPr>
              <a:t>ростові</a:t>
            </a:r>
            <a:r>
              <a:rPr lang="ru-RU" b="1" dirty="0">
                <a:solidFill>
                  <a:srgbClr val="F896E3"/>
                </a:solidFill>
              </a:rPr>
              <a:t> </a:t>
            </a:r>
            <a:r>
              <a:rPr lang="ru-RU" b="1" dirty="0" err="1">
                <a:solidFill>
                  <a:srgbClr val="F896E3"/>
                </a:solidFill>
              </a:rPr>
              <a:t>рухи</a:t>
            </a:r>
            <a:r>
              <a:rPr lang="ru-RU" b="1" dirty="0">
                <a:solidFill>
                  <a:srgbClr val="F896E3"/>
                </a:solidFill>
              </a:rPr>
              <a:t> в </a:t>
            </a:r>
            <a:r>
              <a:rPr lang="ru-RU" b="1" dirty="0" err="1">
                <a:solidFill>
                  <a:srgbClr val="F896E3"/>
                </a:solidFill>
              </a:rPr>
              <a:t>напрямку</a:t>
            </a:r>
            <a:r>
              <a:rPr lang="ru-RU" b="1" dirty="0">
                <a:solidFill>
                  <a:srgbClr val="F896E3"/>
                </a:solidFill>
              </a:rPr>
              <a:t>, </a:t>
            </a:r>
            <a:r>
              <a:rPr lang="ru-RU" b="1" dirty="0" err="1">
                <a:solidFill>
                  <a:srgbClr val="F896E3"/>
                </a:solidFill>
              </a:rPr>
              <a:t>який</a:t>
            </a:r>
            <a:r>
              <a:rPr lang="ru-RU" b="1" dirty="0">
                <a:solidFill>
                  <a:srgbClr val="F896E3"/>
                </a:solidFill>
              </a:rPr>
              <a:t> </a:t>
            </a:r>
            <a:r>
              <a:rPr lang="ru-RU" b="1" dirty="0" err="1">
                <a:solidFill>
                  <a:srgbClr val="F896E3"/>
                </a:solidFill>
              </a:rPr>
              <a:t>визначається</a:t>
            </a:r>
            <a:r>
              <a:rPr lang="ru-RU" b="1" dirty="0">
                <a:solidFill>
                  <a:srgbClr val="F896E3"/>
                </a:solidFill>
              </a:rPr>
              <a:t> </a:t>
            </a:r>
            <a:r>
              <a:rPr lang="ru-RU" b="1" dirty="0" err="1">
                <a:solidFill>
                  <a:srgbClr val="F896E3"/>
                </a:solidFill>
              </a:rPr>
              <a:t>однобічним</a:t>
            </a:r>
            <a:r>
              <a:rPr lang="ru-RU" b="1" dirty="0">
                <a:solidFill>
                  <a:srgbClr val="F896E3"/>
                </a:solidFill>
              </a:rPr>
              <a:t> </a:t>
            </a:r>
            <a:r>
              <a:rPr lang="ru-RU" b="1" dirty="0" err="1">
                <a:solidFill>
                  <a:srgbClr val="F896E3"/>
                </a:solidFill>
              </a:rPr>
              <a:t>впливом</a:t>
            </a:r>
            <a:r>
              <a:rPr lang="ru-RU" b="1" dirty="0">
                <a:solidFill>
                  <a:srgbClr val="F896E3"/>
                </a:solidFill>
              </a:rPr>
              <a:t> </a:t>
            </a:r>
            <a:r>
              <a:rPr lang="ru-RU" b="1" dirty="0" err="1">
                <a:solidFill>
                  <a:srgbClr val="F896E3"/>
                </a:solidFill>
              </a:rPr>
              <a:t>певного</a:t>
            </a:r>
            <a:r>
              <a:rPr lang="ru-RU" b="1" dirty="0">
                <a:solidFill>
                  <a:srgbClr val="F896E3"/>
                </a:solidFill>
              </a:rPr>
              <a:t> </a:t>
            </a:r>
            <a:r>
              <a:rPr lang="ru-RU" b="1" dirty="0" err="1">
                <a:solidFill>
                  <a:srgbClr val="F896E3"/>
                </a:solidFill>
              </a:rPr>
              <a:t>чинника</a:t>
            </a:r>
            <a:r>
              <a:rPr lang="ru-RU" b="1" dirty="0">
                <a:solidFill>
                  <a:srgbClr val="F896E3"/>
                </a:solidFill>
              </a:rPr>
              <a:t> </a:t>
            </a:r>
            <a:r>
              <a:rPr lang="ru-RU" b="1" dirty="0" err="1">
                <a:solidFill>
                  <a:srgbClr val="F896E3"/>
                </a:solidFill>
              </a:rPr>
              <a:t>середовища</a:t>
            </a:r>
            <a:r>
              <a:rPr lang="ru-RU" b="1" dirty="0">
                <a:solidFill>
                  <a:srgbClr val="F896E3"/>
                </a:solidFill>
              </a:rPr>
              <a:t>. </a:t>
            </a:r>
            <a:r>
              <a:rPr lang="ru-RU" dirty="0" smtClean="0"/>
              <a:t>Результатом </a:t>
            </a:r>
            <a:r>
              <a:rPr lang="ru-RU" dirty="0"/>
              <a:t>таких </a:t>
            </a:r>
            <a:r>
              <a:rPr lang="ru-RU" dirty="0" err="1"/>
              <a:t>рухів</a:t>
            </a:r>
            <a:r>
              <a:rPr lang="ru-RU" dirty="0"/>
              <a:t> є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рослина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в </a:t>
            </a:r>
            <a:r>
              <a:rPr lang="ru-RU" dirty="0" err="1"/>
              <a:t>просторі</a:t>
            </a:r>
            <a:r>
              <a:rPr lang="ru-RU" dirty="0"/>
              <a:t> </a:t>
            </a:r>
            <a:r>
              <a:rPr lang="ru-RU" dirty="0" err="1"/>
              <a:t>якнайсприятливіше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й </a:t>
            </a:r>
            <a:r>
              <a:rPr lang="ru-RU" dirty="0" err="1"/>
              <a:t>уникає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небезпечного</a:t>
            </a:r>
            <a:r>
              <a:rPr lang="ru-RU" dirty="0"/>
              <a:t> для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endParaRPr lang="ru-RU" dirty="0" smtClean="0"/>
          </a:p>
          <a:p>
            <a:pPr algn="just">
              <a:defRPr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рослина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подразника</a:t>
            </a:r>
            <a:r>
              <a:rPr lang="ru-RU" dirty="0"/>
              <a:t> </a:t>
            </a:r>
            <a:r>
              <a:rPr lang="ru-RU" dirty="0" err="1"/>
              <a:t>згинається</a:t>
            </a:r>
            <a:r>
              <a:rPr lang="ru-RU" dirty="0"/>
              <a:t> до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подразника</a:t>
            </a:r>
            <a:r>
              <a:rPr lang="ru-RU" dirty="0"/>
              <a:t>, то </a:t>
            </a:r>
            <a:r>
              <a:rPr lang="ru-RU" dirty="0" err="1"/>
              <a:t>це</a:t>
            </a:r>
            <a:r>
              <a:rPr lang="ru-RU" dirty="0"/>
              <a:t> </a:t>
            </a:r>
            <a:r>
              <a:rPr lang="ru-RU" b="1" i="1" dirty="0" err="1">
                <a:solidFill>
                  <a:srgbClr val="FFC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позитивний</a:t>
            </a:r>
            <a:r>
              <a:rPr lang="ru-RU" b="1" i="1" dirty="0">
                <a:solidFill>
                  <a:srgbClr val="FFC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C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тропізм</a:t>
            </a:r>
            <a:r>
              <a:rPr lang="ru-RU" dirty="0"/>
              <a:t>, а </a:t>
            </a:r>
            <a:r>
              <a:rPr lang="ru-RU" dirty="0" err="1"/>
              <a:t>якщо</a:t>
            </a:r>
            <a:r>
              <a:rPr lang="ru-RU" dirty="0"/>
              <a:t> вона </a:t>
            </a:r>
            <a:r>
              <a:rPr lang="ru-RU" dirty="0" err="1"/>
              <a:t>згинається</a:t>
            </a:r>
            <a:r>
              <a:rPr lang="ru-RU" dirty="0"/>
              <a:t> в </a:t>
            </a:r>
            <a:r>
              <a:rPr lang="ru-RU" dirty="0" err="1"/>
              <a:t>протилежний</a:t>
            </a:r>
            <a:r>
              <a:rPr lang="ru-RU" dirty="0"/>
              <a:t>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подразника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 </a:t>
            </a:r>
            <a:r>
              <a:rPr lang="ru-RU" b="1" i="1" dirty="0" err="1">
                <a:solidFill>
                  <a:srgbClr val="F896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негативний</a:t>
            </a:r>
            <a:r>
              <a:rPr lang="ru-RU" b="1" i="1" dirty="0">
                <a:solidFill>
                  <a:srgbClr val="F896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896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тропізм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338685" y="0"/>
            <a:ext cx="838199" cy="481525"/>
          </a:xfrm>
        </p:spPr>
        <p:txBody>
          <a:bodyPr/>
          <a:lstStyle/>
          <a:p>
            <a:fld id="{2093C1D6-36E4-4AA0-ADB4-BB742BB51F99}" type="slidenum">
              <a:rPr lang="ru-RU" smtClean="0"/>
              <a:t>2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30" y="481524"/>
            <a:ext cx="3290379" cy="3785675"/>
          </a:xfrm>
          <a:prstGeom prst="rect">
            <a:avLst/>
          </a:prstGeom>
          <a:ln w="38100">
            <a:solidFill>
              <a:srgbClr val="FFC1FF"/>
            </a:solidFill>
          </a:ln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415637" y="4770207"/>
            <a:ext cx="11526981" cy="163121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defRPr/>
            </a:pPr>
            <a:r>
              <a:rPr lang="ru-RU" dirty="0"/>
              <a:t>Тропізми </a:t>
            </a:r>
            <a:r>
              <a:rPr lang="ru-RU" dirty="0" err="1"/>
              <a:t>рослин</a:t>
            </a:r>
            <a:r>
              <a:rPr lang="ru-RU" dirty="0"/>
              <a:t> є результатом </a:t>
            </a:r>
            <a:r>
              <a:rPr lang="ru-RU" b="1" i="1" dirty="0" err="1">
                <a:solidFill>
                  <a:srgbClr val="65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диференціального</a:t>
            </a:r>
            <a:r>
              <a:rPr lang="ru-RU" b="1" i="1" dirty="0">
                <a:solidFill>
                  <a:srgbClr val="65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i="1" dirty="0" smtClean="0">
                <a:solidFill>
                  <a:srgbClr val="65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розростання</a:t>
            </a:r>
            <a:r>
              <a:rPr lang="uk-UA" b="1" dirty="0" smtClean="0"/>
              <a:t>, </a:t>
            </a:r>
            <a:r>
              <a:rPr lang="uk-UA" dirty="0" smtClean="0"/>
              <a:t>коли клітини </a:t>
            </a:r>
            <a:r>
              <a:rPr lang="uk-UA" dirty="0"/>
              <a:t>однієї ділянки в органі </a:t>
            </a:r>
            <a:r>
              <a:rPr lang="uk-UA" dirty="0" smtClean="0"/>
              <a:t>рослини </a:t>
            </a:r>
            <a:r>
              <a:rPr lang="uk-UA" dirty="0"/>
              <a:t>ростуть </a:t>
            </a:r>
            <a:r>
              <a:rPr lang="uk-UA" dirty="0" smtClean="0"/>
              <a:t>швидше, </a:t>
            </a:r>
            <a:r>
              <a:rPr lang="uk-UA" dirty="0"/>
              <a:t>ніж клітини </a:t>
            </a:r>
            <a:r>
              <a:rPr lang="uk-UA" dirty="0" smtClean="0"/>
              <a:t>з протилежного боку. </a:t>
            </a:r>
            <a:r>
              <a:rPr lang="ru-RU" dirty="0" err="1"/>
              <a:t>Диференціальний</a:t>
            </a:r>
            <a:r>
              <a:rPr lang="ru-RU" dirty="0"/>
              <a:t> </a:t>
            </a:r>
            <a:r>
              <a:rPr lang="ru-RU" dirty="0" err="1"/>
              <a:t>ріст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на</a:t>
            </a:r>
            <a:r>
              <a:rPr lang="uk-UA" dirty="0"/>
              <a:t>дає росту </a:t>
            </a:r>
            <a:r>
              <a:rPr lang="uk-UA" dirty="0" err="1"/>
              <a:t>органа</a:t>
            </a:r>
            <a:r>
              <a:rPr lang="uk-UA" dirty="0"/>
              <a:t> </a:t>
            </a:r>
            <a:r>
              <a:rPr lang="uk-UA" dirty="0" smtClean="0"/>
              <a:t>напрямок</a:t>
            </a:r>
            <a:r>
              <a:rPr lang="ru-RU" dirty="0" smtClean="0"/>
              <a:t>.</a:t>
            </a:r>
            <a:r>
              <a:rPr lang="uk-UA" dirty="0" smtClean="0"/>
              <a:t> </a:t>
            </a:r>
            <a:r>
              <a:rPr lang="uk-UA" dirty="0"/>
              <a:t>Фітогормони, </a:t>
            </a:r>
            <a:r>
              <a:rPr lang="uk-UA" dirty="0" smtClean="0"/>
              <a:t>зокрема</a:t>
            </a:r>
            <a:r>
              <a:rPr lang="uk-UA" dirty="0"/>
              <a:t>, ауксин, допомагають регулювати диференціальне розростання </a:t>
            </a:r>
            <a:r>
              <a:rPr lang="uk-UA" dirty="0" smtClean="0"/>
              <a:t>клітин, </a:t>
            </a:r>
            <a:r>
              <a:rPr lang="uk-UA" dirty="0"/>
              <a:t>в результаті чого рослина викривляється, вигинається або відхиляється через дію стимулу.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21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2540" y="0"/>
            <a:ext cx="838199" cy="587578"/>
          </a:xfrm>
        </p:spPr>
        <p:txBody>
          <a:bodyPr/>
          <a:lstStyle/>
          <a:p>
            <a:fld id="{2093C1D6-36E4-4AA0-ADB4-BB742BB51F99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879274" y="293789"/>
            <a:ext cx="7924800" cy="625299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uk-UA" sz="1900" dirty="0"/>
              <a:t>Серед численних типів тропізму виділяють:</a:t>
            </a:r>
            <a:endParaRPr lang="ru-RU" sz="1900" dirty="0"/>
          </a:p>
          <a:p>
            <a:r>
              <a:rPr lang="ru-RU" sz="1900" b="1" i="1" dirty="0" err="1">
                <a:solidFill>
                  <a:srgbClr val="65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Геотропізм</a:t>
            </a:r>
            <a:r>
              <a:rPr lang="ru-RU" sz="1900" dirty="0"/>
              <a:t> </a:t>
            </a:r>
            <a:r>
              <a:rPr lang="ru-RU" sz="1900" dirty="0" err="1"/>
              <a:t>або</a:t>
            </a:r>
            <a:r>
              <a:rPr lang="ru-RU" sz="1900" dirty="0"/>
              <a:t> </a:t>
            </a:r>
            <a:r>
              <a:rPr lang="ru-RU" sz="1900" b="1" i="1" dirty="0" err="1">
                <a:solidFill>
                  <a:srgbClr val="65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гравітропізм</a:t>
            </a:r>
            <a:r>
              <a:rPr lang="ru-RU" sz="1900" dirty="0"/>
              <a:t> — </a:t>
            </a:r>
            <a:r>
              <a:rPr lang="ru-RU" sz="1900" dirty="0" err="1"/>
              <a:t>тропізм</a:t>
            </a:r>
            <a:r>
              <a:rPr lang="ru-RU" sz="1900" dirty="0"/>
              <a:t>, </a:t>
            </a:r>
            <a:r>
              <a:rPr lang="ru-RU" sz="1900" dirty="0" err="1"/>
              <a:t>пов'язаний</a:t>
            </a:r>
            <a:r>
              <a:rPr lang="ru-RU" sz="1900" dirty="0"/>
              <a:t> з </a:t>
            </a:r>
            <a:r>
              <a:rPr lang="ru-RU" sz="1900" dirty="0" err="1"/>
              <a:t>впливом</a:t>
            </a:r>
            <a:r>
              <a:rPr lang="ru-RU" sz="1900" dirty="0"/>
              <a:t> на </a:t>
            </a:r>
            <a:r>
              <a:rPr lang="ru-RU" sz="1900" dirty="0" err="1"/>
              <a:t>рослини</a:t>
            </a:r>
            <a:r>
              <a:rPr lang="ru-RU" sz="1900" dirty="0"/>
              <a:t> </a:t>
            </a:r>
            <a:r>
              <a:rPr lang="ru-RU" sz="1900" dirty="0" err="1"/>
              <a:t>сили</a:t>
            </a:r>
            <a:r>
              <a:rPr lang="ru-RU" sz="1900" dirty="0"/>
              <a:t> </a:t>
            </a:r>
            <a:r>
              <a:rPr lang="ru-RU" sz="1900" dirty="0" err="1"/>
              <a:t>тяжіння</a:t>
            </a:r>
            <a:r>
              <a:rPr lang="ru-RU" sz="1900" dirty="0"/>
              <a:t> </a:t>
            </a:r>
            <a:r>
              <a:rPr lang="ru-RU" sz="1900" dirty="0" err="1"/>
              <a:t>Землі</a:t>
            </a:r>
            <a:r>
              <a:rPr lang="ru-RU" sz="1900" dirty="0"/>
              <a:t>. При позитивному </a:t>
            </a:r>
            <a:r>
              <a:rPr lang="ru-RU" sz="1900" dirty="0" err="1"/>
              <a:t>геотропізмі</a:t>
            </a:r>
            <a:r>
              <a:rPr lang="ru-RU" sz="1900" dirty="0"/>
              <a:t> </a:t>
            </a:r>
            <a:r>
              <a:rPr lang="ru-RU" sz="1900" dirty="0" err="1"/>
              <a:t>ріст</a:t>
            </a:r>
            <a:r>
              <a:rPr lang="ru-RU" sz="1900" dirty="0"/>
              <a:t> головного </a:t>
            </a:r>
            <a:r>
              <a:rPr lang="ru-RU" sz="1900" dirty="0" err="1"/>
              <a:t>кореня</a:t>
            </a:r>
            <a:r>
              <a:rPr lang="ru-RU" sz="1900" dirty="0"/>
              <a:t> </a:t>
            </a:r>
            <a:r>
              <a:rPr lang="ru-RU" sz="1900" dirty="0" err="1"/>
              <a:t>спрямований</a:t>
            </a:r>
            <a:r>
              <a:rPr lang="ru-RU" sz="1900" dirty="0"/>
              <a:t> </a:t>
            </a:r>
            <a:r>
              <a:rPr lang="ru-RU" sz="1900" dirty="0" smtClean="0"/>
              <a:t>донизу</a:t>
            </a:r>
            <a:r>
              <a:rPr lang="ru-RU" sz="1900" dirty="0"/>
              <a:t>.</a:t>
            </a:r>
          </a:p>
          <a:p>
            <a:r>
              <a:rPr lang="ru-RU" sz="1900" b="1" i="1" dirty="0" err="1">
                <a:solidFill>
                  <a:srgbClr val="65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Фототропізм</a:t>
            </a:r>
            <a:r>
              <a:rPr lang="ru-RU" sz="1900" dirty="0"/>
              <a:t> </a:t>
            </a:r>
            <a:r>
              <a:rPr lang="ru-RU" sz="1900" dirty="0" err="1"/>
              <a:t>або</a:t>
            </a:r>
            <a:r>
              <a:rPr lang="ru-RU" sz="1900" dirty="0"/>
              <a:t> </a:t>
            </a:r>
            <a:r>
              <a:rPr lang="ru-RU" sz="1900" b="1" i="1" dirty="0" err="1">
                <a:solidFill>
                  <a:srgbClr val="65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геліотропізм</a:t>
            </a:r>
            <a:r>
              <a:rPr lang="ru-RU" sz="1900" dirty="0"/>
              <a:t> — </a:t>
            </a:r>
            <a:r>
              <a:rPr lang="ru-RU" sz="1900" dirty="0" err="1"/>
              <a:t>тропізм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викликає</a:t>
            </a:r>
            <a:r>
              <a:rPr lang="ru-RU" sz="1900" dirty="0"/>
              <a:t> </a:t>
            </a:r>
            <a:r>
              <a:rPr lang="ru-RU" sz="1900" dirty="0" err="1"/>
              <a:t>вигин</a:t>
            </a:r>
            <a:r>
              <a:rPr lang="ru-RU" sz="1900" dirty="0"/>
              <a:t> </a:t>
            </a:r>
            <a:r>
              <a:rPr lang="ru-RU" sz="1900" dirty="0" err="1"/>
              <a:t>рослини</a:t>
            </a:r>
            <a:r>
              <a:rPr lang="ru-RU" sz="1900" dirty="0"/>
              <a:t>, </a:t>
            </a:r>
            <a:r>
              <a:rPr lang="ru-RU" sz="1900" dirty="0" err="1"/>
              <a:t>спрямований</a:t>
            </a:r>
            <a:r>
              <a:rPr lang="ru-RU" sz="1900" dirty="0"/>
              <a:t> до </a:t>
            </a:r>
            <a:r>
              <a:rPr lang="ru-RU" sz="1900" dirty="0" err="1"/>
              <a:t>джерела</a:t>
            </a:r>
            <a:r>
              <a:rPr lang="ru-RU" sz="1900" dirty="0"/>
              <a:t> </a:t>
            </a:r>
            <a:r>
              <a:rPr lang="ru-RU" sz="1900" dirty="0" err="1"/>
              <a:t>світла</a:t>
            </a:r>
            <a:r>
              <a:rPr lang="ru-RU" sz="1900" dirty="0"/>
              <a:t>. </a:t>
            </a:r>
            <a:endParaRPr lang="ru-RU" sz="1900" dirty="0" smtClean="0"/>
          </a:p>
          <a:p>
            <a:r>
              <a:rPr lang="ru-RU" sz="1900" b="1" i="1" dirty="0" err="1" smtClean="0">
                <a:solidFill>
                  <a:srgbClr val="65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Хемотропізм</a:t>
            </a:r>
            <a:r>
              <a:rPr lang="ru-RU" sz="1900" dirty="0"/>
              <a:t> — </a:t>
            </a:r>
            <a:r>
              <a:rPr lang="ru-RU" sz="1900" dirty="0" err="1"/>
              <a:t>тропізм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викликає</a:t>
            </a:r>
            <a:r>
              <a:rPr lang="ru-RU" sz="1900" dirty="0"/>
              <a:t> </a:t>
            </a:r>
            <a:r>
              <a:rPr lang="ru-RU" sz="1900" dirty="0" err="1"/>
              <a:t>рух</a:t>
            </a:r>
            <a:r>
              <a:rPr lang="ru-RU" sz="1900" dirty="0"/>
              <a:t> </a:t>
            </a:r>
            <a:r>
              <a:rPr lang="ru-RU" sz="1900" dirty="0" err="1"/>
              <a:t>рослин</a:t>
            </a:r>
            <a:r>
              <a:rPr lang="ru-RU" sz="1900" dirty="0"/>
              <a:t> </a:t>
            </a:r>
            <a:r>
              <a:rPr lang="ru-RU" sz="1900" dirty="0" err="1"/>
              <a:t>під</a:t>
            </a:r>
            <a:r>
              <a:rPr lang="ru-RU" sz="1900" dirty="0"/>
              <a:t> </a:t>
            </a:r>
            <a:r>
              <a:rPr lang="ru-RU" sz="1900" dirty="0" err="1"/>
              <a:t>впливом</a:t>
            </a:r>
            <a:r>
              <a:rPr lang="ru-RU" sz="1900" dirty="0"/>
              <a:t> </a:t>
            </a:r>
            <a:r>
              <a:rPr lang="ru-RU" sz="1900" dirty="0" err="1"/>
              <a:t>хімічних</a:t>
            </a:r>
            <a:r>
              <a:rPr lang="ru-RU" sz="1900" dirty="0"/>
              <a:t> сполук. </a:t>
            </a:r>
            <a:r>
              <a:rPr lang="ru-RU" sz="1900" dirty="0" err="1"/>
              <a:t>Найяскравіший</a:t>
            </a:r>
            <a:r>
              <a:rPr lang="ru-RU" sz="1900" dirty="0"/>
              <a:t> приклад </a:t>
            </a:r>
            <a:r>
              <a:rPr lang="ru-RU" sz="1900" dirty="0" err="1"/>
              <a:t>хемотропізму</a:t>
            </a:r>
            <a:r>
              <a:rPr lang="ru-RU" sz="1900" dirty="0"/>
              <a:t> — </a:t>
            </a:r>
            <a:r>
              <a:rPr lang="ru-RU" sz="1900" dirty="0" err="1"/>
              <a:t>ріст</a:t>
            </a:r>
            <a:r>
              <a:rPr lang="ru-RU" sz="1900" dirty="0"/>
              <a:t> </a:t>
            </a:r>
            <a:r>
              <a:rPr lang="ru-RU" sz="1900" dirty="0" err="1"/>
              <a:t>коріння</a:t>
            </a:r>
            <a:r>
              <a:rPr lang="ru-RU" sz="1900" dirty="0"/>
              <a:t> у </a:t>
            </a:r>
            <a:r>
              <a:rPr lang="ru-RU" sz="1900" dirty="0" err="1"/>
              <a:t>бік</a:t>
            </a:r>
            <a:r>
              <a:rPr lang="ru-RU" sz="1900" dirty="0"/>
              <a:t> великих </a:t>
            </a:r>
            <a:r>
              <a:rPr lang="ru-RU" sz="1900" dirty="0" err="1"/>
              <a:t>концентрацій</a:t>
            </a:r>
            <a:r>
              <a:rPr lang="ru-RU" sz="1900" dirty="0"/>
              <a:t> </a:t>
            </a:r>
            <a:r>
              <a:rPr lang="ru-RU" sz="1900" dirty="0" err="1"/>
              <a:t>поживних</a:t>
            </a:r>
            <a:r>
              <a:rPr lang="ru-RU" sz="1900" dirty="0"/>
              <a:t> </a:t>
            </a:r>
            <a:r>
              <a:rPr lang="ru-RU" sz="1900" dirty="0" err="1"/>
              <a:t>речовин</a:t>
            </a:r>
            <a:r>
              <a:rPr lang="ru-RU" sz="1900" dirty="0"/>
              <a:t> у </a:t>
            </a:r>
            <a:r>
              <a:rPr lang="ru-RU" sz="1900" dirty="0" err="1"/>
              <a:t>ґрунті</a:t>
            </a:r>
            <a:r>
              <a:rPr lang="ru-RU" sz="1900" dirty="0"/>
              <a:t>.</a:t>
            </a:r>
          </a:p>
          <a:p>
            <a:r>
              <a:rPr lang="ru-RU" sz="1900" b="1" i="1" dirty="0" err="1">
                <a:solidFill>
                  <a:srgbClr val="65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Термотропізм</a:t>
            </a:r>
            <a:r>
              <a:rPr lang="ru-RU" sz="1900" dirty="0"/>
              <a:t> — </a:t>
            </a:r>
            <a:r>
              <a:rPr lang="ru-RU" sz="1900" dirty="0" err="1"/>
              <a:t>тропізм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викликає</a:t>
            </a:r>
            <a:r>
              <a:rPr lang="ru-RU" sz="1900" dirty="0"/>
              <a:t> </a:t>
            </a:r>
            <a:r>
              <a:rPr lang="ru-RU" sz="1900" dirty="0" err="1"/>
              <a:t>рух</a:t>
            </a:r>
            <a:r>
              <a:rPr lang="ru-RU" sz="1900" dirty="0"/>
              <a:t> у </a:t>
            </a:r>
            <a:r>
              <a:rPr lang="ru-RU" sz="1900" dirty="0" err="1"/>
              <a:t>напрямку</a:t>
            </a:r>
            <a:r>
              <a:rPr lang="ru-RU" sz="1900" dirty="0"/>
              <a:t> </a:t>
            </a:r>
            <a:r>
              <a:rPr lang="ru-RU" sz="1900" dirty="0" err="1"/>
              <a:t>джерела</a:t>
            </a:r>
            <a:r>
              <a:rPr lang="ru-RU" sz="1900" dirty="0"/>
              <a:t> тепла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від</a:t>
            </a:r>
            <a:r>
              <a:rPr lang="ru-RU" sz="1900" dirty="0"/>
              <a:t> </a:t>
            </a:r>
            <a:r>
              <a:rPr lang="ru-RU" sz="1900" dirty="0" err="1"/>
              <a:t>нього</a:t>
            </a:r>
            <a:r>
              <a:rPr lang="ru-RU" sz="1900" dirty="0"/>
              <a:t>.</a:t>
            </a:r>
          </a:p>
          <a:p>
            <a:r>
              <a:rPr lang="ru-RU" sz="1900" b="1" i="1" dirty="0" err="1">
                <a:solidFill>
                  <a:srgbClr val="65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Гідротропізм</a:t>
            </a:r>
            <a:r>
              <a:rPr lang="ru-RU" sz="1900" b="1" i="1" dirty="0">
                <a:solidFill>
                  <a:srgbClr val="65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900" dirty="0"/>
              <a:t>— </a:t>
            </a:r>
            <a:r>
              <a:rPr lang="ru-RU" sz="1900" dirty="0" err="1"/>
              <a:t>тропізм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викликає</a:t>
            </a:r>
            <a:r>
              <a:rPr lang="ru-RU" sz="1900" dirty="0"/>
              <a:t> </a:t>
            </a:r>
            <a:r>
              <a:rPr lang="ru-RU" sz="1900" dirty="0" err="1"/>
              <a:t>рух</a:t>
            </a:r>
            <a:r>
              <a:rPr lang="ru-RU" sz="1900" dirty="0"/>
              <a:t> у </a:t>
            </a:r>
            <a:r>
              <a:rPr lang="ru-RU" sz="1900" dirty="0" err="1"/>
              <a:t>напрямку</a:t>
            </a:r>
            <a:r>
              <a:rPr lang="ru-RU" sz="1900" dirty="0"/>
              <a:t> </a:t>
            </a:r>
            <a:r>
              <a:rPr lang="ru-RU" sz="1900" dirty="0" err="1"/>
              <a:t>джерела</a:t>
            </a:r>
            <a:r>
              <a:rPr lang="ru-RU" sz="1900" dirty="0"/>
              <a:t> води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від</a:t>
            </a:r>
            <a:r>
              <a:rPr lang="ru-RU" sz="1900" dirty="0"/>
              <a:t> </a:t>
            </a:r>
            <a:r>
              <a:rPr lang="ru-RU" sz="1900" dirty="0" err="1"/>
              <a:t>нього</a:t>
            </a:r>
            <a:r>
              <a:rPr lang="ru-RU" sz="1900" dirty="0"/>
              <a:t>.</a:t>
            </a:r>
          </a:p>
          <a:p>
            <a:r>
              <a:rPr lang="ru-RU" sz="1900" b="1" i="1" dirty="0" err="1">
                <a:solidFill>
                  <a:srgbClr val="65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Тригмотропізм</a:t>
            </a:r>
            <a:r>
              <a:rPr lang="ru-RU" sz="1900" dirty="0"/>
              <a:t> — </a:t>
            </a:r>
            <a:r>
              <a:rPr lang="ru-RU" sz="1900" dirty="0" err="1"/>
              <a:t>тропізм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викликає</a:t>
            </a:r>
            <a:r>
              <a:rPr lang="ru-RU" sz="1900" dirty="0"/>
              <a:t> </a:t>
            </a:r>
            <a:r>
              <a:rPr lang="ru-RU" sz="1900" dirty="0" err="1"/>
              <a:t>рух</a:t>
            </a:r>
            <a:r>
              <a:rPr lang="ru-RU" sz="1900" dirty="0"/>
              <a:t> у </a:t>
            </a:r>
            <a:r>
              <a:rPr lang="ru-RU" sz="1900" dirty="0" err="1"/>
              <a:t>напрямку</a:t>
            </a:r>
            <a:r>
              <a:rPr lang="ru-RU" sz="1900" dirty="0"/>
              <a:t> </a:t>
            </a:r>
            <a:r>
              <a:rPr lang="ru-RU" sz="1900" dirty="0" err="1"/>
              <a:t>фізичного</a:t>
            </a:r>
            <a:r>
              <a:rPr lang="ru-RU" sz="1900" dirty="0"/>
              <a:t> </a:t>
            </a:r>
            <a:r>
              <a:rPr lang="ru-RU" sz="1900" dirty="0" err="1"/>
              <a:t>подразника</a:t>
            </a:r>
            <a:r>
              <a:rPr lang="ru-RU" sz="1900" dirty="0"/>
              <a:t> (</a:t>
            </a:r>
            <a:r>
              <a:rPr lang="ru-RU" sz="1900" dirty="0" err="1"/>
              <a:t>торкання</a:t>
            </a:r>
            <a:r>
              <a:rPr lang="ru-RU" sz="1900" dirty="0"/>
              <a:t>)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від</a:t>
            </a:r>
            <a:r>
              <a:rPr lang="ru-RU" sz="1900" dirty="0"/>
              <a:t> </a:t>
            </a:r>
            <a:r>
              <a:rPr lang="ru-RU" sz="1900" dirty="0" err="1"/>
              <a:t>нього</a:t>
            </a:r>
            <a:r>
              <a:rPr lang="ru-RU" sz="1900" dirty="0"/>
              <a:t>.</a:t>
            </a:r>
          </a:p>
          <a:p>
            <a:r>
              <a:rPr lang="ru-RU" sz="1900" b="1" i="1" dirty="0" err="1">
                <a:solidFill>
                  <a:srgbClr val="65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Автотропізм</a:t>
            </a:r>
            <a:r>
              <a:rPr lang="ru-RU" sz="1900" dirty="0"/>
              <a:t> — </a:t>
            </a:r>
            <a:r>
              <a:rPr lang="ru-RU" sz="1900" dirty="0" err="1"/>
              <a:t>мимовільне</a:t>
            </a:r>
            <a:r>
              <a:rPr lang="ru-RU" sz="1900" dirty="0"/>
              <a:t> </a:t>
            </a:r>
            <a:r>
              <a:rPr lang="ru-RU" sz="1900" dirty="0" err="1"/>
              <a:t>випрямлення</a:t>
            </a:r>
            <a:r>
              <a:rPr lang="ru-RU" sz="1900" dirty="0"/>
              <a:t> </a:t>
            </a:r>
            <a:r>
              <a:rPr lang="ru-RU" sz="1900" dirty="0" err="1"/>
              <a:t>рослини</a:t>
            </a:r>
            <a:r>
              <a:rPr lang="ru-RU" sz="1900" dirty="0"/>
              <a:t> </a:t>
            </a:r>
            <a:r>
              <a:rPr lang="ru-RU" sz="1900" dirty="0" err="1"/>
              <a:t>після</a:t>
            </a:r>
            <a:r>
              <a:rPr lang="ru-RU" sz="1900" dirty="0"/>
              <a:t> </a:t>
            </a:r>
            <a:r>
              <a:rPr lang="ru-RU" sz="1900" dirty="0" err="1"/>
              <a:t>припинення</a:t>
            </a:r>
            <a:r>
              <a:rPr lang="ru-RU" sz="1900" dirty="0"/>
              <a:t> </a:t>
            </a:r>
            <a:r>
              <a:rPr lang="ru-RU" sz="1900" dirty="0" err="1"/>
              <a:t>дії</a:t>
            </a:r>
            <a:r>
              <a:rPr lang="ru-RU" sz="1900" dirty="0"/>
              <a:t> </a:t>
            </a:r>
            <a:r>
              <a:rPr lang="ru-RU" sz="1900" dirty="0" err="1"/>
              <a:t>згинального</a:t>
            </a:r>
            <a:r>
              <a:rPr lang="ru-RU" sz="1900" dirty="0"/>
              <a:t> фактора.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0" y="443345"/>
            <a:ext cx="2901349" cy="2700265"/>
          </a:xfrm>
          <a:prstGeom prst="rect">
            <a:avLst/>
          </a:prstGeom>
          <a:ln w="38100">
            <a:solidFill>
              <a:srgbClr val="FFC1FF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1" y="3320329"/>
            <a:ext cx="2901347" cy="2946934"/>
          </a:xfrm>
          <a:prstGeom prst="rect">
            <a:avLst/>
          </a:prstGeom>
          <a:ln w="38100">
            <a:solidFill>
              <a:srgbClr val="FFC1FF"/>
            </a:solidFill>
          </a:ln>
        </p:spPr>
      </p:pic>
    </p:spTree>
    <p:extLst>
      <p:ext uri="{BB962C8B-B14F-4D97-AF65-F5344CB8AC3E}">
        <p14:creationId xmlns:p14="http://schemas.microsoft.com/office/powerpoint/2010/main" val="36584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38685" y="0"/>
            <a:ext cx="838199" cy="481525"/>
          </a:xfrm>
        </p:spPr>
        <p:txBody>
          <a:bodyPr/>
          <a:lstStyle/>
          <a:p>
            <a:fld id="{2093C1D6-36E4-4AA0-ADB4-BB742BB51F99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75854" y="481525"/>
            <a:ext cx="956283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600" i="1" dirty="0">
                <a:solidFill>
                  <a:srgbClr val="19F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</a:t>
            </a:r>
            <a:r>
              <a:rPr lang="uk-UA" sz="2600" i="1" dirty="0" smtClean="0">
                <a:solidFill>
                  <a:srgbClr val="19F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uk-UA" sz="2600" b="1" dirty="0" smtClean="0">
                <a:solidFill>
                  <a:srgbClr val="19F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Дослідити </a:t>
            </a:r>
            <a:r>
              <a:rPr lang="uk-UA" sz="2600" b="1" dirty="0" err="1" smtClean="0">
                <a:solidFill>
                  <a:srgbClr val="19F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фототропічну</a:t>
            </a:r>
            <a:r>
              <a:rPr lang="uk-UA" sz="2600" b="1" dirty="0" smtClean="0">
                <a:solidFill>
                  <a:srgbClr val="19F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реакцію вищих рослин</a:t>
            </a:r>
            <a:endParaRPr lang="ru-RU" sz="2600" dirty="0">
              <a:solidFill>
                <a:srgbClr val="19F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3"/>
          <p:cNvSpPr txBox="1">
            <a:spLocks noGrp="1"/>
          </p:cNvSpPr>
          <p:nvPr>
            <p:ph idx="1"/>
          </p:nvPr>
        </p:nvSpPr>
        <p:spPr>
          <a:xfrm>
            <a:off x="284912" y="1374077"/>
            <a:ext cx="648996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800" dirty="0"/>
              <a:t>Фототропізм – ріст стебла рослин в напрямку одностороннього освітлення внаслідок нерівномірного росту світлової та </a:t>
            </a:r>
            <a:r>
              <a:rPr lang="uk-UA" sz="1800" dirty="0" err="1"/>
              <a:t>темнової</a:t>
            </a:r>
            <a:r>
              <a:rPr lang="uk-UA" sz="1800" dirty="0"/>
              <a:t> сторони. Це пов’язано з неоднаковим балансом фітогормонів на освітленому та затіненому боці </a:t>
            </a:r>
            <a:r>
              <a:rPr lang="uk-UA" sz="1800" dirty="0" smtClean="0"/>
              <a:t>стебла.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/>
              <a:t>впливом</a:t>
            </a:r>
            <a:r>
              <a:rPr lang="ru-RU" sz="1800" dirty="0"/>
              <a:t> </a:t>
            </a:r>
            <a:r>
              <a:rPr lang="ru-RU" sz="1800" dirty="0" err="1"/>
              <a:t>фітогормону</a:t>
            </a:r>
            <a:r>
              <a:rPr lang="ru-RU" sz="1800" dirty="0"/>
              <a:t> ауксину на </a:t>
            </a:r>
            <a:r>
              <a:rPr lang="ru-RU" sz="1800" dirty="0" err="1"/>
              <a:t>тіньовому</a:t>
            </a:r>
            <a:r>
              <a:rPr lang="ru-RU" sz="1800" dirty="0"/>
              <a:t> </a:t>
            </a:r>
            <a:r>
              <a:rPr lang="ru-RU" sz="1800" dirty="0" err="1"/>
              <a:t>боці</a:t>
            </a:r>
            <a:r>
              <a:rPr lang="ru-RU" sz="1800" dirty="0"/>
              <a:t> </a:t>
            </a:r>
            <a:r>
              <a:rPr lang="ru-RU" sz="1800" dirty="0" err="1"/>
              <a:t>поділ</a:t>
            </a:r>
            <a:r>
              <a:rPr lang="ru-RU" sz="1800" dirty="0"/>
              <a:t> і </a:t>
            </a:r>
            <a:r>
              <a:rPr lang="ru-RU" sz="1800" dirty="0" err="1"/>
              <a:t>ріст</a:t>
            </a:r>
            <a:r>
              <a:rPr lang="ru-RU" sz="1800" dirty="0"/>
              <a:t> </a:t>
            </a:r>
            <a:r>
              <a:rPr lang="ru-RU" sz="1800" dirty="0" err="1"/>
              <a:t>кліток</a:t>
            </a:r>
            <a:r>
              <a:rPr lang="ru-RU" sz="1800" dirty="0"/>
              <a:t> </a:t>
            </a:r>
            <a:r>
              <a:rPr lang="ru-RU" sz="1800" dirty="0" err="1"/>
              <a:t>інтенсивніший</a:t>
            </a:r>
            <a:r>
              <a:rPr lang="ru-RU" sz="1800" dirty="0"/>
              <a:t> </a:t>
            </a:r>
            <a:r>
              <a:rPr lang="ru-RU" sz="1800" dirty="0" err="1"/>
              <a:t>порівняно</a:t>
            </a:r>
            <a:r>
              <a:rPr lang="ru-RU" sz="1800" dirty="0"/>
              <a:t> з </a:t>
            </a:r>
            <a:r>
              <a:rPr lang="ru-RU" sz="1800" dirty="0" err="1"/>
              <a:t>освітленим</a:t>
            </a:r>
            <a:r>
              <a:rPr lang="ru-RU" sz="1800" dirty="0"/>
              <a:t> боком, де ауксину </a:t>
            </a:r>
            <a:r>
              <a:rPr lang="ru-RU" sz="1800" dirty="0" err="1"/>
              <a:t>менше</a:t>
            </a:r>
            <a:r>
              <a:rPr lang="ru-RU" sz="1800" dirty="0"/>
              <a:t> і </a:t>
            </a:r>
            <a:r>
              <a:rPr lang="ru-RU" sz="1800" dirty="0" err="1"/>
              <a:t>ріст</a:t>
            </a:r>
            <a:r>
              <a:rPr lang="ru-RU" sz="1800" dirty="0"/>
              <a:t> </a:t>
            </a:r>
            <a:r>
              <a:rPr lang="ru-RU" sz="1800" dirty="0" err="1"/>
              <a:t>клітин</a:t>
            </a:r>
            <a:r>
              <a:rPr lang="ru-RU" sz="1800" dirty="0"/>
              <a:t> </a:t>
            </a:r>
            <a:r>
              <a:rPr lang="ru-RU" sz="1800" dirty="0" err="1"/>
              <a:t>сповільнений</a:t>
            </a:r>
            <a:r>
              <a:rPr lang="ru-RU" sz="1800" dirty="0"/>
              <a:t>. У </a:t>
            </a:r>
            <a:r>
              <a:rPr lang="ru-RU" sz="1800" dirty="0" err="1"/>
              <a:t>зв'язку</a:t>
            </a:r>
            <a:r>
              <a:rPr lang="ru-RU" sz="1800" dirty="0"/>
              <a:t> з </a:t>
            </a:r>
            <a:r>
              <a:rPr lang="ru-RU" sz="1800" dirty="0" err="1"/>
              <a:t>цим</a:t>
            </a:r>
            <a:r>
              <a:rPr lang="ru-RU" sz="1800" dirty="0"/>
              <a:t> </a:t>
            </a:r>
            <a:r>
              <a:rPr lang="ru-RU" sz="1800" dirty="0" err="1"/>
              <a:t>рослина</a:t>
            </a:r>
            <a:r>
              <a:rPr lang="ru-RU" sz="1800" dirty="0"/>
              <a:t> </a:t>
            </a:r>
            <a:r>
              <a:rPr lang="ru-RU" sz="1800" dirty="0" err="1"/>
              <a:t>згинається</a:t>
            </a:r>
            <a:r>
              <a:rPr lang="ru-RU" sz="1800" dirty="0"/>
              <a:t> у </a:t>
            </a:r>
            <a:r>
              <a:rPr lang="ru-RU" sz="1800" dirty="0" err="1"/>
              <a:t>бік</a:t>
            </a:r>
            <a:r>
              <a:rPr lang="ru-RU" sz="1800" dirty="0"/>
              <a:t> тих </a:t>
            </a:r>
            <a:r>
              <a:rPr lang="ru-RU" sz="1800" dirty="0" err="1"/>
              <a:t>клітин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ростуть</a:t>
            </a:r>
            <a:r>
              <a:rPr lang="ru-RU" sz="1800" dirty="0"/>
              <a:t> </a:t>
            </a:r>
            <a:r>
              <a:rPr lang="ru-RU" sz="1800" dirty="0" err="1"/>
              <a:t>повільніше</a:t>
            </a:r>
            <a:r>
              <a:rPr lang="ru-RU" sz="1800" dirty="0"/>
              <a:t>, </a:t>
            </a:r>
            <a:r>
              <a:rPr lang="ru-RU" sz="1800" dirty="0" err="1"/>
              <a:t>тобто</a:t>
            </a:r>
            <a:r>
              <a:rPr lang="ru-RU" sz="1800" dirty="0"/>
              <a:t> до </a:t>
            </a:r>
            <a:r>
              <a:rPr lang="ru-RU" sz="1800" dirty="0" err="1"/>
              <a:t>світла</a:t>
            </a:r>
            <a:r>
              <a:rPr lang="ru-RU" sz="1800" dirty="0"/>
              <a:t>. У </a:t>
            </a:r>
            <a:r>
              <a:rPr lang="ru-RU" sz="1800" dirty="0" err="1"/>
              <a:t>стебел</a:t>
            </a:r>
            <a:r>
              <a:rPr lang="ru-RU" sz="1800" dirty="0"/>
              <a:t> </a:t>
            </a:r>
            <a:r>
              <a:rPr lang="ru-RU" sz="1800" dirty="0" err="1"/>
              <a:t>спостерігається</a:t>
            </a:r>
            <a:r>
              <a:rPr lang="ru-RU" sz="1800" dirty="0"/>
              <a:t> </a:t>
            </a:r>
            <a:r>
              <a:rPr lang="ru-RU" sz="1800" dirty="0" err="1"/>
              <a:t>позитивний</a:t>
            </a:r>
            <a:r>
              <a:rPr lang="ru-RU" sz="1800" dirty="0"/>
              <a:t> </a:t>
            </a:r>
            <a:r>
              <a:rPr lang="ru-RU" sz="1800" dirty="0" err="1"/>
              <a:t>фототропізм</a:t>
            </a:r>
            <a:r>
              <a:rPr lang="ru-RU" sz="1800" dirty="0"/>
              <a:t>, у </a:t>
            </a:r>
            <a:r>
              <a:rPr lang="ru-RU" sz="1800" dirty="0" err="1"/>
              <a:t>коріння</a:t>
            </a:r>
            <a:r>
              <a:rPr lang="ru-RU" sz="1800" dirty="0"/>
              <a:t> — </a:t>
            </a:r>
            <a:r>
              <a:rPr lang="ru-RU" sz="1800" dirty="0" err="1"/>
              <a:t>негативний</a:t>
            </a:r>
            <a:r>
              <a:rPr lang="ru-RU" sz="1800" dirty="0"/>
              <a:t>, у </a:t>
            </a:r>
            <a:r>
              <a:rPr lang="ru-RU" sz="1800" dirty="0" err="1"/>
              <a:t>листя</a:t>
            </a:r>
            <a:r>
              <a:rPr lang="ru-RU" sz="1800" dirty="0"/>
              <a:t> — </a:t>
            </a:r>
            <a:r>
              <a:rPr lang="ru-RU" sz="1800" dirty="0" err="1"/>
              <a:t>поперечний</a:t>
            </a:r>
            <a:endParaRPr lang="uk-UA" sz="1800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284912" y="5373910"/>
            <a:ext cx="10958946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defRPr/>
            </a:pPr>
            <a:r>
              <a:rPr lang="uk-UA" sz="1800" dirty="0" smtClean="0"/>
              <a:t>Явище фототропізму найкраще досліджувати в режимі реального часу на органах чи рослинах, які дуже швидко ростуть. Зручним об</a:t>
            </a:r>
            <a:r>
              <a:rPr lang="en-US" sz="1800" dirty="0" smtClean="0"/>
              <a:t>’</a:t>
            </a:r>
            <a:r>
              <a:rPr lang="uk-UA" sz="1800" dirty="0" err="1" smtClean="0"/>
              <a:t>єктом</a:t>
            </a:r>
            <a:r>
              <a:rPr lang="uk-UA" sz="1800" dirty="0" smtClean="0"/>
              <a:t> в даному випадку є молоді проростки сільськогосподарських культур – злакових, бобових, гарбузових, капустяних</a:t>
            </a:r>
            <a:endParaRPr lang="uk-UA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36" y="1590450"/>
            <a:ext cx="4136476" cy="3107281"/>
          </a:xfrm>
          <a:prstGeom prst="rect">
            <a:avLst/>
          </a:prstGeom>
          <a:ln w="38100">
            <a:solidFill>
              <a:srgbClr val="FFC1FF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959165" y="4787872"/>
            <a:ext cx="2798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Проростки гороху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7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460181" y="0"/>
            <a:ext cx="838199" cy="541425"/>
          </a:xfrm>
        </p:spPr>
        <p:txBody>
          <a:bodyPr/>
          <a:lstStyle/>
          <a:p>
            <a:fld id="{2093C1D6-36E4-4AA0-ADB4-BB742BB51F99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Объект 3"/>
          <p:cNvSpPr txBox="1">
            <a:spLocks noGrp="1"/>
          </p:cNvSpPr>
          <p:nvPr>
            <p:ph idx="1"/>
          </p:nvPr>
        </p:nvSpPr>
        <p:spPr>
          <a:xfrm>
            <a:off x="4738255" y="404966"/>
            <a:ext cx="5597236" cy="2267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sz="1900" dirty="0" smtClean="0"/>
              <a:t>Перед проведенням даного досліду ми проростили насіння пшениці. Придатними для дослідження фототропізму є тільки ті молоді рослинки, які ще не прорвали колеоптиль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uk-UA" sz="19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6" y="404966"/>
            <a:ext cx="3962728" cy="2546052"/>
          </a:xfrm>
          <a:prstGeom prst="rect">
            <a:avLst/>
          </a:prstGeom>
          <a:ln w="38100">
            <a:solidFill>
              <a:srgbClr val="FFC1FF"/>
            </a:solidFill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43018" y="3560223"/>
            <a:ext cx="4904838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uk-UA" sz="1900" b="0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частину пророслих проростків, які ще не прорвали колеоптиль (4-5 см завдовжки) надівають станіолеві (станіоль</a:t>
            </a:r>
            <a:r>
              <a:rPr kumimoji="0" lang="uk-UA" sz="1900" b="0" i="0" u="none" strike="noStrike" cap="none" normalizeH="0" dirty="0" smtClean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фольга) </a:t>
            </a:r>
            <a:r>
              <a:rPr kumimoji="0" lang="uk-UA" sz="1900" b="0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ковпачки 1 см завдовжки. Виготовляють їх так: невеликий шматочок станіолю закручують навколо сірника або тонкої палички, верх – скручують.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32" y="2770910"/>
            <a:ext cx="3107767" cy="2646218"/>
          </a:xfrm>
          <a:prstGeom prst="rect">
            <a:avLst/>
          </a:prstGeom>
          <a:ln w="38100">
            <a:solidFill>
              <a:srgbClr val="FFC1FF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37" y="3784387"/>
            <a:ext cx="3245390" cy="2763931"/>
          </a:xfrm>
          <a:prstGeom prst="rect">
            <a:avLst/>
          </a:prstGeom>
          <a:ln w="38100">
            <a:solidFill>
              <a:srgbClr val="FFC1FF"/>
            </a:solidFill>
          </a:ln>
        </p:spPr>
      </p:pic>
    </p:spTree>
    <p:extLst>
      <p:ext uri="{BB962C8B-B14F-4D97-AF65-F5344CB8AC3E}">
        <p14:creationId xmlns:p14="http://schemas.microsoft.com/office/powerpoint/2010/main" val="427316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80249" y="0"/>
            <a:ext cx="838199" cy="481525"/>
          </a:xfrm>
        </p:spPr>
        <p:txBody>
          <a:bodyPr/>
          <a:lstStyle/>
          <a:p>
            <a:fld id="{2093C1D6-36E4-4AA0-ADB4-BB742BB51F99}" type="slidenum">
              <a:rPr lang="ru-RU" smtClean="0"/>
              <a:t>6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13" y="481525"/>
            <a:ext cx="3379501" cy="2382982"/>
          </a:xfrm>
          <a:prstGeom prst="rect">
            <a:avLst/>
          </a:prstGeom>
          <a:ln w="38100">
            <a:solidFill>
              <a:srgbClr val="FFC1FF"/>
            </a:solidFill>
          </a:ln>
        </p:spPr>
      </p:pic>
      <p:sp>
        <p:nvSpPr>
          <p:cNvPr id="6" name="Объект 3"/>
          <p:cNvSpPr txBox="1">
            <a:spLocks noGrp="1"/>
          </p:cNvSpPr>
          <p:nvPr>
            <p:ph idx="1"/>
          </p:nvPr>
        </p:nvSpPr>
        <p:spPr>
          <a:xfrm>
            <a:off x="213252" y="986148"/>
            <a:ext cx="3760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dirty="0" smtClean="0"/>
              <a:t>По завершенню першого етапу досліду наші проростки виглядають так:</a:t>
            </a:r>
            <a:endParaRPr lang="uk-UA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764108" y="1398485"/>
            <a:ext cx="1191491" cy="4987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213252" y="3073284"/>
            <a:ext cx="5540434" cy="34778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dirty="0"/>
              <a:t>Кристалізатор (або чашку Петрі) з проростками, вкритими станіолевими ковпачками та без ковпачків ставлять у фото тропічну камеру – апарат Флора-2 з темними внутрішніми стінками, плексигласова кришка якої повністю закрита темним папером, за виключенням отвору посередині. Проростки таким чином розташовують, щоб світло падало на їх верхівки.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98" y="3264058"/>
            <a:ext cx="5360150" cy="3096326"/>
          </a:xfrm>
          <a:prstGeom prst="rect">
            <a:avLst/>
          </a:prstGeom>
          <a:ln w="38100">
            <a:solidFill>
              <a:srgbClr val="FFC1FF"/>
            </a:solidFill>
          </a:ln>
        </p:spPr>
      </p:pic>
    </p:spTree>
    <p:extLst>
      <p:ext uri="{BB962C8B-B14F-4D97-AF65-F5344CB8AC3E}">
        <p14:creationId xmlns:p14="http://schemas.microsoft.com/office/powerpoint/2010/main" val="137220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2540" y="0"/>
            <a:ext cx="838199" cy="458505"/>
          </a:xfrm>
        </p:spPr>
        <p:txBody>
          <a:bodyPr/>
          <a:lstStyle/>
          <a:p>
            <a:fld id="{2093C1D6-36E4-4AA0-ADB4-BB742BB51F99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Объект 3"/>
          <p:cNvSpPr txBox="1">
            <a:spLocks noGrp="1"/>
          </p:cNvSpPr>
          <p:nvPr>
            <p:ph idx="1"/>
          </p:nvPr>
        </p:nvSpPr>
        <p:spPr>
          <a:xfrm>
            <a:off x="140678" y="295729"/>
            <a:ext cx="103256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/>
              <a:t>Через 24 години перевіряють, в якому стані знаходяться проростки, які росли під ковпачками, я які – </a:t>
            </a:r>
            <a:r>
              <a:rPr lang="uk-UA" b="1" dirty="0" smtClean="0"/>
              <a:t>без: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67" y="1102397"/>
            <a:ext cx="7002433" cy="4285530"/>
          </a:xfrm>
          <a:prstGeom prst="rect">
            <a:avLst/>
          </a:prstGeom>
          <a:ln w="38100">
            <a:solidFill>
              <a:srgbClr val="FFC1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3896" y="1420837"/>
            <a:ext cx="175846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Рослини, які росли під ковпачками</a:t>
            </a:r>
            <a:endParaRPr lang="ru-RU" b="1" dirty="0"/>
          </a:p>
        </p:txBody>
      </p:sp>
      <p:cxnSp>
        <p:nvCxnSpPr>
          <p:cNvPr id="10" name="Прямая со стрелкой 9"/>
          <p:cNvCxnSpPr>
            <a:stCxn id="8" idx="3"/>
          </p:cNvCxnSpPr>
          <p:nvPr/>
        </p:nvCxnSpPr>
        <p:spPr>
          <a:xfrm>
            <a:off x="2152357" y="1882502"/>
            <a:ext cx="295421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3"/>
          </p:cNvCxnSpPr>
          <p:nvPr/>
        </p:nvCxnSpPr>
        <p:spPr>
          <a:xfrm>
            <a:off x="2152357" y="1882502"/>
            <a:ext cx="4206240" cy="2839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2794" y="4464597"/>
            <a:ext cx="175846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Рослини, які росли відкрито</a:t>
            </a:r>
            <a:endParaRPr lang="ru-RU" b="1" dirty="0"/>
          </a:p>
        </p:txBody>
      </p:sp>
      <p:cxnSp>
        <p:nvCxnSpPr>
          <p:cNvPr id="15" name="Прямая со стрелкой 14"/>
          <p:cNvCxnSpPr>
            <a:stCxn id="13" idx="3"/>
          </p:cNvCxnSpPr>
          <p:nvPr/>
        </p:nvCxnSpPr>
        <p:spPr>
          <a:xfrm flipV="1">
            <a:off x="2131255" y="3516923"/>
            <a:ext cx="4593102" cy="140933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3" idx="3"/>
          </p:cNvCxnSpPr>
          <p:nvPr/>
        </p:nvCxnSpPr>
        <p:spPr>
          <a:xfrm flipV="1">
            <a:off x="2131255" y="3727938"/>
            <a:ext cx="2792437" cy="119832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3"/>
          <p:cNvSpPr txBox="1">
            <a:spLocks/>
          </p:cNvSpPr>
          <p:nvPr/>
        </p:nvSpPr>
        <p:spPr>
          <a:xfrm>
            <a:off x="628833" y="5684044"/>
            <a:ext cx="1014280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  <a:defRPr/>
            </a:pPr>
            <a:r>
              <a:rPr lang="uk-UA" sz="1800" dirty="0"/>
              <a:t>Звертають увагу на їх розташування в просторі та напрямок росту: тягнуться вгору, від світла, в напрямку світла тощо.</a:t>
            </a:r>
            <a:endParaRPr lang="uk-UA" sz="1900" dirty="0" smtClean="0"/>
          </a:p>
        </p:txBody>
      </p:sp>
      <p:sp>
        <p:nvSpPr>
          <p:cNvPr id="19" name="Овал 18"/>
          <p:cNvSpPr/>
          <p:nvPr/>
        </p:nvSpPr>
        <p:spPr>
          <a:xfrm>
            <a:off x="9725115" y="1381835"/>
            <a:ext cx="2344965" cy="223356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923112" y="1926945"/>
            <a:ext cx="1842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Розташування джерела світла в темній 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камері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2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2540" y="0"/>
            <a:ext cx="838199" cy="523089"/>
          </a:xfrm>
        </p:spPr>
        <p:txBody>
          <a:bodyPr/>
          <a:lstStyle/>
          <a:p>
            <a:fld id="{2093C1D6-36E4-4AA0-ADB4-BB742BB51F99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78182" y="217907"/>
            <a:ext cx="687185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600" b="1" dirty="0" smtClean="0">
                <a:solidFill>
                  <a:srgbClr val="19F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для самостійного виконання</a:t>
            </a:r>
            <a:endParaRPr lang="ru-RU" sz="2600" b="1" dirty="0">
              <a:solidFill>
                <a:srgbClr val="19F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3"/>
          <p:cNvSpPr txBox="1">
            <a:spLocks noGrp="1"/>
          </p:cNvSpPr>
          <p:nvPr>
            <p:ph idx="1"/>
          </p:nvPr>
        </p:nvSpPr>
        <p:spPr>
          <a:xfrm>
            <a:off x="526473" y="710350"/>
            <a:ext cx="10349345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dirty="0"/>
              <a:t>Проростки замальовують (позначити на малюнку напрямок падіння світла</a:t>
            </a:r>
            <a:r>
              <a:rPr lang="uk-UA" dirty="0" smtClean="0"/>
              <a:t>)</a:t>
            </a:r>
          </a:p>
          <a:p>
            <a:pPr algn="just">
              <a:defRPr/>
            </a:pPr>
            <a:r>
              <a:rPr lang="uk-UA" dirty="0"/>
              <a:t>Роблять висновок про вплив світла на напрямок </a:t>
            </a:r>
            <a:r>
              <a:rPr lang="uk-UA" dirty="0" smtClean="0"/>
              <a:t>росту, </a:t>
            </a:r>
            <a:r>
              <a:rPr lang="uk-UA" dirty="0"/>
              <a:t>та ділянку проростків злаків, якою вони сприймають світло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50142" y="6109708"/>
            <a:ext cx="74281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 ж проростки пшениці, але без станіолевих ковпачків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10" y="1854252"/>
            <a:ext cx="8222078" cy="4255455"/>
          </a:xfrm>
          <a:prstGeom prst="rect">
            <a:avLst/>
          </a:prstGeom>
          <a:ln w="38100">
            <a:solidFill>
              <a:srgbClr val="FFC1FF"/>
            </a:solidFill>
          </a:ln>
        </p:spPr>
      </p:pic>
    </p:spTree>
    <p:extLst>
      <p:ext uri="{BB962C8B-B14F-4D97-AF65-F5344CB8AC3E}">
        <p14:creationId xmlns:p14="http://schemas.microsoft.com/office/powerpoint/2010/main" val="7771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80249" y="0"/>
            <a:ext cx="838199" cy="453816"/>
          </a:xfrm>
        </p:spPr>
        <p:txBody>
          <a:bodyPr/>
          <a:lstStyle/>
          <a:p>
            <a:fld id="{2093C1D6-36E4-4AA0-ADB4-BB742BB51F99}" type="slidenum">
              <a:rPr lang="ru-RU" smtClean="0"/>
              <a:t>9</a:t>
            </a:fld>
            <a:endParaRPr lang="ru-RU" dirty="0"/>
          </a:p>
        </p:txBody>
      </p:sp>
      <p:sp>
        <p:nvSpPr>
          <p:cNvPr id="7" name="Объект 3"/>
          <p:cNvSpPr txBox="1">
            <a:spLocks noGrp="1"/>
          </p:cNvSpPr>
          <p:nvPr>
            <p:ph idx="1"/>
          </p:nvPr>
        </p:nvSpPr>
        <p:spPr>
          <a:xfrm>
            <a:off x="298766" y="5221285"/>
            <a:ext cx="116992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 dirty="0" err="1"/>
              <a:t>Активність</a:t>
            </a:r>
            <a:r>
              <a:rPr lang="ru-RU" sz="1800" dirty="0"/>
              <a:t> в </a:t>
            </a:r>
            <a:r>
              <a:rPr lang="ru-RU" sz="1800" dirty="0" err="1"/>
              <a:t>цій</a:t>
            </a:r>
            <a:r>
              <a:rPr lang="ru-RU" sz="1800" dirty="0"/>
              <a:t> </a:t>
            </a:r>
            <a:r>
              <a:rPr lang="uk-UA" sz="1800" dirty="0"/>
              <a:t>зоні </a:t>
            </a:r>
            <a:r>
              <a:rPr lang="ru-RU" sz="1800" dirty="0" err="1"/>
              <a:t>призводить</a:t>
            </a:r>
            <a:r>
              <a:rPr lang="ru-RU" sz="1800" dirty="0"/>
              <a:t> до </a:t>
            </a:r>
            <a:r>
              <a:rPr lang="ru-RU" sz="1800" dirty="0" err="1"/>
              <a:t>диференціального</a:t>
            </a:r>
            <a:r>
              <a:rPr lang="ru-RU" sz="1800" dirty="0"/>
              <a:t> </a:t>
            </a:r>
            <a:r>
              <a:rPr lang="uk-UA" sz="1800" dirty="0"/>
              <a:t>росту</a:t>
            </a:r>
            <a:r>
              <a:rPr lang="ru-RU" sz="1800" dirty="0"/>
              <a:t> і </a:t>
            </a:r>
            <a:r>
              <a:rPr lang="uk-UA" sz="1800" dirty="0"/>
              <a:t>вигин ростучого  кореня </a:t>
            </a:r>
            <a:r>
              <a:rPr lang="ru-RU" sz="1800" dirty="0"/>
              <a:t>вниз </a:t>
            </a:r>
            <a:r>
              <a:rPr lang="uk-UA" sz="1800" dirty="0"/>
              <a:t>в напрямку сили тяжіння</a:t>
            </a:r>
            <a:r>
              <a:rPr lang="ru-RU" sz="1800" dirty="0"/>
              <a:t>. </a:t>
            </a:r>
            <a:r>
              <a:rPr lang="uk-UA" sz="1800" dirty="0"/>
              <a:t>Якщо корінь якимось чином переміщується в просторі, і орієнтація </a:t>
            </a:r>
            <a:r>
              <a:rPr lang="uk-UA" sz="1800" dirty="0" err="1"/>
              <a:t>статоцитів</a:t>
            </a:r>
            <a:r>
              <a:rPr lang="uk-UA" sz="1800" dirty="0"/>
              <a:t> змінюється, амілопласти </a:t>
            </a:r>
            <a:r>
              <a:rPr lang="uk-UA" sz="1800" dirty="0" err="1"/>
              <a:t>пемеіщуються</a:t>
            </a:r>
            <a:r>
              <a:rPr lang="uk-UA" sz="1800" dirty="0"/>
              <a:t> в найнижчу точку. Це в свою чергу, діє на кореневий чохлик як подразник, виникає сигнал до зони розтяжіння, і корінь вигинається в потрібному напрямку</a:t>
            </a: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298766" y="973968"/>
            <a:ext cx="6489961" cy="424731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defRPr/>
            </a:pPr>
            <a:r>
              <a:rPr lang="uk-UA" sz="1800" dirty="0"/>
              <a:t>Геотропізм (</a:t>
            </a:r>
            <a:r>
              <a:rPr lang="uk-UA" sz="1800" dirty="0" err="1"/>
              <a:t>гравітропізм</a:t>
            </a:r>
            <a:r>
              <a:rPr lang="uk-UA" sz="1800" dirty="0"/>
              <a:t>) – тропізм, пов'язаний з впливом на рослини гравітації нашої планети. По мірі того, як молодий корінець прокльовується з насіння, він росте вниз в напрямку гравітації. Кореневий чохлик спрямовує кінчик кореня в напрямку сили тяжіння. Спеціалізовані клітини кореневого чохлика –  </a:t>
            </a:r>
            <a:r>
              <a:rPr lang="uk-UA" sz="1800" dirty="0" err="1"/>
              <a:t>статоцити</a:t>
            </a:r>
            <a:r>
              <a:rPr lang="uk-UA" sz="1800" dirty="0"/>
              <a:t> -  як вважають, є рецепторами, що сприймають дію сили тяжіння. </a:t>
            </a:r>
            <a:r>
              <a:rPr lang="ru-RU" sz="1800" dirty="0" err="1"/>
              <a:t>Статоцит</a:t>
            </a:r>
            <a:r>
              <a:rPr lang="uk-UA" sz="1800" dirty="0"/>
              <a:t>и, виявлені також в стеблах рослин, містять органели – амілопласти, трансформований різновид пластид, в яких накопичується крохмаль. Гранули крохмалю в клітинах кореневого чохлика осідають під дією гравітації, і їх тиск індукує в кореневому чохлику певний сигнал, який передається до клітин зони розтяжіння.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417" y="237379"/>
            <a:ext cx="9562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600" i="1" dirty="0">
                <a:solidFill>
                  <a:srgbClr val="19F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</a:t>
            </a:r>
            <a:r>
              <a:rPr lang="uk-UA" sz="2600" i="1" dirty="0" smtClean="0">
                <a:solidFill>
                  <a:srgbClr val="19F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uk-UA" sz="2600" b="1" dirty="0" smtClean="0">
                <a:solidFill>
                  <a:srgbClr val="19F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Дослідити геотропічну реакцію проростків</a:t>
            </a:r>
            <a:endParaRPr lang="ru-RU" sz="2600" dirty="0">
              <a:solidFill>
                <a:srgbClr val="19F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00" y="1233055"/>
            <a:ext cx="4816991" cy="3501473"/>
          </a:xfrm>
          <a:prstGeom prst="rect">
            <a:avLst/>
          </a:prstGeom>
          <a:ln w="38100">
            <a:solidFill>
              <a:srgbClr val="FFC1FF"/>
            </a:solidFill>
          </a:ln>
        </p:spPr>
      </p:pic>
    </p:spTree>
    <p:extLst>
      <p:ext uri="{BB962C8B-B14F-4D97-AF65-F5344CB8AC3E}">
        <p14:creationId xmlns:p14="http://schemas.microsoft.com/office/powerpoint/2010/main" val="15778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428</TotalTime>
  <Words>881</Words>
  <Application>Microsoft Office PowerPoint</Application>
  <PresentationFormat>Широкоэкранный</PresentationFormat>
  <Paragraphs>68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Робота №19(частина 2) Рухи рослин: тропізми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Література для самопідготовки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№19(частина 1) Рухи рослин: настії</dc:title>
  <dc:creator>Загороднюк</dc:creator>
  <cp:lastModifiedBy>Загороднюк</cp:lastModifiedBy>
  <cp:revision>92</cp:revision>
  <dcterms:created xsi:type="dcterms:W3CDTF">2020-05-20T15:04:16Z</dcterms:created>
  <dcterms:modified xsi:type="dcterms:W3CDTF">2020-05-20T22:37:28Z</dcterms:modified>
</cp:coreProperties>
</file>