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31.01.2021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2" name="Прямоугольник 31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9" name="Прямоугольник 38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0" name="Прямоугольник 39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1" name="Прямоугольник 40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42" name="Прямоугольник 41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tIns="45720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56" name="Прямоугольник 55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5" name="Прямоугольник 64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6" name="Прямоугольник 65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7" name="Прямоугольник 66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31.01.2021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31.01.2021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31.01.2021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Полилиния 13"/>
          <p:cNvSpPr>
            <a:spLocks/>
          </p:cNvSpPr>
          <p:nvPr/>
        </p:nvSpPr>
        <p:spPr bwMode="auto">
          <a:xfrm>
            <a:off x="4828952" y="1073888"/>
            <a:ext cx="4322136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5" name="Полилиния 14"/>
          <p:cNvSpPr>
            <a:spLocks/>
          </p:cNvSpPr>
          <p:nvPr/>
        </p:nvSpPr>
        <p:spPr bwMode="auto">
          <a:xfrm>
            <a:off x="373966" y="0"/>
            <a:ext cx="5514536" cy="661533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3" name="Полилиния 12"/>
          <p:cNvSpPr>
            <a:spLocks/>
          </p:cNvSpPr>
          <p:nvPr/>
        </p:nvSpPr>
        <p:spPr bwMode="auto">
          <a:xfrm rot="5236414">
            <a:off x="4462128" y="1483600"/>
            <a:ext cx="4114800" cy="118872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6" name="Полилиния 15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7" name="Полилиния 16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8" name="Полилиния 17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9" name="Полилиния 18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0" name="Полилиния 19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1" name="Полилиния 20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2" name="Полилиния 21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3" name="Полилиния 22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4" name="Полилиния 23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5" name="Полилиния 24"/>
          <p:cNvSpPr>
            <a:spLocks/>
          </p:cNvSpPr>
          <p:nvPr/>
        </p:nvSpPr>
        <p:spPr bwMode="auto">
          <a:xfrm>
            <a:off x="366824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6" name="Полилиния 25"/>
          <p:cNvSpPr>
            <a:spLocks/>
          </p:cNvSpPr>
          <p:nvPr/>
        </p:nvSpPr>
        <p:spPr bwMode="auto">
          <a:xfrm>
            <a:off x="366824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7" name="Полилиния 26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tIns="45720" bIns="0" anchor="t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31.01.2021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363160" y="402264"/>
            <a:ext cx="850392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 flipH="1">
            <a:off x="371538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Прямоугольник 8"/>
          <p:cNvSpPr/>
          <p:nvPr/>
        </p:nvSpPr>
        <p:spPr>
          <a:xfrm flipH="1">
            <a:off x="411109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0" name="Прямоугольник 9"/>
          <p:cNvSpPr/>
          <p:nvPr/>
        </p:nvSpPr>
        <p:spPr>
          <a:xfrm flipH="1">
            <a:off x="44845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 flipH="1">
            <a:off x="476702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500478" y="680477"/>
            <a:ext cx="36576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31.01.2021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Прямоугольник 24"/>
          <p:cNvSpPr/>
          <p:nvPr/>
        </p:nvSpPr>
        <p:spPr>
          <a:xfrm>
            <a:off x="0" y="402265"/>
            <a:ext cx="886708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 anchor="t"/>
          <a:lstStyle>
            <a:lvl1pPr>
              <a:defRPr sz="400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31.01.2021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6" name="Прямоугольник 15"/>
          <p:cNvSpPr/>
          <p:nvPr/>
        </p:nvSpPr>
        <p:spPr>
          <a:xfrm>
            <a:off x="87790" y="680477"/>
            <a:ext cx="45720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7" name="Прямоугольник 16"/>
          <p:cNvSpPr/>
          <p:nvPr/>
        </p:nvSpPr>
        <p:spPr>
          <a:xfrm>
            <a:off x="47305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8" name="Прямоугольник 17"/>
          <p:cNvSpPr/>
          <p:nvPr/>
        </p:nvSpPr>
        <p:spPr>
          <a:xfrm>
            <a:off x="2825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>
          <a:xfrm>
            <a:off x="0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0" name="Прямоугольник 19"/>
          <p:cNvSpPr/>
          <p:nvPr/>
        </p:nvSpPr>
        <p:spPr>
          <a:xfrm flipH="1">
            <a:off x="149770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1" name="Прямоугольник 20"/>
          <p:cNvSpPr/>
          <p:nvPr/>
        </p:nvSpPr>
        <p:spPr>
          <a:xfrm flipH="1">
            <a:off x="189341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Прямоугольник 21"/>
          <p:cNvSpPr/>
          <p:nvPr/>
        </p:nvSpPr>
        <p:spPr>
          <a:xfrm flipH="1">
            <a:off x="22668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9" name="Прямоугольник 28"/>
          <p:cNvSpPr/>
          <p:nvPr/>
        </p:nvSpPr>
        <p:spPr>
          <a:xfrm flipH="1">
            <a:off x="254934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30" name="Прямоугольник 29"/>
          <p:cNvSpPr/>
          <p:nvPr/>
        </p:nvSpPr>
        <p:spPr>
          <a:xfrm>
            <a:off x="278710" y="680477"/>
            <a:ext cx="36576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31.01.2021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31.01.2021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31.01.2021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368032" y="0"/>
            <a:ext cx="8778240" cy="1878037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9" name="Прямая соединительная линия 8"/>
          <p:cNvCxnSpPr/>
          <p:nvPr/>
        </p:nvCxnSpPr>
        <p:spPr>
          <a:xfrm flipV="1">
            <a:off x="363195" y="1885028"/>
            <a:ext cx="8782622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0" name="Группа 9"/>
          <p:cNvGrpSpPr/>
          <p:nvPr/>
        </p:nvGrpSpPr>
        <p:grpSpPr>
          <a:xfrm rot="5400000">
            <a:off x="8514581" y="1219200"/>
            <a:ext cx="132763" cy="128466"/>
            <a:chOff x="6668087" y="1297746"/>
            <a:chExt cx="161840" cy="156602"/>
          </a:xfrm>
        </p:grpSpPr>
        <p:cxnSp>
          <p:nvCxnSpPr>
            <p:cNvPr id="15" name="Прямая соединительная линия 14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Прямая соединительная линия 15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Прямая соединительная линия 16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grpSp>
        <p:nvGrpSpPr>
          <p:cNvPr id="14" name="Группа 13"/>
          <p:cNvGrpSpPr/>
          <p:nvPr/>
        </p:nvGrpSpPr>
        <p:grpSpPr>
          <a:xfrm rot="5400000">
            <a:off x="8666981" y="1371600"/>
            <a:ext cx="132763" cy="128466"/>
            <a:chOff x="6668087" y="1297746"/>
            <a:chExt cx="161840" cy="156602"/>
          </a:xfrm>
        </p:grpSpPr>
        <p:cxnSp>
          <p:nvCxnSpPr>
            <p:cNvPr id="11" name="Прямая соединительная линия 10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Прямая соединительная линия 11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Прямая соединительная линия 12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Группа 17"/>
          <p:cNvGrpSpPr/>
          <p:nvPr/>
        </p:nvGrpSpPr>
        <p:grpSpPr>
          <a:xfrm rot="5400000">
            <a:off x="8320088" y="1474763"/>
            <a:ext cx="132763" cy="128466"/>
            <a:chOff x="6668087" y="1297746"/>
            <a:chExt cx="161840" cy="156602"/>
          </a:xfrm>
        </p:grpSpPr>
        <p:cxnSp>
          <p:nvCxnSpPr>
            <p:cNvPr id="19" name="Прямая соединительная линия 18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Прямая соединительная линия 19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Прямая соединительная линия 20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477000" y="55499"/>
            <a:ext cx="2133600" cy="365125"/>
          </a:xfrm>
        </p:spPr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31.01.2021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914400" y="55499"/>
            <a:ext cx="5562600" cy="365125"/>
          </a:xfrm>
        </p:spPr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610600" y="55499"/>
            <a:ext cx="457200" cy="365125"/>
          </a:xfrm>
        </p:spPr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6" name="Прямоугольник 15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7" name="Прямоугольник 16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914400" y="1783560"/>
            <a:ext cx="7772400" cy="457200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31.01.2021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 spc="-100" baseline="0">
          <a:solidFill>
            <a:schemeClr val="tx2">
              <a:satMod val="200000"/>
            </a:schemeClr>
          </a:solidFill>
          <a:latin typeface="+mj-lt"/>
          <a:ea typeface="+mj-ea"/>
          <a:cs typeface="+mj-cs"/>
        </a:defRPr>
      </a:lvl1pPr>
      <a:extLst/>
    </p:titleStyle>
    <p:bodyStyle>
      <a:lvl1pPr marL="411480" indent="-342900" algn="l" rtl="0" eaLnBrk="1" latinLnBrk="0" hangingPunct="1">
        <a:spcBef>
          <a:spcPts val="700"/>
        </a:spcBef>
        <a:buClr>
          <a:schemeClr val="tx2"/>
        </a:buClr>
        <a:buSzPct val="95000"/>
        <a:buFont typeface="Wingdings"/>
        <a:buChar char="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0664" indent="-28575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2"/>
        </a:buClr>
        <a:buFont typeface="Wingdings 2"/>
        <a:buChar char="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1872" indent="-228600" algn="l" rtl="0" eaLnBrk="1" latinLnBrk="0" hangingPunct="1">
        <a:spcBef>
          <a:spcPct val="20000"/>
        </a:spcBef>
        <a:buClr>
          <a:schemeClr val="accent3"/>
        </a:buClr>
        <a:buFont typeface="Wingdings 3"/>
        <a:buChar char="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://westudents.com.ua/knigi/572-sotsologya-tanchin-I3.html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5000" r="-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99592" y="2852936"/>
            <a:ext cx="7772400" cy="1470025"/>
          </a:xfr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uk-UA" sz="6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Політичні студії </a:t>
            </a:r>
            <a:endParaRPr lang="ru-RU" sz="60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75656" y="5301208"/>
            <a:ext cx="6400800" cy="1273696"/>
          </a:xfr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ru-RU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Спеціальність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242 Туризм </a:t>
            </a:r>
          </a:p>
          <a:p>
            <a:pPr algn="ctr"/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галузі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знань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24 Сфера </a:t>
            </a:r>
            <a:r>
              <a:rPr lang="ru-RU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обслуговування</a:t>
            </a:r>
            <a:endParaRPr lang="ru-RU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1124744"/>
            <a:ext cx="8229600" cy="4525963"/>
          </a:xfrm>
        </p:spPr>
        <p:txBody>
          <a:bodyPr/>
          <a:lstStyle/>
          <a:p>
            <a:pPr algn="ctr">
              <a:buNone/>
            </a:pPr>
            <a:r>
              <a:rPr lang="ru-RU" dirty="0" err="1" smtClean="0"/>
              <a:t>Соціально-політичне</a:t>
            </a:r>
            <a:r>
              <a:rPr lang="ru-RU" dirty="0" smtClean="0"/>
              <a:t> </a:t>
            </a:r>
            <a:r>
              <a:rPr lang="ru-RU" dirty="0" err="1" smtClean="0"/>
              <a:t>знання</a:t>
            </a:r>
            <a:r>
              <a:rPr lang="ru-RU" dirty="0" smtClean="0"/>
              <a:t> — </a:t>
            </a:r>
            <a:r>
              <a:rPr lang="ru-RU" dirty="0" err="1" smtClean="0"/>
              <a:t>частина</a:t>
            </a:r>
            <a:r>
              <a:rPr lang="ru-RU" dirty="0" smtClean="0"/>
              <a:t> </a:t>
            </a:r>
            <a:r>
              <a:rPr lang="ru-RU" dirty="0" err="1" smtClean="0"/>
              <a:t>культури</a:t>
            </a:r>
            <a:r>
              <a:rPr lang="ru-RU" dirty="0" smtClean="0"/>
              <a:t> </a:t>
            </a:r>
            <a:r>
              <a:rPr lang="ru-RU" dirty="0" err="1" smtClean="0"/>
              <a:t>сучасного</a:t>
            </a:r>
            <a:r>
              <a:rPr lang="ru-RU" dirty="0" smtClean="0"/>
              <a:t> </a:t>
            </a:r>
            <a:r>
              <a:rPr lang="ru-RU" dirty="0" err="1" smtClean="0"/>
              <a:t>суспільства</a:t>
            </a:r>
            <a:r>
              <a:rPr lang="ru-RU" dirty="0" smtClean="0"/>
              <a:t>. </a:t>
            </a:r>
            <a:r>
              <a:rPr lang="ru-RU" dirty="0" err="1" smtClean="0"/>
              <a:t>Завдяки</a:t>
            </a:r>
            <a:r>
              <a:rPr lang="ru-RU" dirty="0" smtClean="0"/>
              <a:t> </a:t>
            </a:r>
            <a:r>
              <a:rPr lang="ru-RU" dirty="0" err="1" smtClean="0"/>
              <a:t>науковому</a:t>
            </a:r>
            <a:r>
              <a:rPr lang="ru-RU" dirty="0" smtClean="0"/>
              <a:t> </a:t>
            </a:r>
            <a:r>
              <a:rPr lang="ru-RU" dirty="0" err="1" smtClean="0"/>
              <a:t>підходу</a:t>
            </a:r>
            <a:r>
              <a:rPr lang="ru-RU" dirty="0" smtClean="0"/>
              <a:t> до </a:t>
            </a:r>
            <a:r>
              <a:rPr lang="ru-RU" dirty="0" err="1" smtClean="0"/>
              <a:t>вивчення</a:t>
            </a:r>
            <a:r>
              <a:rPr lang="ru-RU" dirty="0" smtClean="0"/>
              <a:t> </a:t>
            </a:r>
            <a:r>
              <a:rPr lang="ru-RU" dirty="0" err="1" smtClean="0"/>
              <a:t>соціально-політичного</a:t>
            </a:r>
            <a:r>
              <a:rPr lang="ru-RU" dirty="0" smtClean="0"/>
              <a:t> </a:t>
            </a:r>
            <a:r>
              <a:rPr lang="ru-RU" dirty="0" err="1" smtClean="0"/>
              <a:t>організму</a:t>
            </a:r>
            <a:r>
              <a:rPr lang="ru-RU" dirty="0" smtClean="0"/>
              <a:t> </a:t>
            </a:r>
            <a:r>
              <a:rPr lang="ru-RU" dirty="0" err="1" smtClean="0"/>
              <a:t>воно</a:t>
            </a:r>
            <a:r>
              <a:rPr lang="ru-RU" dirty="0" smtClean="0"/>
              <a:t> </a:t>
            </a:r>
            <a:r>
              <a:rPr lang="ru-RU" dirty="0" err="1" smtClean="0"/>
              <a:t>дає</a:t>
            </a:r>
            <a:r>
              <a:rPr lang="ru-RU" dirty="0" smtClean="0"/>
              <a:t> </a:t>
            </a:r>
            <a:r>
              <a:rPr lang="ru-RU" dirty="0" err="1" smtClean="0"/>
              <a:t>можливість</a:t>
            </a:r>
            <a:r>
              <a:rPr lang="ru-RU" dirty="0" smtClean="0"/>
              <a:t> </a:t>
            </a:r>
            <a:r>
              <a:rPr lang="ru-RU" dirty="0" err="1" smtClean="0"/>
              <a:t>зрозуміти</a:t>
            </a:r>
            <a:r>
              <a:rPr lang="ru-RU" dirty="0" smtClean="0"/>
              <a:t> </a:t>
            </a:r>
            <a:r>
              <a:rPr lang="ru-RU" dirty="0" err="1" smtClean="0"/>
              <a:t>цінності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норми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ефективно</a:t>
            </a:r>
            <a:r>
              <a:rPr lang="ru-RU" dirty="0" smtClean="0"/>
              <a:t> </a:t>
            </a:r>
            <a:r>
              <a:rPr lang="ru-RU" dirty="0" err="1" smtClean="0"/>
              <a:t>регулюють</a:t>
            </a:r>
            <a:r>
              <a:rPr lang="ru-RU" dirty="0" smtClean="0"/>
              <a:t> </a:t>
            </a:r>
            <a:r>
              <a:rPr lang="ru-RU" dirty="0" err="1" smtClean="0"/>
              <a:t>життя</a:t>
            </a:r>
            <a:r>
              <a:rPr lang="ru-RU" dirty="0" smtClean="0"/>
              <a:t> людей, </a:t>
            </a:r>
            <a:r>
              <a:rPr lang="ru-RU" dirty="0" err="1" smtClean="0"/>
              <a:t>знайти</a:t>
            </a:r>
            <a:r>
              <a:rPr lang="ru-RU" dirty="0" smtClean="0"/>
              <a:t> </a:t>
            </a:r>
            <a:r>
              <a:rPr lang="ru-RU" dirty="0" err="1" smtClean="0"/>
              <a:t>способи</a:t>
            </a:r>
            <a:r>
              <a:rPr lang="ru-RU" dirty="0" smtClean="0"/>
              <a:t> </a:t>
            </a:r>
            <a:r>
              <a:rPr lang="ru-RU" dirty="0" err="1" smtClean="0"/>
              <a:t>подолання</a:t>
            </a:r>
            <a:r>
              <a:rPr lang="ru-RU" dirty="0" smtClean="0"/>
              <a:t> </a:t>
            </a:r>
            <a:r>
              <a:rPr lang="ru-RU" dirty="0" err="1" smtClean="0"/>
              <a:t>негативних</a:t>
            </a:r>
            <a:r>
              <a:rPr lang="ru-RU" dirty="0" smtClean="0"/>
              <a:t> </a:t>
            </a:r>
            <a:r>
              <a:rPr lang="ru-RU" dirty="0" err="1" smtClean="0"/>
              <a:t>моментів</a:t>
            </a:r>
            <a:r>
              <a:rPr lang="ru-RU" dirty="0" smtClean="0"/>
              <a:t> у </a:t>
            </a:r>
            <a:r>
              <a:rPr lang="ru-RU" dirty="0" err="1" smtClean="0"/>
              <a:t>життєдіяльності</a:t>
            </a:r>
            <a:r>
              <a:rPr lang="ru-RU" dirty="0" smtClean="0"/>
              <a:t> </a:t>
            </a:r>
            <a:r>
              <a:rPr lang="ru-RU" dirty="0" err="1" smtClean="0"/>
              <a:t>суспільства</a:t>
            </a: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528" y="0"/>
            <a:ext cx="8363272" cy="6858000"/>
          </a:xfrm>
        </p:spPr>
        <p:txBody>
          <a:bodyPr>
            <a:normAutofit fontScale="85000" lnSpcReduction="20000"/>
          </a:bodyPr>
          <a:lstStyle/>
          <a:p>
            <a:pPr algn="ctr">
              <a:buNone/>
            </a:pPr>
            <a:r>
              <a:rPr lang="ru-RU" dirty="0" err="1" smtClean="0"/>
              <a:t>Соціально-політичні</a:t>
            </a:r>
            <a:r>
              <a:rPr lang="ru-RU" dirty="0" smtClean="0"/>
              <a:t> </a:t>
            </a:r>
            <a:r>
              <a:rPr lang="ru-RU" dirty="0" err="1" smtClean="0"/>
              <a:t>студії</a:t>
            </a:r>
            <a:r>
              <a:rPr lang="ru-RU" dirty="0" smtClean="0"/>
              <a:t> не </a:t>
            </a:r>
            <a:r>
              <a:rPr lang="ru-RU" dirty="0" err="1" smtClean="0"/>
              <a:t>можуть</a:t>
            </a:r>
            <a:r>
              <a:rPr lang="ru-RU" dirty="0" smtClean="0"/>
              <a:t> </a:t>
            </a:r>
            <a:r>
              <a:rPr lang="ru-RU" dirty="0" err="1" smtClean="0"/>
              <a:t>плідно</a:t>
            </a:r>
            <a:r>
              <a:rPr lang="ru-RU" dirty="0" smtClean="0"/>
              <a:t> </a:t>
            </a:r>
            <a:r>
              <a:rPr lang="ru-RU" dirty="0" err="1" smtClean="0"/>
              <a:t>розвиватися</a:t>
            </a:r>
            <a:r>
              <a:rPr lang="ru-RU" dirty="0" smtClean="0"/>
              <a:t> без </a:t>
            </a:r>
            <a:r>
              <a:rPr lang="ru-RU" dirty="0" err="1" smtClean="0"/>
              <a:t>принципової</a:t>
            </a:r>
            <a:r>
              <a:rPr lang="ru-RU" dirty="0" smtClean="0"/>
              <a:t> </a:t>
            </a:r>
            <a:r>
              <a:rPr lang="ru-RU" dirty="0" err="1" smtClean="0"/>
              <a:t>єдності</a:t>
            </a:r>
            <a:r>
              <a:rPr lang="ru-RU" dirty="0" smtClean="0"/>
              <a:t>, </a:t>
            </a:r>
            <a:r>
              <a:rPr lang="ru-RU" dirty="0" err="1" smtClean="0"/>
              <a:t>більше</a:t>
            </a:r>
            <a:r>
              <a:rPr lang="ru-RU" dirty="0" smtClean="0"/>
              <a:t> того — </a:t>
            </a:r>
            <a:r>
              <a:rPr lang="ru-RU" dirty="0" err="1" smtClean="0"/>
              <a:t>взаємопроникнення</a:t>
            </a:r>
            <a:r>
              <a:rPr lang="ru-RU" dirty="0" smtClean="0"/>
              <a:t> теоретичного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емпіричного</a:t>
            </a:r>
            <a:r>
              <a:rPr lang="ru-RU" dirty="0" smtClean="0"/>
              <a:t> </a:t>
            </a:r>
            <a:r>
              <a:rPr lang="ru-RU" dirty="0" err="1" smtClean="0"/>
              <a:t>знання</a:t>
            </a:r>
            <a:r>
              <a:rPr lang="ru-RU" dirty="0" smtClean="0"/>
              <a:t>. </a:t>
            </a:r>
            <a:r>
              <a:rPr lang="ru-RU" dirty="0" err="1" smtClean="0"/>
              <a:t>Адже</a:t>
            </a:r>
            <a:r>
              <a:rPr lang="ru-RU" dirty="0" smtClean="0"/>
              <a:t> </a:t>
            </a:r>
            <a:r>
              <a:rPr lang="ru-RU" dirty="0" err="1" smtClean="0"/>
              <a:t>соціально-політичні</a:t>
            </a:r>
            <a:r>
              <a:rPr lang="ru-RU" dirty="0" smtClean="0"/>
              <a:t> </a:t>
            </a:r>
            <a:r>
              <a:rPr lang="ru-RU" dirty="0" err="1" smtClean="0"/>
              <a:t>студії</a:t>
            </a:r>
            <a:r>
              <a:rPr lang="ru-RU" dirty="0" smtClean="0"/>
              <a:t> </a:t>
            </a:r>
            <a:r>
              <a:rPr lang="ru-RU" dirty="0" err="1" smtClean="0"/>
              <a:t>націлені</a:t>
            </a:r>
            <a:r>
              <a:rPr lang="ru-RU" dirty="0" smtClean="0"/>
              <a:t> </a:t>
            </a:r>
            <a:r>
              <a:rPr lang="ru-RU" dirty="0" err="1" smtClean="0"/>
              <a:t>врешті-решт</a:t>
            </a:r>
            <a:r>
              <a:rPr lang="ru-RU" dirty="0" smtClean="0"/>
              <a:t> на </a:t>
            </a:r>
            <a:r>
              <a:rPr lang="ru-RU" dirty="0" err="1" smtClean="0"/>
              <a:t>вирішення</a:t>
            </a:r>
            <a:r>
              <a:rPr lang="ru-RU" dirty="0" smtClean="0"/>
              <a:t> </a:t>
            </a:r>
            <a:r>
              <a:rPr lang="ru-RU" dirty="0" err="1" smtClean="0"/>
              <a:t>суто</a:t>
            </a:r>
            <a:r>
              <a:rPr lang="ru-RU" dirty="0" smtClean="0"/>
              <a:t> </a:t>
            </a:r>
            <a:r>
              <a:rPr lang="ru-RU" dirty="0" err="1" smtClean="0"/>
              <a:t>практичних</a:t>
            </a:r>
            <a:r>
              <a:rPr lang="ru-RU" dirty="0" smtClean="0"/>
              <a:t> </a:t>
            </a:r>
            <a:r>
              <a:rPr lang="ru-RU" dirty="0" err="1" smtClean="0"/>
              <a:t>питань</a:t>
            </a:r>
            <a:r>
              <a:rPr lang="ru-RU" dirty="0" smtClean="0"/>
              <a:t> </a:t>
            </a:r>
            <a:r>
              <a:rPr lang="ru-RU" dirty="0" err="1" smtClean="0"/>
              <a:t>соціально-політичного</a:t>
            </a:r>
            <a:r>
              <a:rPr lang="ru-RU" dirty="0" smtClean="0"/>
              <a:t> </a:t>
            </a:r>
            <a:r>
              <a:rPr lang="ru-RU" dirty="0" err="1" smtClean="0"/>
              <a:t>життя</a:t>
            </a:r>
            <a:r>
              <a:rPr lang="ru-RU" dirty="0" smtClean="0"/>
              <a:t>. </a:t>
            </a:r>
            <a:r>
              <a:rPr lang="ru-RU" dirty="0" err="1" smtClean="0"/>
              <a:t>Це</a:t>
            </a:r>
            <a:r>
              <a:rPr lang="ru-RU" dirty="0" smtClean="0"/>
              <a:t> </a:t>
            </a:r>
            <a:r>
              <a:rPr lang="ru-RU" dirty="0" err="1" smtClean="0"/>
              <a:t>означає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для </a:t>
            </a:r>
            <a:r>
              <a:rPr lang="ru-RU" dirty="0" err="1" smtClean="0"/>
              <a:t>соціально-політичних</a:t>
            </a:r>
            <a:r>
              <a:rPr lang="ru-RU" dirty="0" smtClean="0"/>
              <a:t> </a:t>
            </a:r>
            <a:r>
              <a:rPr lang="ru-RU" dirty="0" err="1" smtClean="0"/>
              <a:t>студій</a:t>
            </a:r>
            <a:r>
              <a:rPr lang="ru-RU" dirty="0" smtClean="0"/>
              <a:t> </a:t>
            </a:r>
            <a:r>
              <a:rPr lang="ru-RU" dirty="0" err="1" smtClean="0"/>
              <a:t>всі</a:t>
            </a:r>
            <a:r>
              <a:rPr lang="ru-RU" dirty="0" smtClean="0"/>
              <a:t> </a:t>
            </a:r>
            <a:r>
              <a:rPr lang="ru-RU" dirty="0" err="1" smtClean="0"/>
              <a:t>їх</a:t>
            </a:r>
            <a:r>
              <a:rPr lang="ru-RU" dirty="0" smtClean="0"/>
              <a:t> </a:t>
            </a:r>
            <a:r>
              <a:rPr lang="ru-RU" dirty="0" err="1" smtClean="0"/>
              <a:t>проблеми</a:t>
            </a:r>
            <a:r>
              <a:rPr lang="ru-RU" dirty="0" smtClean="0"/>
              <a:t> </a:t>
            </a:r>
            <a:r>
              <a:rPr lang="ru-RU" dirty="0" err="1" smtClean="0"/>
              <a:t>є</a:t>
            </a:r>
            <a:r>
              <a:rPr lang="ru-RU" dirty="0" smtClean="0"/>
              <a:t> </a:t>
            </a:r>
            <a:r>
              <a:rPr lang="ru-RU" dirty="0" err="1" smtClean="0"/>
              <a:t>терміновими</a:t>
            </a:r>
            <a:r>
              <a:rPr lang="ru-RU" dirty="0" smtClean="0"/>
              <a:t>, такими,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потребують</a:t>
            </a:r>
            <a:r>
              <a:rPr lang="ru-RU" dirty="0" smtClean="0"/>
              <a:t> </a:t>
            </a:r>
            <a:r>
              <a:rPr lang="ru-RU" dirty="0" err="1" smtClean="0"/>
              <a:t>негайного</a:t>
            </a:r>
            <a:r>
              <a:rPr lang="ru-RU" dirty="0" smtClean="0"/>
              <a:t> </a:t>
            </a:r>
            <a:r>
              <a:rPr lang="ru-RU" dirty="0" err="1" smtClean="0"/>
              <a:t>реагування</a:t>
            </a:r>
            <a:r>
              <a:rPr lang="ru-RU" dirty="0" smtClean="0"/>
              <a:t>, </a:t>
            </a:r>
            <a:r>
              <a:rPr lang="ru-RU" dirty="0" err="1" smtClean="0"/>
              <a:t>оскільки</a:t>
            </a:r>
            <a:r>
              <a:rPr lang="ru-RU" dirty="0" smtClean="0"/>
              <a:t> </a:t>
            </a:r>
            <a:r>
              <a:rPr lang="ru-RU" dirty="0" err="1" smtClean="0"/>
              <a:t>стосуються</a:t>
            </a:r>
            <a:r>
              <a:rPr lang="ru-RU" dirty="0" smtClean="0"/>
              <a:t> </a:t>
            </a:r>
            <a:r>
              <a:rPr lang="ru-RU" dirty="0" err="1" smtClean="0"/>
              <a:t>актуальних</a:t>
            </a:r>
            <a:r>
              <a:rPr lang="ru-RU" dirty="0" smtClean="0"/>
              <a:t> </a:t>
            </a:r>
            <a:r>
              <a:rPr lang="ru-RU" dirty="0" err="1" smtClean="0"/>
              <a:t>інтересів</a:t>
            </a:r>
            <a:r>
              <a:rPr lang="ru-RU" dirty="0" smtClean="0"/>
              <a:t> </a:t>
            </a:r>
            <a:r>
              <a:rPr lang="ru-RU" dirty="0" err="1" smtClean="0"/>
              <a:t>сучасного</a:t>
            </a:r>
            <a:r>
              <a:rPr lang="ru-RU" dirty="0" smtClean="0"/>
              <a:t> </a:t>
            </a:r>
            <a:r>
              <a:rPr lang="ru-RU" dirty="0" err="1" smtClean="0"/>
              <a:t>суспільства</a:t>
            </a:r>
            <a:r>
              <a:rPr lang="ru-RU" dirty="0" smtClean="0"/>
              <a:t>. Тому </a:t>
            </a:r>
            <a:r>
              <a:rPr lang="ru-RU" dirty="0" err="1" smtClean="0"/>
              <a:t>дуже</a:t>
            </a:r>
            <a:r>
              <a:rPr lang="ru-RU" dirty="0" smtClean="0"/>
              <a:t> </a:t>
            </a:r>
            <a:r>
              <a:rPr lang="ru-RU" dirty="0" err="1" smtClean="0"/>
              <a:t>важливо</a:t>
            </a:r>
            <a:r>
              <a:rPr lang="ru-RU" dirty="0" smtClean="0"/>
              <a:t> знати </a:t>
            </a:r>
            <a:r>
              <a:rPr lang="ru-RU" dirty="0" err="1" smtClean="0"/>
              <a:t>логіку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мето</a:t>
            </a:r>
            <a:r>
              <a:rPr lang="ru-RU" dirty="0" smtClean="0"/>
              <a:t>- 8 </a:t>
            </a:r>
            <a:r>
              <a:rPr lang="ru-RU" dirty="0" err="1" smtClean="0"/>
              <a:t>Передмова</a:t>
            </a:r>
            <a:r>
              <a:rPr lang="ru-RU" dirty="0" smtClean="0"/>
              <a:t> </a:t>
            </a:r>
            <a:r>
              <a:rPr lang="ru-RU" dirty="0" err="1" smtClean="0"/>
              <a:t>ди</a:t>
            </a:r>
            <a:r>
              <a:rPr lang="ru-RU" dirty="0" smtClean="0"/>
              <a:t> </a:t>
            </a:r>
            <a:r>
              <a:rPr lang="ru-RU" dirty="0" err="1" smtClean="0"/>
              <a:t>дослідження</a:t>
            </a:r>
            <a:r>
              <a:rPr lang="ru-RU" dirty="0" smtClean="0"/>
              <a:t> </a:t>
            </a:r>
            <a:r>
              <a:rPr lang="ru-RU" dirty="0" err="1" smtClean="0"/>
              <a:t>соціально-політичної</a:t>
            </a:r>
            <a:r>
              <a:rPr lang="ru-RU" dirty="0" smtClean="0"/>
              <a:t> </a:t>
            </a:r>
            <a:r>
              <a:rPr lang="ru-RU" dirty="0" err="1" smtClean="0"/>
              <a:t>реальності</a:t>
            </a:r>
            <a:r>
              <a:rPr lang="ru-RU" dirty="0" smtClean="0"/>
              <a:t>, </a:t>
            </a:r>
            <a:r>
              <a:rPr lang="ru-RU" dirty="0" err="1" smtClean="0"/>
              <a:t>такі</a:t>
            </a:r>
            <a:r>
              <a:rPr lang="ru-RU" dirty="0" smtClean="0"/>
              <a:t> як </a:t>
            </a:r>
            <a:r>
              <a:rPr lang="ru-RU" dirty="0" err="1" smtClean="0"/>
              <a:t>опитування</a:t>
            </a:r>
            <a:r>
              <a:rPr lang="ru-RU" dirty="0" smtClean="0"/>
              <a:t>, </a:t>
            </a:r>
            <a:r>
              <a:rPr lang="ru-RU" dirty="0" err="1" smtClean="0"/>
              <a:t>спостереження</a:t>
            </a:r>
            <a:r>
              <a:rPr lang="ru-RU" dirty="0" smtClean="0"/>
              <a:t>, </a:t>
            </a:r>
            <a:r>
              <a:rPr lang="ru-RU" dirty="0" err="1" smtClean="0"/>
              <a:t>експеримент</a:t>
            </a:r>
            <a:r>
              <a:rPr lang="ru-RU" dirty="0" smtClean="0"/>
              <a:t>, а </a:t>
            </a:r>
            <a:r>
              <a:rPr lang="ru-RU" dirty="0" err="1" smtClean="0"/>
              <a:t>також</a:t>
            </a:r>
            <a:r>
              <a:rPr lang="ru-RU" dirty="0" smtClean="0"/>
              <a:t> </a:t>
            </a:r>
            <a:r>
              <a:rPr lang="ru-RU" dirty="0" err="1" smtClean="0"/>
              <a:t>опис</a:t>
            </a:r>
            <a:r>
              <a:rPr lang="ru-RU" dirty="0" smtClean="0"/>
              <a:t> </a:t>
            </a:r>
            <a:r>
              <a:rPr lang="ru-RU" dirty="0" err="1" smtClean="0"/>
              <a:t>спеціальних</a:t>
            </a:r>
            <a:r>
              <a:rPr lang="ru-RU" dirty="0" smtClean="0"/>
              <a:t> процедур, </a:t>
            </a:r>
            <a:r>
              <a:rPr lang="ru-RU" dirty="0" err="1" smtClean="0"/>
              <a:t>вживаних</a:t>
            </a:r>
            <a:r>
              <a:rPr lang="ru-RU" dirty="0" smtClean="0"/>
              <a:t> для </a:t>
            </a:r>
            <a:r>
              <a:rPr lang="ru-RU" dirty="0" err="1" smtClean="0"/>
              <a:t>збору</a:t>
            </a:r>
            <a:r>
              <a:rPr lang="ru-RU" dirty="0" smtClean="0"/>
              <a:t>, </a:t>
            </a:r>
            <a:r>
              <a:rPr lang="ru-RU" dirty="0" err="1" smtClean="0"/>
              <a:t>аналізу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оцінки</a:t>
            </a:r>
            <a:r>
              <a:rPr lang="ru-RU" dirty="0" smtClean="0"/>
              <a:t> </a:t>
            </a:r>
            <a:r>
              <a:rPr lang="ru-RU" dirty="0" err="1" smtClean="0"/>
              <a:t>якості</a:t>
            </a:r>
            <a:r>
              <a:rPr lang="ru-RU" dirty="0" smtClean="0"/>
              <a:t> </a:t>
            </a:r>
            <a:r>
              <a:rPr lang="ru-RU" dirty="0" err="1" smtClean="0"/>
              <a:t>соціологічних</a:t>
            </a:r>
            <a:r>
              <a:rPr lang="ru-RU" dirty="0" smtClean="0"/>
              <a:t> </a:t>
            </a:r>
            <a:r>
              <a:rPr lang="ru-RU" dirty="0" err="1" smtClean="0"/>
              <a:t>даних</a:t>
            </a:r>
            <a:r>
              <a:rPr lang="ru-RU" dirty="0" smtClean="0"/>
              <a:t>, </a:t>
            </a:r>
            <a:r>
              <a:rPr lang="ru-RU" dirty="0" err="1" smtClean="0"/>
              <a:t>бо</a:t>
            </a:r>
            <a:r>
              <a:rPr lang="ru-RU" dirty="0" smtClean="0"/>
              <a:t> за </a:t>
            </a:r>
            <a:r>
              <a:rPr lang="ru-RU" dirty="0" err="1" smtClean="0"/>
              <a:t>допомогою</a:t>
            </a:r>
            <a:r>
              <a:rPr lang="ru-RU" dirty="0" smtClean="0"/>
              <a:t> </a:t>
            </a:r>
            <a:r>
              <a:rPr lang="ru-RU" dirty="0" err="1" smtClean="0"/>
              <a:t>соціологічних</a:t>
            </a:r>
            <a:r>
              <a:rPr lang="ru-RU" dirty="0" smtClean="0"/>
              <a:t> </a:t>
            </a:r>
            <a:r>
              <a:rPr lang="ru-RU" dirty="0" err="1" smtClean="0"/>
              <a:t>досліджень</a:t>
            </a:r>
            <a:r>
              <a:rPr lang="ru-RU" dirty="0" smtClean="0"/>
              <a:t> ми </a:t>
            </a:r>
            <a:r>
              <a:rPr lang="ru-RU" dirty="0" err="1" smtClean="0"/>
              <a:t>одержуємо</a:t>
            </a:r>
            <a:r>
              <a:rPr lang="ru-RU" dirty="0" smtClean="0"/>
              <a:t> </a:t>
            </a:r>
            <a:r>
              <a:rPr lang="ru-RU" dirty="0" err="1" smtClean="0"/>
              <a:t>емпіричну</a:t>
            </a:r>
            <a:r>
              <a:rPr lang="ru-RU" dirty="0" smtClean="0"/>
              <a:t> базу, яка </a:t>
            </a:r>
            <a:r>
              <a:rPr lang="ru-RU" dirty="0" err="1" smtClean="0"/>
              <a:t>відображає</a:t>
            </a:r>
            <a:r>
              <a:rPr lang="ru-RU" dirty="0" smtClean="0"/>
              <a:t> </a:t>
            </a:r>
            <a:r>
              <a:rPr lang="ru-RU" dirty="0" err="1" smtClean="0"/>
              <a:t>реальний</a:t>
            </a:r>
            <a:r>
              <a:rPr lang="ru-RU" dirty="0" smtClean="0"/>
              <a:t> стан справ у </a:t>
            </a:r>
            <a:r>
              <a:rPr lang="ru-RU" dirty="0" err="1" smtClean="0"/>
              <a:t>суспільстві</a:t>
            </a:r>
            <a:r>
              <a:rPr lang="ru-RU" dirty="0" smtClean="0"/>
              <a:t>, </a:t>
            </a:r>
            <a:r>
              <a:rPr lang="ru-RU" dirty="0" err="1" smtClean="0"/>
              <a:t>переваги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сподівання</a:t>
            </a:r>
            <a:r>
              <a:rPr lang="ru-RU" dirty="0" smtClean="0"/>
              <a:t> </a:t>
            </a:r>
            <a:r>
              <a:rPr lang="ru-RU" dirty="0" err="1" smtClean="0"/>
              <a:t>соціуму</a:t>
            </a:r>
            <a:r>
              <a:rPr lang="ru-RU" dirty="0" smtClean="0"/>
              <a:t>, </a:t>
            </a:r>
            <a:r>
              <a:rPr lang="ru-RU" dirty="0" err="1" smtClean="0"/>
              <a:t>можемо</a:t>
            </a:r>
            <a:r>
              <a:rPr lang="ru-RU" dirty="0" smtClean="0"/>
              <a:t> </a:t>
            </a:r>
            <a:r>
              <a:rPr lang="ru-RU" dirty="0" err="1" smtClean="0"/>
              <a:t>діагностувати</a:t>
            </a:r>
            <a:r>
              <a:rPr lang="ru-RU" dirty="0" smtClean="0"/>
              <a:t> </a:t>
            </a:r>
            <a:r>
              <a:rPr lang="ru-RU" dirty="0" err="1" smtClean="0"/>
              <a:t>його</a:t>
            </a:r>
            <a:r>
              <a:rPr lang="ru-RU" dirty="0" smtClean="0"/>
              <a:t> «</a:t>
            </a:r>
            <a:r>
              <a:rPr lang="ru-RU" dirty="0" err="1" smtClean="0"/>
              <a:t>хвороби</a:t>
            </a:r>
            <a:r>
              <a:rPr lang="ru-RU" dirty="0" smtClean="0"/>
              <a:t>».</a:t>
            </a:r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images (27)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267744" y="3575951"/>
            <a:ext cx="4932040" cy="3282049"/>
          </a:xfrm>
          <a:prstGeom prst="rect">
            <a:avLst/>
          </a:prstGeom>
        </p:spPr>
      </p:pic>
      <p:pic>
        <p:nvPicPr>
          <p:cNvPr id="4" name="Рисунок 3" descr="images (26)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763688" y="260648"/>
            <a:ext cx="5878463" cy="320995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Додаткові джерела інформації: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uk-UA" dirty="0" err="1" smtClean="0"/>
              <a:t>Ротар</a:t>
            </a:r>
            <a:r>
              <a:rPr lang="uk-UA" dirty="0" smtClean="0"/>
              <a:t> Н. Діалогові форми політичної участі: передумови та перспективи становлення в Україні. // Політичний менеджмент. – 2007. – № 1. – С. 75 – 92</a:t>
            </a:r>
            <a:endParaRPr lang="ru-RU" dirty="0" smtClean="0"/>
          </a:p>
          <a:p>
            <a:r>
              <a:rPr lang="ru-RU" dirty="0" err="1" smtClean="0"/>
              <a:t>Смолій</a:t>
            </a:r>
            <a:r>
              <a:rPr lang="ru-RU" dirty="0" smtClean="0"/>
              <a:t> В. А. </a:t>
            </a:r>
            <a:r>
              <a:rPr lang="ru-RU" dirty="0" err="1" smtClean="0"/>
              <a:t>Інститут</a:t>
            </a:r>
            <a:r>
              <a:rPr lang="ru-RU" dirty="0" smtClean="0"/>
              <a:t> </a:t>
            </a:r>
            <a:r>
              <a:rPr lang="ru-RU" dirty="0" err="1" smtClean="0"/>
              <a:t>влади</a:t>
            </a:r>
            <a:r>
              <a:rPr lang="ru-RU" dirty="0" smtClean="0"/>
              <a:t> в </a:t>
            </a:r>
            <a:r>
              <a:rPr lang="ru-RU" dirty="0" err="1" smtClean="0"/>
              <a:t>політичній</a:t>
            </a:r>
            <a:r>
              <a:rPr lang="ru-RU" dirty="0" smtClean="0"/>
              <a:t> </a:t>
            </a:r>
            <a:r>
              <a:rPr lang="ru-RU" dirty="0" err="1" smtClean="0"/>
              <a:t>системі</a:t>
            </a:r>
            <a:r>
              <a:rPr lang="ru-RU" dirty="0" smtClean="0"/>
              <a:t> </a:t>
            </a:r>
            <a:r>
              <a:rPr lang="ru-RU" dirty="0" err="1" smtClean="0"/>
              <a:t>України</a:t>
            </a:r>
            <a:r>
              <a:rPr lang="ru-RU" dirty="0" smtClean="0"/>
              <a:t> / В. А. </a:t>
            </a:r>
            <a:r>
              <a:rPr lang="ru-RU" dirty="0" err="1" smtClean="0"/>
              <a:t>Смолій</a:t>
            </a:r>
            <a:r>
              <a:rPr lang="ru-RU" dirty="0" smtClean="0"/>
              <a:t>, В. В. </a:t>
            </a:r>
            <a:r>
              <a:rPr lang="ru-RU" dirty="0" err="1" smtClean="0"/>
              <a:t>Степанков</a:t>
            </a:r>
            <a:r>
              <a:rPr lang="ru-RU" dirty="0" smtClean="0"/>
              <a:t>. – </a:t>
            </a:r>
            <a:r>
              <a:rPr lang="ru-RU" dirty="0" err="1" smtClean="0"/>
              <a:t>Київ</a:t>
            </a:r>
            <a:r>
              <a:rPr lang="ru-RU" dirty="0" smtClean="0"/>
              <a:t>: Наук. думка, 2014. – 241 с.</a:t>
            </a:r>
          </a:p>
          <a:p>
            <a:r>
              <a:rPr lang="uk-UA" dirty="0" smtClean="0"/>
              <a:t>Соціологія політики: </a:t>
            </a:r>
            <a:r>
              <a:rPr lang="uk-UA" dirty="0" err="1" smtClean="0"/>
              <a:t>Енцикл.словник</a:t>
            </a:r>
            <a:r>
              <a:rPr lang="uk-UA" dirty="0" smtClean="0"/>
              <a:t> / </a:t>
            </a:r>
            <a:r>
              <a:rPr lang="uk-UA" dirty="0" err="1" smtClean="0"/>
              <a:t>Авт.-упоряд</a:t>
            </a:r>
            <a:r>
              <a:rPr lang="uk-UA" dirty="0" smtClean="0"/>
              <a:t>. В.А. </a:t>
            </a:r>
            <a:r>
              <a:rPr lang="uk-UA" dirty="0" err="1" smtClean="0"/>
              <a:t>Полторак</a:t>
            </a:r>
            <a:r>
              <a:rPr lang="uk-UA" dirty="0" smtClean="0"/>
              <a:t>, О.В. Петров, А.В.</a:t>
            </a:r>
            <a:r>
              <a:rPr lang="uk-UA" dirty="0" err="1" smtClean="0"/>
              <a:t>Толстоухов</a:t>
            </a:r>
            <a:r>
              <a:rPr lang="uk-UA" dirty="0" smtClean="0"/>
              <a:t>. – К.: Вид-во </a:t>
            </a:r>
            <a:r>
              <a:rPr lang="uk-UA" dirty="0" err="1" smtClean="0"/>
              <a:t>Європ.ун-ту</a:t>
            </a:r>
            <a:r>
              <a:rPr lang="uk-UA" dirty="0" smtClean="0"/>
              <a:t>, 2009. – 442 с. </a:t>
            </a:r>
            <a:endParaRPr lang="ru-RU" dirty="0" smtClean="0"/>
          </a:p>
          <a:p>
            <a:r>
              <a:rPr lang="uk-UA" dirty="0" err="1" smtClean="0"/>
              <a:t>Танчин</a:t>
            </a:r>
            <a:r>
              <a:rPr lang="uk-UA" dirty="0" smtClean="0"/>
              <a:t> І. З. Соціологія : </a:t>
            </a:r>
            <a:r>
              <a:rPr lang="uk-UA" dirty="0" err="1" smtClean="0"/>
              <a:t>навч</a:t>
            </a:r>
            <a:r>
              <a:rPr lang="uk-UA" dirty="0" smtClean="0"/>
              <a:t>. </a:t>
            </a:r>
            <a:r>
              <a:rPr lang="uk-UA" dirty="0" err="1" smtClean="0"/>
              <a:t>посіб</a:t>
            </a:r>
            <a:r>
              <a:rPr lang="uk-UA" dirty="0" smtClean="0"/>
              <a:t>. / І. З. </a:t>
            </a:r>
            <a:r>
              <a:rPr lang="uk-UA" dirty="0" err="1" smtClean="0"/>
              <a:t>Танчин</a:t>
            </a:r>
            <a:r>
              <a:rPr lang="uk-UA" dirty="0" smtClean="0"/>
              <a:t>. – 3-тє вид., перероб. – К. : Знання, 2008. – 351 с. // </a:t>
            </a:r>
            <a:r>
              <a:rPr lang="uk-UA" dirty="0" smtClean="0">
                <a:hlinkClick r:id="rId2"/>
              </a:rPr>
              <a:t>http://westudents.com.ua/knigi/572-sotsologya-tanchin-I3.html</a:t>
            </a:r>
            <a:endParaRPr lang="ru-RU" dirty="0" smtClean="0"/>
          </a:p>
          <a:p>
            <a:r>
              <a:rPr lang="uk-UA" dirty="0" err="1" smtClean="0"/>
              <a:t>Штомпка</a:t>
            </a:r>
            <a:r>
              <a:rPr lang="uk-UA" dirty="0" smtClean="0"/>
              <a:t> П. </a:t>
            </a:r>
            <a:r>
              <a:rPr lang="uk-UA" dirty="0" err="1" smtClean="0"/>
              <a:t>Социология</a:t>
            </a:r>
            <a:r>
              <a:rPr lang="uk-UA" dirty="0" smtClean="0"/>
              <a:t>. </a:t>
            </a:r>
            <a:r>
              <a:rPr lang="uk-UA" dirty="0" err="1" smtClean="0"/>
              <a:t>Анализ</a:t>
            </a:r>
            <a:r>
              <a:rPr lang="uk-UA" dirty="0" smtClean="0"/>
              <a:t> </a:t>
            </a:r>
            <a:r>
              <a:rPr lang="uk-UA" dirty="0" err="1" smtClean="0"/>
              <a:t>современного</a:t>
            </a:r>
            <a:r>
              <a:rPr lang="uk-UA" dirty="0" smtClean="0"/>
              <a:t> </a:t>
            </a:r>
            <a:r>
              <a:rPr lang="uk-UA" dirty="0" err="1" smtClean="0"/>
              <a:t>общества</a:t>
            </a:r>
            <a:r>
              <a:rPr lang="uk-UA" dirty="0" smtClean="0"/>
              <a:t> / П. </a:t>
            </a:r>
            <a:r>
              <a:rPr lang="uk-UA" dirty="0" err="1" smtClean="0"/>
              <a:t>Штомпка</a:t>
            </a:r>
            <a:r>
              <a:rPr lang="uk-UA" dirty="0" smtClean="0"/>
              <a:t>; пер. с </a:t>
            </a:r>
            <a:r>
              <a:rPr lang="uk-UA" dirty="0" err="1" smtClean="0"/>
              <a:t>польск</a:t>
            </a:r>
            <a:r>
              <a:rPr lang="uk-UA" dirty="0" smtClean="0"/>
              <a:t>. С.М. </a:t>
            </a:r>
            <a:r>
              <a:rPr lang="uk-UA" dirty="0" err="1" smtClean="0"/>
              <a:t>Червонной</a:t>
            </a:r>
            <a:r>
              <a:rPr lang="uk-UA" dirty="0" smtClean="0"/>
              <a:t>. – 2-е </a:t>
            </a:r>
            <a:r>
              <a:rPr lang="uk-UA" dirty="0" err="1" smtClean="0"/>
              <a:t>изд</a:t>
            </a:r>
            <a:r>
              <a:rPr lang="uk-UA" dirty="0" smtClean="0"/>
              <a:t>. – М. : Логос, 2010. – 664 с. // https://www.hse.ru/data/2010/11/01/1223555931/Shtompka_p_sociologiya_analiz_sovremennogo_obshestva.pdf</a:t>
            </a:r>
            <a:r>
              <a:rPr lang="ru-RU" dirty="0" smtClean="0"/>
              <a:t> </a:t>
            </a:r>
            <a:r>
              <a:rPr lang="uk-UA" dirty="0" smtClean="0"/>
              <a:t> 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Метро">
  <a:themeElements>
    <a:clrScheme name="Модульная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Метро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Метро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8</TotalTime>
  <Words>276</Words>
  <Application>Microsoft Office PowerPoint</Application>
  <PresentationFormat>Экран (4:3)</PresentationFormat>
  <Paragraphs>11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Метро</vt:lpstr>
      <vt:lpstr>Політичні студії </vt:lpstr>
      <vt:lpstr>Слайд 2</vt:lpstr>
      <vt:lpstr>Слайд 3</vt:lpstr>
      <vt:lpstr>Слайд 4</vt:lpstr>
      <vt:lpstr>Додаткові джерела інформації: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Політичні студії </dc:title>
  <dc:creator>Юдін Ілля Дмитрович</dc:creator>
  <cp:lastModifiedBy>iyudin</cp:lastModifiedBy>
  <cp:revision>3</cp:revision>
  <dcterms:created xsi:type="dcterms:W3CDTF">2021-01-29T08:57:44Z</dcterms:created>
  <dcterms:modified xsi:type="dcterms:W3CDTF">2021-01-31T10:07:30Z</dcterms:modified>
</cp:coreProperties>
</file>