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2" r:id="rId5"/>
    <p:sldId id="261" r:id="rId6"/>
  </p:sldIdLst>
  <p:sldSz cx="9144000" cy="6858000" type="screen4x3"/>
  <p:notesSz cx="6858000" cy="9144000"/>
  <p:custDataLst>
    <p:tags r:id="rId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660"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dirty="0" smtClean="0"/>
              <a:t>Образец заголовка</a:t>
            </a:r>
            <a:endParaRPr lang="ru-RU" dirty="0"/>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242924850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1060168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779325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8582482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66340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378510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8" name="Нижний колонтитул 7"/>
          <p:cNvSpPr>
            <a:spLocks noGrp="1"/>
          </p:cNvSpPr>
          <p:nvPr>
            <p:ph type="ftr" sz="quarter" idx="11"/>
          </p:nvPr>
        </p:nvSpPr>
        <p:spPr>
          <a:xfrm>
            <a:off x="3124200" y="6356350"/>
            <a:ext cx="2895600" cy="365125"/>
          </a:xfrm>
          <a:prstGeom prst="rect">
            <a:avLst/>
          </a:prstGeom>
        </p:spPr>
        <p:txBody>
          <a:bodyPr/>
          <a:lstStyle/>
          <a:p>
            <a:endParaRPr lang="ru-RU"/>
          </a:p>
        </p:txBody>
      </p:sp>
      <p:sp>
        <p:nvSpPr>
          <p:cNvPr id="9" name="Номер слайда 8"/>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936044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4" name="Нижний колонтитул 3"/>
          <p:cNvSpPr>
            <a:spLocks noGrp="1"/>
          </p:cNvSpPr>
          <p:nvPr>
            <p:ph type="ftr" sz="quarter" idx="11"/>
          </p:nvPr>
        </p:nvSpPr>
        <p:spPr>
          <a:xfrm>
            <a:off x="3124200" y="6356350"/>
            <a:ext cx="2895600" cy="365125"/>
          </a:xfrm>
          <a:prstGeom prst="rect">
            <a:avLst/>
          </a:prstGeom>
        </p:spPr>
        <p:txBody>
          <a:bodyPr/>
          <a:lstStyle/>
          <a:p>
            <a:endParaRPr lang="ru-RU"/>
          </a:p>
        </p:txBody>
      </p:sp>
      <p:sp>
        <p:nvSpPr>
          <p:cNvPr id="5" name="Номер слайда 4"/>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1015082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3" name="Нижний колонтитул 2"/>
          <p:cNvSpPr>
            <a:spLocks noGrp="1"/>
          </p:cNvSpPr>
          <p:nvPr>
            <p:ph type="ftr" sz="quarter" idx="11"/>
          </p:nvPr>
        </p:nvSpPr>
        <p:spPr>
          <a:xfrm>
            <a:off x="3124200" y="6356350"/>
            <a:ext cx="2895600" cy="365125"/>
          </a:xfrm>
          <a:prstGeom prst="rect">
            <a:avLst/>
          </a:prstGeom>
        </p:spPr>
        <p:txBody>
          <a:bodyPr/>
          <a:lstStyle/>
          <a:p>
            <a:endParaRPr lang="ru-RU"/>
          </a:p>
        </p:txBody>
      </p:sp>
      <p:sp>
        <p:nvSpPr>
          <p:cNvPr id="4" name="Номер слайда 3"/>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3968777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804128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2420382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D4E14-9386-4384-BA38-C3D3E8FC8FD5}" type="datetimeFigureOut">
              <a:rPr lang="ru-RU" smtClean="0"/>
              <a:pPr/>
              <a:t>05.06.2020</a:t>
            </a:fld>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4A3D7E-C280-4DCD-A7E1-93BBC7758E8E}" type="slidenum">
              <a:rPr lang="ru-RU" smtClean="0"/>
              <a:pPr/>
              <a:t>‹#›</a:t>
            </a:fld>
            <a:endParaRPr lang="ru-RU"/>
          </a:p>
        </p:txBody>
      </p:sp>
      <p:sp>
        <p:nvSpPr>
          <p:cNvPr id="7" name="Прямоугольник 6"/>
          <p:cNvSpPr/>
          <p:nvPr userDrawn="1"/>
        </p:nvSpPr>
        <p:spPr>
          <a:xfrm>
            <a:off x="5937418" y="6488668"/>
            <a:ext cx="3206582" cy="369332"/>
          </a:xfrm>
          <a:prstGeom prst="rect">
            <a:avLst/>
          </a:prstGeom>
        </p:spPr>
        <p:txBody>
          <a:bodyPr wrap="none">
            <a:spAutoFit/>
          </a:bodyPr>
          <a:lstStyle/>
          <a:p>
            <a:pPr lvl="0" algn="ctr">
              <a:spcBef>
                <a:spcPct val="0"/>
              </a:spcBef>
            </a:pPr>
            <a:r>
              <a:rPr lang="en-US" dirty="0" smtClean="0">
                <a:hlinkClick r:id="rId14"/>
              </a:rPr>
              <a:t>http://presentation-creation.ru/</a:t>
            </a:r>
            <a:endParaRPr lang="en-US" sz="3200" dirty="0"/>
          </a:p>
        </p:txBody>
      </p:sp>
    </p:spTree>
    <p:extLst>
      <p:ext uri="{BB962C8B-B14F-4D97-AF65-F5344CB8AC3E}">
        <p14:creationId xmlns:p14="http://schemas.microsoft.com/office/powerpoint/2010/main" xmlns="" val="1874607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16632"/>
            <a:ext cx="7772400" cy="1080120"/>
          </a:xfrm>
        </p:spPr>
        <p:txBody>
          <a:bodyPr>
            <a:noAutofit/>
          </a:bodyPr>
          <a:lstStyle/>
          <a:p>
            <a:r>
              <a:rPr lang="uk-UA" sz="2400" b="1" dirty="0" smtClean="0"/>
              <a:t>Міністерство освіти і науки України</a:t>
            </a:r>
            <a:r>
              <a:rPr lang="ru-RU" sz="2400" dirty="0" smtClean="0"/>
              <a:t/>
            </a:r>
            <a:br>
              <a:rPr lang="ru-RU" sz="2400" dirty="0" smtClean="0"/>
            </a:br>
            <a:r>
              <a:rPr lang="uk-UA" sz="2400" b="1" dirty="0" smtClean="0"/>
              <a:t>Херсонський державний університет</a:t>
            </a:r>
            <a:r>
              <a:rPr lang="ru-RU" sz="2400" dirty="0" smtClean="0"/>
              <a:t/>
            </a:r>
            <a:br>
              <a:rPr lang="ru-RU" sz="2400" dirty="0" smtClean="0"/>
            </a:br>
            <a:r>
              <a:rPr lang="uk-UA" sz="2400" b="1" dirty="0" smtClean="0"/>
              <a:t>Факультет економіки та менеджменту</a:t>
            </a:r>
            <a:endParaRPr lang="ru-RU" sz="2400" dirty="0"/>
          </a:p>
        </p:txBody>
      </p:sp>
      <p:sp>
        <p:nvSpPr>
          <p:cNvPr id="3" name="Подзаголовок 2"/>
          <p:cNvSpPr>
            <a:spLocks noGrp="1"/>
          </p:cNvSpPr>
          <p:nvPr>
            <p:ph type="subTitle" idx="1"/>
          </p:nvPr>
        </p:nvSpPr>
        <p:spPr>
          <a:xfrm>
            <a:off x="1403648" y="3573016"/>
            <a:ext cx="6400800" cy="1944216"/>
          </a:xfrm>
        </p:spPr>
        <p:txBody>
          <a:bodyPr>
            <a:normAutofit fontScale="70000" lnSpcReduction="20000"/>
          </a:bodyPr>
          <a:lstStyle/>
          <a:p>
            <a:r>
              <a:rPr lang="uk-UA" dirty="0" smtClean="0"/>
              <a:t> </a:t>
            </a:r>
            <a:r>
              <a:rPr lang="uk-UA" dirty="0" smtClean="0">
                <a:solidFill>
                  <a:schemeClr val="tx1">
                    <a:lumMod val="95000"/>
                    <a:lumOff val="5000"/>
                  </a:schemeClr>
                </a:solidFill>
              </a:rPr>
              <a:t>Галузь знань </a:t>
            </a:r>
            <a:r>
              <a:rPr lang="uk-UA" u="sng" dirty="0" smtClean="0">
                <a:solidFill>
                  <a:schemeClr val="tx1">
                    <a:lumMod val="95000"/>
                    <a:lumOff val="5000"/>
                  </a:schemeClr>
                </a:solidFill>
              </a:rPr>
              <a:t>05 Соціальні та поведінкові науки</a:t>
            </a:r>
            <a:r>
              <a:rPr lang="ru-RU" dirty="0" smtClean="0">
                <a:solidFill>
                  <a:schemeClr val="tx1">
                    <a:lumMod val="95000"/>
                    <a:lumOff val="5000"/>
                  </a:schemeClr>
                </a:solidFill>
              </a:rPr>
              <a:t/>
            </a:r>
            <a:br>
              <a:rPr lang="ru-RU" dirty="0" smtClean="0">
                <a:solidFill>
                  <a:schemeClr val="tx1">
                    <a:lumMod val="95000"/>
                    <a:lumOff val="5000"/>
                  </a:schemeClr>
                </a:solidFill>
              </a:rPr>
            </a:br>
            <a:r>
              <a:rPr lang="uk-UA" dirty="0" smtClean="0">
                <a:solidFill>
                  <a:schemeClr val="tx1">
                    <a:lumMod val="95000"/>
                    <a:lumOff val="5000"/>
                  </a:schemeClr>
                </a:solidFill>
              </a:rPr>
              <a:t>Спеціальність 051 «Економіка»</a:t>
            </a:r>
            <a:r>
              <a:rPr lang="ru-RU" dirty="0" smtClean="0">
                <a:solidFill>
                  <a:schemeClr val="tx1">
                    <a:lumMod val="95000"/>
                    <a:lumOff val="5000"/>
                  </a:schemeClr>
                </a:solidFill>
              </a:rPr>
              <a:t/>
            </a:r>
            <a:br>
              <a:rPr lang="ru-RU" dirty="0" smtClean="0">
                <a:solidFill>
                  <a:schemeClr val="tx1">
                    <a:lumMod val="95000"/>
                    <a:lumOff val="5000"/>
                  </a:schemeClr>
                </a:solidFill>
              </a:rPr>
            </a:br>
            <a:r>
              <a:rPr lang="uk-UA" dirty="0" smtClean="0">
                <a:solidFill>
                  <a:schemeClr val="tx1">
                    <a:lumMod val="95000"/>
                    <a:lumOff val="5000"/>
                  </a:schemeClr>
                </a:solidFill>
              </a:rPr>
              <a:t>Ступінь вищої освіти </a:t>
            </a:r>
            <a:r>
              <a:rPr lang="uk-UA" u="sng" dirty="0" smtClean="0">
                <a:solidFill>
                  <a:schemeClr val="tx1">
                    <a:lumMod val="95000"/>
                    <a:lumOff val="5000"/>
                  </a:schemeClr>
                </a:solidFill>
              </a:rPr>
              <a:t>магістр </a:t>
            </a:r>
            <a:endParaRPr lang="ru-RU" dirty="0" smtClean="0">
              <a:solidFill>
                <a:schemeClr val="tx1">
                  <a:lumMod val="95000"/>
                  <a:lumOff val="5000"/>
                </a:schemeClr>
              </a:solidFill>
            </a:endParaRPr>
          </a:p>
          <a:p>
            <a:endParaRPr lang="uk-UA" dirty="0" smtClean="0">
              <a:solidFill>
                <a:schemeClr val="tx1">
                  <a:lumMod val="95000"/>
                  <a:lumOff val="5000"/>
                </a:schemeClr>
              </a:solidFill>
            </a:endParaRPr>
          </a:p>
          <a:p>
            <a:r>
              <a:rPr lang="uk-UA" b="1" dirty="0" smtClean="0">
                <a:solidFill>
                  <a:schemeClr val="tx1">
                    <a:lumMod val="95000"/>
                    <a:lumOff val="5000"/>
                  </a:schemeClr>
                </a:solidFill>
              </a:rPr>
              <a:t>Херсон</a:t>
            </a:r>
            <a:endParaRPr lang="ru-RU" b="1" dirty="0">
              <a:solidFill>
                <a:schemeClr val="tx1">
                  <a:lumMod val="95000"/>
                  <a:lumOff val="5000"/>
                </a:schemeClr>
              </a:solidFill>
            </a:endParaRPr>
          </a:p>
        </p:txBody>
      </p:sp>
      <p:sp>
        <p:nvSpPr>
          <p:cNvPr id="4" name="WordArt 2"/>
          <p:cNvSpPr>
            <a:spLocks noChangeArrowheads="1" noChangeShapeType="1" noTextEdit="1"/>
          </p:cNvSpPr>
          <p:nvPr/>
        </p:nvSpPr>
        <p:spPr bwMode="gray">
          <a:xfrm>
            <a:off x="1619672" y="2276872"/>
            <a:ext cx="5832648" cy="609600"/>
          </a:xfrm>
          <a:prstGeom prst="rect">
            <a:avLst/>
          </a:prstGeom>
        </p:spPr>
        <p:txBody>
          <a:bodyPr wrap="none" fromWordArt="1">
            <a:prstTxWarp prst="textDeflate">
              <a:avLst>
                <a:gd name="adj" fmla="val 0"/>
              </a:avLst>
            </a:prstTxWarp>
          </a:bodyPr>
          <a:lstStyle/>
          <a:p>
            <a:pPr algn="ctr"/>
            <a:r>
              <a:rPr lang="ru-RU" sz="3600" b="1" kern="10" dirty="0" err="1"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Теорії</a:t>
            </a:r>
            <a:r>
              <a:rPr lang="ru-RU"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 </a:t>
            </a:r>
            <a:r>
              <a:rPr lang="ru-RU" sz="3600" b="1" kern="10" dirty="0" err="1"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міжнародної</a:t>
            </a:r>
            <a:r>
              <a:rPr lang="ru-RU"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 </a:t>
            </a:r>
            <a:r>
              <a:rPr lang="ru-RU" sz="3600" b="1" kern="10" dirty="0" err="1"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економіки</a:t>
            </a:r>
            <a:endParaRPr lang="ru-RU" sz="3600" b="1" kern="10" dirty="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endParaRPr>
          </a:p>
        </p:txBody>
      </p:sp>
    </p:spTree>
    <p:extLst>
      <p:ext uri="{BB962C8B-B14F-4D97-AF65-F5344CB8AC3E}">
        <p14:creationId xmlns:p14="http://schemas.microsoft.com/office/powerpoint/2010/main" xmlns="" val="4099086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a:spLocks noChangeArrowheads="1"/>
          </p:cNvSpPr>
          <p:nvPr/>
        </p:nvSpPr>
        <p:spPr bwMode="gray">
          <a:xfrm>
            <a:off x="1259632" y="1268760"/>
            <a:ext cx="6653213" cy="1144587"/>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E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4" name="AutoShape 4"/>
          <p:cNvSpPr>
            <a:spLocks noChangeArrowheads="1"/>
          </p:cNvSpPr>
          <p:nvPr/>
        </p:nvSpPr>
        <p:spPr bwMode="gray">
          <a:xfrm>
            <a:off x="1222375" y="2954884"/>
            <a:ext cx="6661993" cy="2274316"/>
          </a:xfrm>
          <a:prstGeom prst="roundRect">
            <a:avLst>
              <a:gd name="adj" fmla="val 11921"/>
            </a:avLst>
          </a:prstGeom>
          <a:gradFill rotWithShape="1">
            <a:gsLst>
              <a:gs pos="0">
                <a:schemeClr val="accent2"/>
              </a:gs>
              <a:gs pos="100000">
                <a:schemeClr val="accent2">
                  <a:gamma/>
                  <a:shade val="69804"/>
                  <a:invGamma/>
                </a:schemeClr>
              </a:gs>
            </a:gsLst>
            <a:lin ang="5400000" scaled="1"/>
          </a:gradFill>
          <a:ln w="25400">
            <a:solidFill>
              <a:srgbClr val="FE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6" name="AutoShape 6"/>
          <p:cNvSpPr>
            <a:spLocks noChangeArrowheads="1"/>
          </p:cNvSpPr>
          <p:nvPr/>
        </p:nvSpPr>
        <p:spPr bwMode="gray">
          <a:xfrm flipV="1">
            <a:off x="1393825" y="2284959"/>
            <a:ext cx="6397625" cy="661987"/>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accent2">
                  <a:alpha val="39999"/>
                </a:schemeClr>
              </a:gs>
              <a:gs pos="100000">
                <a:schemeClr val="accent2">
                  <a:gamma/>
                  <a:tint val="0"/>
                  <a:invGamma/>
                  <a:alpha val="0"/>
                </a:schemeClr>
              </a:gs>
            </a:gsLst>
            <a:lin ang="5400000" scaled="1"/>
          </a:gradFill>
          <a:ln w="9525" algn="ctr">
            <a:noFill/>
            <a:miter lim="800000"/>
            <a:headEnd/>
            <a:tailEnd/>
          </a:ln>
          <a:effectLst/>
        </p:spPr>
        <p:txBody>
          <a:bodyPr wrap="none" anchor="ctr"/>
          <a:lstStyle/>
          <a:p>
            <a:endParaRPr lang="ru-RU"/>
          </a:p>
        </p:txBody>
      </p:sp>
      <p:sp>
        <p:nvSpPr>
          <p:cNvPr id="7" name="AutoShape 7"/>
          <p:cNvSpPr>
            <a:spLocks noChangeArrowheads="1"/>
          </p:cNvSpPr>
          <p:nvPr/>
        </p:nvSpPr>
        <p:spPr bwMode="gray">
          <a:xfrm flipV="1">
            <a:off x="1331640" y="548680"/>
            <a:ext cx="6502400" cy="665163"/>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accent1">
                  <a:alpha val="39999"/>
                </a:schemeClr>
              </a:gs>
              <a:gs pos="100000">
                <a:schemeClr val="accent1">
                  <a:gamma/>
                  <a:tint val="0"/>
                  <a:invGamma/>
                  <a:alpha val="0"/>
                </a:schemeClr>
              </a:gs>
            </a:gsLst>
            <a:lin ang="5400000" scaled="1"/>
          </a:gradFill>
          <a:ln w="9525" algn="ctr">
            <a:noFill/>
            <a:miter lim="800000"/>
            <a:headEnd/>
            <a:tailEnd/>
          </a:ln>
          <a:effectLst/>
        </p:spPr>
        <p:txBody>
          <a:bodyPr wrap="none" anchor="ctr"/>
          <a:lstStyle/>
          <a:p>
            <a:endParaRPr lang="ru-RU"/>
          </a:p>
        </p:txBody>
      </p:sp>
      <p:sp>
        <p:nvSpPr>
          <p:cNvPr id="8" name="AutoShape 8"/>
          <p:cNvSpPr>
            <a:spLocks noChangeArrowheads="1"/>
          </p:cNvSpPr>
          <p:nvPr/>
        </p:nvSpPr>
        <p:spPr bwMode="gray">
          <a:xfrm flipV="1">
            <a:off x="1403648" y="4941168"/>
            <a:ext cx="6475413" cy="665163"/>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hlink">
                  <a:alpha val="39999"/>
                </a:schemeClr>
              </a:gs>
              <a:gs pos="100000">
                <a:schemeClr val="hlink">
                  <a:gamma/>
                  <a:tint val="0"/>
                  <a:invGamma/>
                  <a:alpha val="0"/>
                </a:schemeClr>
              </a:gs>
            </a:gsLst>
            <a:lin ang="5400000" scaled="1"/>
          </a:gradFill>
          <a:ln w="9525" algn="ctr">
            <a:noFill/>
            <a:miter lim="800000"/>
            <a:headEnd/>
            <a:tailEnd/>
          </a:ln>
          <a:effectLst/>
        </p:spPr>
        <p:txBody>
          <a:bodyPr wrap="none" anchor="ctr"/>
          <a:lstStyle/>
          <a:p>
            <a:endParaRPr lang="ru-RU"/>
          </a:p>
        </p:txBody>
      </p:sp>
      <p:pic>
        <p:nvPicPr>
          <p:cNvPr id="9" name="Picture 9" descr="Picture4"/>
          <p:cNvPicPr>
            <a:picLocks noChangeAspect="1" noChangeArrowheads="1"/>
          </p:cNvPicPr>
          <p:nvPr/>
        </p:nvPicPr>
        <p:blipFill>
          <a:blip r:embed="rId2" cstate="print"/>
          <a:srcRect/>
          <a:stretch>
            <a:fillRect/>
          </a:stretch>
        </p:blipFill>
        <p:spPr bwMode="gray">
          <a:xfrm>
            <a:off x="1276350" y="1407071"/>
            <a:ext cx="674688" cy="574675"/>
          </a:xfrm>
          <a:prstGeom prst="rect">
            <a:avLst/>
          </a:prstGeom>
          <a:noFill/>
        </p:spPr>
      </p:pic>
      <p:pic>
        <p:nvPicPr>
          <p:cNvPr id="10" name="Picture 10" descr="Picture4"/>
          <p:cNvPicPr>
            <a:picLocks noChangeAspect="1" noChangeArrowheads="1"/>
          </p:cNvPicPr>
          <p:nvPr/>
        </p:nvPicPr>
        <p:blipFill>
          <a:blip r:embed="rId2" cstate="print"/>
          <a:srcRect/>
          <a:stretch>
            <a:fillRect/>
          </a:stretch>
        </p:blipFill>
        <p:spPr bwMode="gray">
          <a:xfrm>
            <a:off x="1273175" y="3000921"/>
            <a:ext cx="676275" cy="573088"/>
          </a:xfrm>
          <a:prstGeom prst="rect">
            <a:avLst/>
          </a:prstGeom>
          <a:noFill/>
        </p:spPr>
      </p:pic>
      <p:pic>
        <p:nvPicPr>
          <p:cNvPr id="11" name="Picture 11" descr="Picture4"/>
          <p:cNvPicPr>
            <a:picLocks noChangeAspect="1" noChangeArrowheads="1"/>
          </p:cNvPicPr>
          <p:nvPr/>
        </p:nvPicPr>
        <p:blipFill>
          <a:blip r:embed="rId2" cstate="print"/>
          <a:srcRect/>
          <a:stretch>
            <a:fillRect/>
          </a:stretch>
        </p:blipFill>
        <p:spPr bwMode="gray">
          <a:xfrm>
            <a:off x="1277938" y="4512221"/>
            <a:ext cx="674687" cy="573088"/>
          </a:xfrm>
          <a:prstGeom prst="rect">
            <a:avLst/>
          </a:prstGeom>
          <a:noFill/>
        </p:spPr>
      </p:pic>
      <p:sp>
        <p:nvSpPr>
          <p:cNvPr id="12" name="AutoShape 12"/>
          <p:cNvSpPr>
            <a:spLocks noChangeArrowheads="1"/>
          </p:cNvSpPr>
          <p:nvPr/>
        </p:nvSpPr>
        <p:spPr bwMode="gray">
          <a:xfrm>
            <a:off x="1763688" y="980728"/>
            <a:ext cx="5791200" cy="457200"/>
          </a:xfrm>
          <a:prstGeom prst="roundRect">
            <a:avLst>
              <a:gd name="adj" fmla="val 16667"/>
            </a:avLst>
          </a:prstGeom>
          <a:solidFill>
            <a:srgbClr val="FEFFFF"/>
          </a:solidFill>
          <a:ln w="28575">
            <a:solidFill>
              <a:schemeClr val="accent1"/>
            </a:solidFill>
            <a:round/>
            <a:headEnd/>
            <a:tailEnd/>
          </a:ln>
          <a:effectLst/>
        </p:spPr>
        <p:txBody>
          <a:bodyPr wrap="none" anchor="ctr"/>
          <a:lstStyle/>
          <a:p>
            <a:endParaRPr lang="ru-RU"/>
          </a:p>
        </p:txBody>
      </p:sp>
      <p:sp>
        <p:nvSpPr>
          <p:cNvPr id="13" name="AutoShape 13"/>
          <p:cNvSpPr>
            <a:spLocks noChangeArrowheads="1"/>
          </p:cNvSpPr>
          <p:nvPr/>
        </p:nvSpPr>
        <p:spPr bwMode="gray">
          <a:xfrm>
            <a:off x="1691680" y="2780928"/>
            <a:ext cx="5791200" cy="322039"/>
          </a:xfrm>
          <a:prstGeom prst="roundRect">
            <a:avLst>
              <a:gd name="adj" fmla="val 16667"/>
            </a:avLst>
          </a:prstGeom>
          <a:solidFill>
            <a:srgbClr val="FEFFFF"/>
          </a:solidFill>
          <a:ln w="28575">
            <a:solidFill>
              <a:schemeClr val="accent2"/>
            </a:solidFill>
            <a:round/>
            <a:headEnd/>
            <a:tailEnd/>
          </a:ln>
          <a:effectLst/>
        </p:spPr>
        <p:txBody>
          <a:bodyPr wrap="none" anchor="ctr"/>
          <a:lstStyle/>
          <a:p>
            <a:pPr algn="ctr"/>
            <a:r>
              <a:rPr lang="uk-UA" b="1" dirty="0" smtClean="0">
                <a:solidFill>
                  <a:schemeClr val="accent2"/>
                </a:solidFill>
              </a:rPr>
              <a:t>Завдання дисципліни</a:t>
            </a:r>
            <a:endParaRPr lang="ru-RU" b="1" dirty="0">
              <a:solidFill>
                <a:schemeClr val="accent2"/>
              </a:solidFill>
            </a:endParaRPr>
          </a:p>
        </p:txBody>
      </p:sp>
      <p:sp>
        <p:nvSpPr>
          <p:cNvPr id="15" name="Text Box 15"/>
          <p:cNvSpPr txBox="1">
            <a:spLocks noChangeArrowheads="1"/>
          </p:cNvSpPr>
          <p:nvPr/>
        </p:nvSpPr>
        <p:spPr bwMode="gray">
          <a:xfrm>
            <a:off x="1619672" y="1628800"/>
            <a:ext cx="6019800" cy="1138773"/>
          </a:xfrm>
          <a:prstGeom prst="rect">
            <a:avLst/>
          </a:prstGeom>
          <a:noFill/>
          <a:ln w="9525" algn="ctr">
            <a:noFill/>
            <a:miter lim="800000"/>
            <a:headEnd/>
            <a:tailEnd/>
          </a:ln>
          <a:effectLst/>
        </p:spPr>
        <p:txBody>
          <a:bodyPr>
            <a:spAutoFit/>
          </a:bodyPr>
          <a:lstStyle/>
          <a:p>
            <a:r>
              <a:rPr lang="uk-UA" dirty="0" smtClean="0">
                <a:solidFill>
                  <a:schemeClr val="bg1"/>
                </a:solidFill>
              </a:rPr>
              <a:t>засвоєння знань про сучасні теорії й моделі розвитку міжнародної економіки, їх порівняльний аналіз у контексті сучасних економічних реалій</a:t>
            </a:r>
            <a:r>
              <a:rPr lang="uk-UA" dirty="0" smtClean="0"/>
              <a:t>.</a:t>
            </a:r>
            <a:endParaRPr lang="ru-RU" sz="1600" dirty="0" smtClean="0"/>
          </a:p>
          <a:p>
            <a:endParaRPr lang="ru-RU" sz="1400" b="1" dirty="0">
              <a:solidFill>
                <a:schemeClr val="bg1"/>
              </a:solidFill>
            </a:endParaRPr>
          </a:p>
        </p:txBody>
      </p:sp>
      <p:sp>
        <p:nvSpPr>
          <p:cNvPr id="16" name="Text Box 16"/>
          <p:cNvSpPr txBox="1">
            <a:spLocks noChangeArrowheads="1"/>
          </p:cNvSpPr>
          <p:nvPr/>
        </p:nvSpPr>
        <p:spPr bwMode="gray">
          <a:xfrm>
            <a:off x="1630363" y="3356992"/>
            <a:ext cx="6019800" cy="1600438"/>
          </a:xfrm>
          <a:prstGeom prst="rect">
            <a:avLst/>
          </a:prstGeom>
          <a:noFill/>
          <a:ln w="9525" algn="ctr">
            <a:noFill/>
            <a:miter lim="800000"/>
            <a:headEnd/>
            <a:tailEnd/>
          </a:ln>
          <a:effectLst/>
        </p:spPr>
        <p:txBody>
          <a:bodyPr wrap="square">
            <a:spAutoFit/>
          </a:bodyPr>
          <a:lstStyle/>
          <a:p>
            <a:r>
              <a:rPr lang="uk-UA" sz="1400" dirty="0" smtClean="0">
                <a:solidFill>
                  <a:schemeClr val="bg1"/>
                </a:solidFill>
              </a:rPr>
              <a:t>визначити</a:t>
            </a:r>
            <a:r>
              <a:rPr lang="uk-UA" sz="1400" b="1" dirty="0" smtClean="0">
                <a:solidFill>
                  <a:schemeClr val="bg1"/>
                </a:solidFill>
              </a:rPr>
              <a:t> </a:t>
            </a:r>
            <a:r>
              <a:rPr lang="uk-UA" sz="1400" dirty="0" smtClean="0">
                <a:solidFill>
                  <a:schemeClr val="bg1"/>
                </a:solidFill>
              </a:rPr>
              <a:t>теорії міжнародної торгівлі;</a:t>
            </a:r>
            <a:r>
              <a:rPr lang="ru-RU" sz="1400" dirty="0" smtClean="0">
                <a:solidFill>
                  <a:schemeClr val="bg1"/>
                </a:solidFill>
              </a:rPr>
              <a:t> </a:t>
            </a:r>
            <a:r>
              <a:rPr lang="uk-UA" sz="1400" dirty="0" smtClean="0">
                <a:solidFill>
                  <a:schemeClr val="bg1"/>
                </a:solidFill>
              </a:rPr>
              <a:t> дослідити теорії прямих та портфельних інвестицій;</a:t>
            </a:r>
            <a:r>
              <a:rPr lang="ru-RU" sz="1400" dirty="0" smtClean="0">
                <a:solidFill>
                  <a:schemeClr val="bg1"/>
                </a:solidFill>
              </a:rPr>
              <a:t> </a:t>
            </a:r>
            <a:r>
              <a:rPr lang="uk-UA" sz="1400" dirty="0" smtClean="0">
                <a:solidFill>
                  <a:schemeClr val="bg1"/>
                </a:solidFill>
              </a:rPr>
              <a:t> проаналізувати теорії валютно-фінансових відносин;</a:t>
            </a:r>
            <a:r>
              <a:rPr lang="ru-RU" sz="1400" dirty="0" smtClean="0">
                <a:solidFill>
                  <a:schemeClr val="bg1"/>
                </a:solidFill>
              </a:rPr>
              <a:t> </a:t>
            </a:r>
            <a:r>
              <a:rPr lang="uk-UA" sz="1400" dirty="0" smtClean="0">
                <a:solidFill>
                  <a:schemeClr val="bg1"/>
                </a:solidFill>
              </a:rPr>
              <a:t> охарактеризувати теорії міжнародної конкурентоспроможності;</a:t>
            </a:r>
            <a:r>
              <a:rPr lang="ru-RU" sz="1400" dirty="0" smtClean="0">
                <a:solidFill>
                  <a:schemeClr val="bg1"/>
                </a:solidFill>
              </a:rPr>
              <a:t> </a:t>
            </a:r>
            <a:r>
              <a:rPr lang="uk-UA" sz="1400" dirty="0" smtClean="0">
                <a:solidFill>
                  <a:schemeClr val="bg1"/>
                </a:solidFill>
              </a:rPr>
              <a:t> розглянути концепції економічного </a:t>
            </a:r>
            <a:r>
              <a:rPr lang="uk-UA" sz="1400" dirty="0" err="1" smtClean="0">
                <a:solidFill>
                  <a:schemeClr val="bg1"/>
                </a:solidFill>
              </a:rPr>
              <a:t>глобалізму</a:t>
            </a:r>
            <a:r>
              <a:rPr lang="uk-UA" sz="1400" dirty="0" smtClean="0">
                <a:solidFill>
                  <a:schemeClr val="bg1"/>
                </a:solidFill>
              </a:rPr>
              <a:t>;</a:t>
            </a:r>
            <a:r>
              <a:rPr lang="ru-RU" sz="1400" dirty="0" smtClean="0">
                <a:solidFill>
                  <a:schemeClr val="bg1"/>
                </a:solidFill>
              </a:rPr>
              <a:t> </a:t>
            </a:r>
            <a:r>
              <a:rPr lang="uk-UA" sz="1400" dirty="0" smtClean="0">
                <a:solidFill>
                  <a:schemeClr val="bg1"/>
                </a:solidFill>
              </a:rPr>
              <a:t> визначити закономірності та тенденції розвиту міжнародної економіки в умовах глобалізації.</a:t>
            </a:r>
            <a:r>
              <a:rPr lang="ru-RU" sz="1400" dirty="0" smtClean="0">
                <a:solidFill>
                  <a:schemeClr val="bg1"/>
                </a:solidFill>
              </a:rPr>
              <a:t> </a:t>
            </a:r>
          </a:p>
          <a:p>
            <a:pPr eaLnBrk="0" hangingPunct="0"/>
            <a:endParaRPr lang="en-US" sz="1400" dirty="0">
              <a:solidFill>
                <a:schemeClr val="bg1"/>
              </a:solidFill>
            </a:endParaRPr>
          </a:p>
        </p:txBody>
      </p:sp>
      <p:sp>
        <p:nvSpPr>
          <p:cNvPr id="18" name="Rectangle 18"/>
          <p:cNvSpPr>
            <a:spLocks noChangeArrowheads="1"/>
          </p:cNvSpPr>
          <p:nvPr/>
        </p:nvSpPr>
        <p:spPr bwMode="gray">
          <a:xfrm>
            <a:off x="2123728" y="1052736"/>
            <a:ext cx="5029200" cy="402546"/>
          </a:xfrm>
          <a:prstGeom prst="rect">
            <a:avLst/>
          </a:prstGeom>
          <a:noFill/>
          <a:ln w="9525">
            <a:noFill/>
            <a:miter lim="800000"/>
            <a:headEnd/>
            <a:tailEnd/>
          </a:ln>
          <a:effectLst/>
        </p:spPr>
        <p:txBody>
          <a:bodyPr>
            <a:spAutoFit/>
          </a:bodyPr>
          <a:lstStyle/>
          <a:p>
            <a:pPr algn="ctr">
              <a:lnSpc>
                <a:spcPct val="120000"/>
              </a:lnSpc>
            </a:pPr>
            <a:r>
              <a:rPr lang="ru-RU" b="1" dirty="0" smtClean="0">
                <a:solidFill>
                  <a:schemeClr val="accent1"/>
                </a:solidFill>
              </a:rPr>
              <a:t>Мета </a:t>
            </a:r>
            <a:r>
              <a:rPr lang="ru-RU" b="1" dirty="0" err="1" smtClean="0">
                <a:solidFill>
                  <a:schemeClr val="accent1"/>
                </a:solidFill>
              </a:rPr>
              <a:t>дисципліни</a:t>
            </a:r>
            <a:endParaRPr lang="en-US" b="1" dirty="0">
              <a:solidFill>
                <a:schemeClr val="accent1"/>
              </a:solidFill>
            </a:endParaRPr>
          </a:p>
        </p:txBody>
      </p:sp>
      <p:sp>
        <p:nvSpPr>
          <p:cNvPr id="19" name="Rectangle 19"/>
          <p:cNvSpPr>
            <a:spLocks noChangeArrowheads="1"/>
          </p:cNvSpPr>
          <p:nvPr/>
        </p:nvSpPr>
        <p:spPr bwMode="gray">
          <a:xfrm>
            <a:off x="2087563" y="2756446"/>
            <a:ext cx="5029200" cy="402546"/>
          </a:xfrm>
          <a:prstGeom prst="rect">
            <a:avLst/>
          </a:prstGeom>
          <a:noFill/>
          <a:ln w="9525">
            <a:noFill/>
            <a:miter lim="800000"/>
            <a:headEnd/>
            <a:tailEnd/>
          </a:ln>
          <a:effectLst/>
        </p:spPr>
        <p:txBody>
          <a:bodyPr>
            <a:spAutoFit/>
          </a:bodyPr>
          <a:lstStyle/>
          <a:p>
            <a:pPr algn="ctr">
              <a:lnSpc>
                <a:spcPct val="120000"/>
              </a:lnSpc>
            </a:pPr>
            <a:endParaRPr lang="en-US" b="1" dirty="0">
              <a:solidFill>
                <a:schemeClr val="accent2"/>
              </a:solidFill>
            </a:endParaRPr>
          </a:p>
        </p:txBody>
      </p:sp>
    </p:spTree>
    <p:extLst>
      <p:ext uri="{BB962C8B-B14F-4D97-AF65-F5344CB8AC3E}">
        <p14:creationId xmlns:p14="http://schemas.microsoft.com/office/powerpoint/2010/main" xmlns="" val="25147611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490066"/>
          </a:xfrm>
        </p:spPr>
        <p:txBody>
          <a:bodyPr>
            <a:noAutofit/>
          </a:bodyPr>
          <a:lstStyle/>
          <a:p>
            <a:r>
              <a:rPr lang="uk-UA" sz="3200" b="1" dirty="0" smtClean="0">
                <a:solidFill>
                  <a:schemeClr val="tx2">
                    <a:lumMod val="60000"/>
                    <a:lumOff val="40000"/>
                  </a:schemeClr>
                </a:solidFill>
                <a:latin typeface="Monotype Corsiva" pitchFamily="66" charset="0"/>
              </a:rPr>
              <a:t>Інформаційний обсяг</a:t>
            </a:r>
            <a:r>
              <a:rPr lang="uk-UA" sz="3200" dirty="0" smtClean="0">
                <a:solidFill>
                  <a:schemeClr val="tx2">
                    <a:lumMod val="60000"/>
                    <a:lumOff val="40000"/>
                  </a:schemeClr>
                </a:solidFill>
                <a:latin typeface="Monotype Corsiva" pitchFamily="66" charset="0"/>
              </a:rPr>
              <a:t> </a:t>
            </a:r>
            <a:r>
              <a:rPr lang="uk-UA" sz="3200" b="1" dirty="0" smtClean="0">
                <a:solidFill>
                  <a:schemeClr val="tx2">
                    <a:lumMod val="60000"/>
                    <a:lumOff val="40000"/>
                  </a:schemeClr>
                </a:solidFill>
                <a:latin typeface="Monotype Corsiva" pitchFamily="66" charset="0"/>
              </a:rPr>
              <a:t>навчальної дисципліни</a:t>
            </a:r>
            <a:r>
              <a:rPr lang="uk-UA" sz="3200" dirty="0" smtClean="0">
                <a:solidFill>
                  <a:schemeClr val="tx2">
                    <a:lumMod val="60000"/>
                    <a:lumOff val="40000"/>
                  </a:schemeClr>
                </a:solidFill>
                <a:latin typeface="Monotype Corsiva" pitchFamily="66" charset="0"/>
              </a:rPr>
              <a:t> </a:t>
            </a:r>
            <a:endParaRPr lang="ru-RU" sz="3200" dirty="0">
              <a:solidFill>
                <a:schemeClr val="tx2">
                  <a:lumMod val="60000"/>
                  <a:lumOff val="40000"/>
                </a:schemeClr>
              </a:solidFill>
              <a:latin typeface="Monotype Corsiva" pitchFamily="66" charset="0"/>
            </a:endParaRPr>
          </a:p>
        </p:txBody>
      </p:sp>
      <p:sp>
        <p:nvSpPr>
          <p:cNvPr id="3" name="Содержимое 2"/>
          <p:cNvSpPr>
            <a:spLocks noGrp="1"/>
          </p:cNvSpPr>
          <p:nvPr>
            <p:ph idx="1"/>
          </p:nvPr>
        </p:nvSpPr>
        <p:spPr>
          <a:xfrm>
            <a:off x="457200" y="908720"/>
            <a:ext cx="8229600" cy="5217443"/>
          </a:xfrm>
        </p:spPr>
        <p:txBody>
          <a:bodyPr>
            <a:normAutofit fontScale="32500" lnSpcReduction="20000"/>
          </a:bodyPr>
          <a:lstStyle/>
          <a:p>
            <a:pPr algn="ctr"/>
            <a:r>
              <a:rPr lang="uk-UA" sz="4300" b="1" dirty="0" smtClean="0">
                <a:latin typeface="Monotype Corsiva" pitchFamily="66" charset="0"/>
              </a:rPr>
              <a:t>Змістовний модуль 1. </a:t>
            </a:r>
            <a:r>
              <a:rPr lang="uk-UA" sz="4300" b="1" dirty="0" smtClean="0">
                <a:latin typeface="Monotype Corsiva" pitchFamily="66" charset="0"/>
              </a:rPr>
              <a:t>Класичні моделі міжнародної економіки</a:t>
            </a:r>
            <a:endParaRPr lang="ru-RU" sz="4300" b="1" dirty="0" smtClean="0">
              <a:latin typeface="Monotype Corsiva" pitchFamily="66" charset="0"/>
            </a:endParaRPr>
          </a:p>
          <a:p>
            <a:pPr>
              <a:buNone/>
            </a:pPr>
            <a:endParaRPr lang="ru-RU" dirty="0" smtClean="0"/>
          </a:p>
          <a:p>
            <a:r>
              <a:rPr lang="uk-UA" b="1" dirty="0" smtClean="0">
                <a:latin typeface="Comic Sans MS" pitchFamily="66" charset="0"/>
              </a:rPr>
              <a:t>Тема 1. Теорії абсолютної та порівняльної переваги </a:t>
            </a:r>
            <a:endParaRPr lang="ru-RU" dirty="0" smtClean="0">
              <a:latin typeface="Comic Sans MS" pitchFamily="66" charset="0"/>
            </a:endParaRPr>
          </a:p>
          <a:p>
            <a:r>
              <a:rPr lang="ru-RU" dirty="0" err="1" smtClean="0">
                <a:solidFill>
                  <a:schemeClr val="tx2">
                    <a:lumMod val="50000"/>
                  </a:schemeClr>
                </a:solidFill>
                <a:latin typeface="Comic Sans MS" pitchFamily="66" charset="0"/>
              </a:rPr>
              <a:t>Теорія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абсолютних</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переваг</a:t>
            </a:r>
            <a:r>
              <a:rPr lang="ru-RU" dirty="0" smtClean="0">
                <a:solidFill>
                  <a:schemeClr val="tx2">
                    <a:lumMod val="50000"/>
                  </a:schemeClr>
                </a:solidFill>
                <a:latin typeface="Comic Sans MS" pitchFamily="66" charset="0"/>
              </a:rPr>
              <a:t>. Адам </a:t>
            </a:r>
            <a:r>
              <a:rPr lang="ru-RU" dirty="0" err="1" smtClean="0">
                <a:solidFill>
                  <a:schemeClr val="tx2">
                    <a:lumMod val="50000"/>
                  </a:schemeClr>
                </a:solidFill>
                <a:latin typeface="Comic Sans MS" pitchFamily="66" charset="0"/>
              </a:rPr>
              <a:t>Сміт</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його</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праця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Дослідження</a:t>
            </a:r>
            <a:r>
              <a:rPr lang="ru-RU" dirty="0" smtClean="0">
                <a:solidFill>
                  <a:schemeClr val="tx2">
                    <a:lumMod val="50000"/>
                  </a:schemeClr>
                </a:solidFill>
                <a:latin typeface="Comic Sans MS" pitchFamily="66" charset="0"/>
              </a:rPr>
              <a:t> про природу та причини </a:t>
            </a:r>
            <a:r>
              <a:rPr lang="ru-RU" dirty="0" err="1" smtClean="0">
                <a:solidFill>
                  <a:schemeClr val="tx2">
                    <a:lumMod val="50000"/>
                  </a:schemeClr>
                </a:solidFill>
                <a:latin typeface="Comic Sans MS" pitchFamily="66" charset="0"/>
              </a:rPr>
              <a:t>багатства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народів</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Поняття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абсолютної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переваги</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Основні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припущення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теорії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Умови</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взаємовигідної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торгівлі</a:t>
            </a:r>
            <a:r>
              <a:rPr lang="ru-RU" dirty="0" smtClean="0">
                <a:solidFill>
                  <a:schemeClr val="tx2">
                    <a:lumMod val="50000"/>
                  </a:schemeClr>
                </a:solidFill>
                <a:latin typeface="Comic Sans MS" pitchFamily="66" charset="0"/>
              </a:rPr>
              <a:t>. Держава в </a:t>
            </a:r>
            <a:r>
              <a:rPr lang="ru-RU" dirty="0" err="1" smtClean="0">
                <a:solidFill>
                  <a:schemeClr val="tx2">
                    <a:lumMod val="50000"/>
                  </a:schemeClr>
                </a:solidFill>
                <a:latin typeface="Comic Sans MS" pitchFamily="66" charset="0"/>
              </a:rPr>
              <a:t>умовах</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автаркії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Виробництво</a:t>
            </a:r>
            <a:r>
              <a:rPr lang="ru-RU" dirty="0" smtClean="0">
                <a:solidFill>
                  <a:schemeClr val="tx2">
                    <a:lumMod val="50000"/>
                  </a:schemeClr>
                </a:solidFill>
                <a:latin typeface="Comic Sans MS" pitchFamily="66" charset="0"/>
              </a:rPr>
              <a:t> та </a:t>
            </a:r>
            <a:r>
              <a:rPr lang="ru-RU" dirty="0" err="1" smtClean="0">
                <a:solidFill>
                  <a:schemeClr val="tx2">
                    <a:lumMod val="50000"/>
                  </a:schemeClr>
                </a:solidFill>
                <a:latin typeface="Comic Sans MS" pitchFamily="66" charset="0"/>
              </a:rPr>
              <a:t>споживання</a:t>
            </a:r>
            <a:r>
              <a:rPr lang="ru-RU" dirty="0" smtClean="0">
                <a:solidFill>
                  <a:schemeClr val="tx2">
                    <a:lumMod val="50000"/>
                  </a:schemeClr>
                </a:solidFill>
                <a:latin typeface="Comic Sans MS" pitchFamily="66" charset="0"/>
              </a:rPr>
              <a:t> в </a:t>
            </a:r>
            <a:r>
              <a:rPr lang="ru-RU" dirty="0" err="1" smtClean="0">
                <a:solidFill>
                  <a:schemeClr val="tx2">
                    <a:lumMod val="50000"/>
                  </a:schemeClr>
                </a:solidFill>
                <a:latin typeface="Comic Sans MS" pitchFamily="66" charset="0"/>
              </a:rPr>
              <a:t>умовах</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автаркії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Гранична</a:t>
            </a:r>
            <a:r>
              <a:rPr lang="ru-RU" dirty="0" smtClean="0">
                <a:solidFill>
                  <a:schemeClr val="tx2">
                    <a:lumMod val="50000"/>
                  </a:schemeClr>
                </a:solidFill>
                <a:latin typeface="Comic Sans MS" pitchFamily="66" charset="0"/>
              </a:rPr>
              <a:t> норма </a:t>
            </a:r>
            <a:r>
              <a:rPr lang="ru-RU" dirty="0" err="1" smtClean="0">
                <a:solidFill>
                  <a:schemeClr val="tx2">
                    <a:lumMod val="50000"/>
                  </a:schemeClr>
                </a:solidFill>
                <a:latin typeface="Comic Sans MS" pitchFamily="66" charset="0"/>
              </a:rPr>
              <a:t>трансформації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Гранична</a:t>
            </a:r>
            <a:r>
              <a:rPr lang="ru-RU" dirty="0" smtClean="0">
                <a:solidFill>
                  <a:schemeClr val="tx2">
                    <a:lumMod val="50000"/>
                  </a:schemeClr>
                </a:solidFill>
                <a:latin typeface="Comic Sans MS" pitchFamily="66" charset="0"/>
              </a:rPr>
              <a:t> норма </a:t>
            </a:r>
            <a:r>
              <a:rPr lang="ru-RU" dirty="0" err="1" smtClean="0">
                <a:solidFill>
                  <a:schemeClr val="tx2">
                    <a:lumMod val="50000"/>
                  </a:schemeClr>
                </a:solidFill>
                <a:latin typeface="Comic Sans MS" pitchFamily="66" charset="0"/>
              </a:rPr>
              <a:t>заміщення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Теорія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порівняльних</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переваг</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Давід</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Рікардо</a:t>
            </a:r>
            <a:r>
              <a:rPr lang="ru-RU" dirty="0" smtClean="0">
                <a:solidFill>
                  <a:schemeClr val="tx2">
                    <a:lumMod val="50000"/>
                  </a:schemeClr>
                </a:solidFill>
                <a:latin typeface="Comic Sans MS" pitchFamily="66" charset="0"/>
              </a:rPr>
              <a:t> та </a:t>
            </a:r>
            <a:r>
              <a:rPr lang="ru-RU" dirty="0" err="1" smtClean="0">
                <a:solidFill>
                  <a:schemeClr val="tx2">
                    <a:lumMod val="50000"/>
                  </a:schemeClr>
                </a:solidFill>
                <a:latin typeface="Comic Sans MS" pitchFamily="66" charset="0"/>
              </a:rPr>
              <a:t>його</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праця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Принципи</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політичної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економії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оподаткування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Поняття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порівняльної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відносної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переваги</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Основні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припущення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теорії</a:t>
            </a:r>
            <a:r>
              <a:rPr lang="uk-UA" dirty="0" smtClean="0">
                <a:solidFill>
                  <a:schemeClr val="tx2">
                    <a:lumMod val="50000"/>
                  </a:schemeClr>
                </a:solidFill>
                <a:latin typeface="Comic Sans MS" pitchFamily="66" charset="0"/>
              </a:rPr>
              <a:t>.</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Альтернативні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витрати</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Умови</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взаємовигідної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торгівлі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Рівновага</a:t>
            </a:r>
            <a:r>
              <a:rPr lang="ru-RU" dirty="0" smtClean="0">
                <a:solidFill>
                  <a:schemeClr val="tx2">
                    <a:lumMod val="50000"/>
                  </a:schemeClr>
                </a:solidFill>
                <a:latin typeface="Comic Sans MS" pitchFamily="66" charset="0"/>
              </a:rPr>
              <a:t> в </a:t>
            </a:r>
            <a:r>
              <a:rPr lang="ru-RU" dirty="0" err="1" smtClean="0">
                <a:solidFill>
                  <a:schemeClr val="tx2">
                    <a:lumMod val="50000"/>
                  </a:schemeClr>
                </a:solidFill>
                <a:latin typeface="Comic Sans MS" pitchFamily="66" charset="0"/>
              </a:rPr>
              <a:t>умовах</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вільної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торгівлі</a:t>
            </a:r>
            <a:r>
              <a:rPr lang="ru-RU" dirty="0" smtClean="0">
                <a:solidFill>
                  <a:schemeClr val="tx2">
                    <a:lumMod val="50000"/>
                  </a:schemeClr>
                </a:solidFill>
                <a:latin typeface="Comic Sans MS" pitchFamily="66" charset="0"/>
              </a:rPr>
              <a:t>. Правило Вальраса. </a:t>
            </a:r>
            <a:r>
              <a:rPr lang="ru-RU" dirty="0" err="1" smtClean="0">
                <a:solidFill>
                  <a:schemeClr val="tx2">
                    <a:lumMod val="50000"/>
                  </a:schemeClr>
                </a:solidFill>
                <a:latin typeface="Comic Sans MS" pitchFamily="66" charset="0"/>
              </a:rPr>
              <a:t>Неокласична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теорія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Відмінності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від</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класичної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теорії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Виробничий</a:t>
            </a:r>
            <a:r>
              <a:rPr lang="ru-RU" dirty="0" smtClean="0">
                <a:solidFill>
                  <a:schemeClr val="tx2">
                    <a:lumMod val="50000"/>
                  </a:schemeClr>
                </a:solidFill>
                <a:latin typeface="Comic Sans MS" pitchFamily="66" charset="0"/>
              </a:rPr>
              <a:t> та </a:t>
            </a:r>
            <a:r>
              <a:rPr lang="ru-RU" dirty="0" err="1" smtClean="0">
                <a:solidFill>
                  <a:schemeClr val="tx2">
                    <a:lumMod val="50000"/>
                  </a:schemeClr>
                </a:solidFill>
                <a:latin typeface="Comic Sans MS" pitchFamily="66" charset="0"/>
              </a:rPr>
              <a:t>споживчий</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ефект</a:t>
            </a:r>
            <a:r>
              <a:rPr lang="ru-RU" dirty="0" smtClean="0">
                <a:solidFill>
                  <a:schemeClr val="tx2">
                    <a:lumMod val="50000"/>
                  </a:schemeClr>
                </a:solidFill>
                <a:latin typeface="Comic Sans MS" pitchFamily="66" charset="0"/>
              </a:rPr>
              <a:t>. Крива </a:t>
            </a:r>
            <a:r>
              <a:rPr lang="ru-RU" dirty="0" err="1" smtClean="0">
                <a:solidFill>
                  <a:schemeClr val="tx2">
                    <a:lumMod val="50000"/>
                  </a:schemeClr>
                </a:solidFill>
                <a:latin typeface="Comic Sans MS" pitchFamily="66" charset="0"/>
              </a:rPr>
              <a:t>торговельної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пропозиції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або</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взаємного</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попиту</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Концепція</a:t>
            </a:r>
            <a:r>
              <a:rPr lang="ru-RU" dirty="0" smtClean="0">
                <a:solidFill>
                  <a:schemeClr val="tx2">
                    <a:lumMod val="50000"/>
                  </a:schemeClr>
                </a:solidFill>
                <a:latin typeface="Comic Sans MS" pitchFamily="66" charset="0"/>
              </a:rPr>
              <a:t> умов </a:t>
            </a:r>
            <a:r>
              <a:rPr lang="ru-RU" dirty="0" err="1" smtClean="0">
                <a:solidFill>
                  <a:schemeClr val="tx2">
                    <a:lumMod val="50000"/>
                  </a:schemeClr>
                </a:solidFill>
                <a:latin typeface="Comic Sans MS" pitchFamily="66" charset="0"/>
              </a:rPr>
              <a:t>торгівлі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із</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врахуванням</a:t>
            </a:r>
            <a:r>
              <a:rPr lang="ru-RU" dirty="0" smtClean="0">
                <a:solidFill>
                  <a:schemeClr val="tx2">
                    <a:lumMod val="50000"/>
                  </a:schemeClr>
                </a:solidFill>
                <a:latin typeface="Comic Sans MS" pitchFamily="66" charset="0"/>
              </a:rPr>
              <a:t> доходу </a:t>
            </a:r>
            <a:r>
              <a:rPr lang="ru-RU" dirty="0" err="1" smtClean="0">
                <a:solidFill>
                  <a:schemeClr val="tx2">
                    <a:lumMod val="50000"/>
                  </a:schemeClr>
                </a:solidFill>
                <a:latin typeface="Comic Sans MS" pitchFamily="66" charset="0"/>
              </a:rPr>
              <a:t>від</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експорту</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Однофакторні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умови</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торгівлі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Двофакторні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умови</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торгівлі</a:t>
            </a:r>
            <a:r>
              <a:rPr lang="ru-RU" dirty="0" smtClean="0">
                <a:solidFill>
                  <a:schemeClr val="tx2">
                    <a:lumMod val="50000"/>
                  </a:schemeClr>
                </a:solidFill>
                <a:latin typeface="Comic Sans MS" pitchFamily="66" charset="0"/>
              </a:rPr>
              <a:t>.</a:t>
            </a:r>
          </a:p>
          <a:p>
            <a:r>
              <a:rPr lang="uk-UA" dirty="0" smtClean="0">
                <a:solidFill>
                  <a:schemeClr val="tx2">
                    <a:lumMod val="50000"/>
                  </a:schemeClr>
                </a:solidFill>
                <a:latin typeface="Comic Sans MS" pitchFamily="66" charset="0"/>
              </a:rPr>
              <a:t> </a:t>
            </a:r>
            <a:endParaRPr lang="ru-RU" dirty="0" smtClean="0">
              <a:latin typeface="Comic Sans MS" pitchFamily="66" charset="0"/>
            </a:endParaRPr>
          </a:p>
          <a:p>
            <a:r>
              <a:rPr lang="uk-UA" b="1" dirty="0" smtClean="0">
                <a:latin typeface="Comic Sans MS" pitchFamily="66" charset="0"/>
              </a:rPr>
              <a:t>Тема 2. Теорії </a:t>
            </a:r>
            <a:r>
              <a:rPr lang="uk-UA" b="1" dirty="0" err="1" smtClean="0">
                <a:latin typeface="Comic Sans MS" pitchFamily="66" charset="0"/>
              </a:rPr>
              <a:t>наділеності</a:t>
            </a:r>
            <a:r>
              <a:rPr lang="uk-UA" b="1" dirty="0" smtClean="0">
                <a:latin typeface="Comic Sans MS" pitchFamily="66" charset="0"/>
              </a:rPr>
              <a:t> факторами виробництва</a:t>
            </a:r>
            <a:endParaRPr lang="ru-RU" dirty="0" smtClean="0">
              <a:latin typeface="Comic Sans MS" pitchFamily="66" charset="0"/>
            </a:endParaRPr>
          </a:p>
          <a:p>
            <a:r>
              <a:rPr lang="uk-UA" dirty="0" smtClean="0">
                <a:solidFill>
                  <a:schemeClr val="tx2">
                    <a:lumMod val="50000"/>
                  </a:schemeClr>
                </a:solidFill>
                <a:latin typeface="Comic Sans MS" pitchFamily="66" charset="0"/>
              </a:rPr>
              <a:t>Концепція факторів виробництва Ж.Б. </a:t>
            </a:r>
            <a:r>
              <a:rPr lang="uk-UA" dirty="0" err="1" smtClean="0">
                <a:solidFill>
                  <a:schemeClr val="tx2">
                    <a:lumMod val="50000"/>
                  </a:schemeClr>
                </a:solidFill>
                <a:latin typeface="Comic Sans MS" pitchFamily="66" charset="0"/>
              </a:rPr>
              <a:t>Сея</a:t>
            </a:r>
            <a:r>
              <a:rPr lang="uk-UA" dirty="0" smtClean="0">
                <a:solidFill>
                  <a:schemeClr val="tx2">
                    <a:lumMod val="50000"/>
                  </a:schemeClr>
                </a:solidFill>
                <a:latin typeface="Comic Sans MS" pitchFamily="66" charset="0"/>
              </a:rPr>
              <a:t>. Елі </a:t>
            </a:r>
            <a:r>
              <a:rPr lang="uk-UA" dirty="0" err="1" smtClean="0">
                <a:solidFill>
                  <a:schemeClr val="tx2">
                    <a:lumMod val="50000"/>
                  </a:schemeClr>
                </a:solidFill>
                <a:latin typeface="Comic Sans MS" pitchFamily="66" charset="0"/>
              </a:rPr>
              <a:t>Хекшер</a:t>
            </a:r>
            <a:r>
              <a:rPr lang="uk-UA" dirty="0" smtClean="0">
                <a:solidFill>
                  <a:schemeClr val="tx2">
                    <a:lumMod val="50000"/>
                  </a:schemeClr>
                </a:solidFill>
                <a:latin typeface="Comic Sans MS" pitchFamily="66" charset="0"/>
              </a:rPr>
              <a:t> і </a:t>
            </a:r>
            <a:r>
              <a:rPr lang="uk-UA" dirty="0" err="1" smtClean="0">
                <a:solidFill>
                  <a:schemeClr val="tx2">
                    <a:lumMod val="50000"/>
                  </a:schemeClr>
                </a:solidFill>
                <a:latin typeface="Comic Sans MS" pitchFamily="66" charset="0"/>
              </a:rPr>
              <a:t>Бертиль</a:t>
            </a:r>
            <a:r>
              <a:rPr lang="uk-UA" dirty="0" smtClean="0">
                <a:solidFill>
                  <a:schemeClr val="tx2">
                    <a:lumMod val="50000"/>
                  </a:schemeClr>
                </a:solidFill>
                <a:latin typeface="Comic Sans MS" pitchFamily="66" charset="0"/>
              </a:rPr>
              <a:t> </a:t>
            </a:r>
            <a:r>
              <a:rPr lang="uk-UA" dirty="0" err="1" smtClean="0">
                <a:solidFill>
                  <a:schemeClr val="tx2">
                    <a:lumMod val="50000"/>
                  </a:schemeClr>
                </a:solidFill>
                <a:latin typeface="Comic Sans MS" pitchFamily="66" charset="0"/>
              </a:rPr>
              <a:t>Олін</a:t>
            </a:r>
            <a:r>
              <a:rPr lang="uk-UA" dirty="0" smtClean="0">
                <a:solidFill>
                  <a:schemeClr val="tx2">
                    <a:lumMod val="50000"/>
                  </a:schemeClr>
                </a:solidFill>
                <a:latin typeface="Comic Sans MS" pitchFamily="66" charset="0"/>
              </a:rPr>
              <a:t> та їх праця «Міжрегіональна і міжнародна торгівля». </a:t>
            </a:r>
            <a:r>
              <a:rPr lang="ru-RU" dirty="0" err="1" smtClean="0">
                <a:solidFill>
                  <a:schemeClr val="tx2">
                    <a:lumMod val="50000"/>
                  </a:schemeClr>
                </a:solidFill>
                <a:latin typeface="Comic Sans MS" pitchFamily="66" charset="0"/>
              </a:rPr>
              <a:t>Відмінності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країн</a:t>
            </a:r>
            <a:r>
              <a:rPr lang="ru-RU" dirty="0" smtClean="0">
                <a:solidFill>
                  <a:schemeClr val="tx2">
                    <a:lumMod val="50000"/>
                  </a:schemeClr>
                </a:solidFill>
                <a:latin typeface="Comic Sans MS" pitchFamily="66" charset="0"/>
              </a:rPr>
              <a:t> у </a:t>
            </a:r>
            <a:r>
              <a:rPr lang="ru-RU" dirty="0" err="1" smtClean="0">
                <a:solidFill>
                  <a:schemeClr val="tx2">
                    <a:lumMod val="50000"/>
                  </a:schemeClr>
                </a:solidFill>
                <a:latin typeface="Comic Sans MS" pitchFamily="66" charset="0"/>
              </a:rPr>
              <a:t>наділеності</a:t>
            </a:r>
            <a:r>
              <a:rPr lang="ru-RU" dirty="0" smtClean="0">
                <a:solidFill>
                  <a:schemeClr val="tx2">
                    <a:lumMod val="50000"/>
                  </a:schemeClr>
                </a:solidFill>
                <a:latin typeface="Comic Sans MS" pitchFamily="66" charset="0"/>
              </a:rPr>
              <a:t> факторами </a:t>
            </a:r>
            <a:r>
              <a:rPr lang="ru-RU" dirty="0" err="1" smtClean="0">
                <a:solidFill>
                  <a:schemeClr val="tx2">
                    <a:lumMod val="50000"/>
                  </a:schemeClr>
                </a:solidFill>
                <a:latin typeface="Comic Sans MS" pitchFamily="66" charset="0"/>
              </a:rPr>
              <a:t>виробництва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Факторомісткість</a:t>
            </a:r>
            <a:r>
              <a:rPr lang="ru-RU" dirty="0" smtClean="0">
                <a:solidFill>
                  <a:schemeClr val="tx2">
                    <a:lumMod val="50000"/>
                  </a:schemeClr>
                </a:solidFill>
                <a:latin typeface="Comic Sans MS" pitchFamily="66" charset="0"/>
              </a:rPr>
              <a:t> товару. </a:t>
            </a:r>
            <a:r>
              <a:rPr lang="ru-RU" dirty="0" err="1" smtClean="0">
                <a:solidFill>
                  <a:schemeClr val="tx2">
                    <a:lumMod val="50000"/>
                  </a:schemeClr>
                </a:solidFill>
                <a:latin typeface="Comic Sans MS" pitchFamily="66" charset="0"/>
              </a:rPr>
              <a:t>Факторонасиченість</a:t>
            </a:r>
            <a:r>
              <a:rPr lang="ru-RU" dirty="0" smtClean="0">
                <a:solidFill>
                  <a:schemeClr val="tx2">
                    <a:lumMod val="50000"/>
                  </a:schemeClr>
                </a:solidFill>
                <a:latin typeface="Comic Sans MS" pitchFamily="66" charset="0"/>
              </a:rPr>
              <a:t>. Теорема </a:t>
            </a:r>
            <a:r>
              <a:rPr lang="ru-RU" dirty="0" err="1" smtClean="0">
                <a:solidFill>
                  <a:schemeClr val="tx2">
                    <a:lumMod val="50000"/>
                  </a:schemeClr>
                </a:solidFill>
                <a:latin typeface="Comic Sans MS" pitchFamily="66" charset="0"/>
              </a:rPr>
              <a:t>Хекшера-Оліна</a:t>
            </a:r>
            <a:r>
              <a:rPr lang="ru-RU" dirty="0" smtClean="0">
                <a:solidFill>
                  <a:schemeClr val="tx2">
                    <a:lumMod val="50000"/>
                  </a:schemeClr>
                </a:solidFill>
                <a:latin typeface="Comic Sans MS" pitchFamily="66" charset="0"/>
              </a:rPr>
              <a:t>. Теорема </a:t>
            </a:r>
            <a:r>
              <a:rPr lang="ru-RU" dirty="0" err="1" smtClean="0">
                <a:solidFill>
                  <a:schemeClr val="tx2">
                    <a:lumMod val="50000"/>
                  </a:schemeClr>
                </a:solidFill>
                <a:latin typeface="Comic Sans MS" pitchFamily="66" charset="0"/>
              </a:rPr>
              <a:t>Хекшера-Оліна-Самуельсона</a:t>
            </a:r>
            <a:r>
              <a:rPr lang="ru-RU" dirty="0" smtClean="0">
                <a:solidFill>
                  <a:schemeClr val="tx2">
                    <a:lumMod val="50000"/>
                  </a:schemeClr>
                </a:solidFill>
                <a:latin typeface="Comic Sans MS" pitchFamily="66" charset="0"/>
              </a:rPr>
              <a:t>. Теорема </a:t>
            </a:r>
            <a:r>
              <a:rPr lang="ru-RU" dirty="0" err="1" smtClean="0">
                <a:solidFill>
                  <a:schemeClr val="tx2">
                    <a:lumMod val="50000"/>
                  </a:schemeClr>
                </a:solidFill>
                <a:latin typeface="Comic Sans MS" pitchFamily="66" charset="0"/>
              </a:rPr>
              <a:t>Столпера-Самуельсона</a:t>
            </a:r>
            <a:r>
              <a:rPr lang="ru-RU" dirty="0" smtClean="0">
                <a:solidFill>
                  <a:schemeClr val="tx2">
                    <a:lumMod val="50000"/>
                  </a:schemeClr>
                </a:solidFill>
                <a:latin typeface="Comic Sans MS" pitchFamily="66" charset="0"/>
              </a:rPr>
              <a:t>. Теорема </a:t>
            </a:r>
            <a:r>
              <a:rPr lang="ru-RU" dirty="0" err="1" smtClean="0">
                <a:solidFill>
                  <a:schemeClr val="tx2">
                    <a:lumMod val="50000"/>
                  </a:schemeClr>
                </a:solidFill>
                <a:latin typeface="Comic Sans MS" pitchFamily="66" charset="0"/>
              </a:rPr>
              <a:t>Рибчинського</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Імпортозаміщуюче</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зростання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Ефект</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ультранегативного</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впливу</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Експорторозширююче</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зростання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Ефект</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підсилення</a:t>
            </a:r>
            <a:r>
              <a:rPr lang="ru-RU" dirty="0" smtClean="0">
                <a:solidFill>
                  <a:schemeClr val="tx2">
                    <a:lumMod val="50000"/>
                  </a:schemeClr>
                </a:solidFill>
                <a:latin typeface="Comic Sans MS" pitchFamily="66" charset="0"/>
              </a:rPr>
              <a:t> Джонса. </a:t>
            </a:r>
            <a:r>
              <a:rPr lang="ru-RU" dirty="0" err="1" smtClean="0">
                <a:solidFill>
                  <a:schemeClr val="tx2">
                    <a:lumMod val="50000"/>
                  </a:schemeClr>
                </a:solidFill>
                <a:latin typeface="Comic Sans MS" pitchFamily="66" charset="0"/>
              </a:rPr>
              <a:t>Голландська</a:t>
            </a:r>
            <a:r>
              <a:rPr lang="ru-RU" dirty="0" smtClean="0">
                <a:solidFill>
                  <a:schemeClr val="tx2">
                    <a:lumMod val="50000"/>
                  </a:schemeClr>
                </a:solidFill>
                <a:latin typeface="Comic Sans MS" pitchFamily="66" charset="0"/>
              </a:rPr>
              <a:t> хвороба. Парадокс </a:t>
            </a:r>
            <a:r>
              <a:rPr lang="ru-RU" dirty="0" err="1" smtClean="0">
                <a:solidFill>
                  <a:schemeClr val="tx2">
                    <a:lumMod val="50000"/>
                  </a:schemeClr>
                </a:solidFill>
                <a:latin typeface="Comic Sans MS" pitchFamily="66" charset="0"/>
              </a:rPr>
              <a:t>Леонтьєва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Різні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пояснення</a:t>
            </a:r>
            <a:r>
              <a:rPr lang="ru-RU" dirty="0" smtClean="0">
                <a:solidFill>
                  <a:schemeClr val="tx2">
                    <a:lumMod val="50000"/>
                  </a:schemeClr>
                </a:solidFill>
                <a:latin typeface="Comic Sans MS" pitchFamily="66" charset="0"/>
              </a:rPr>
              <a:t> парадоксу </a:t>
            </a:r>
            <a:r>
              <a:rPr lang="ru-RU" dirty="0" err="1" smtClean="0">
                <a:solidFill>
                  <a:schemeClr val="tx2">
                    <a:lumMod val="50000"/>
                  </a:schemeClr>
                </a:solidFill>
                <a:latin typeface="Comic Sans MS" pitchFamily="66" charset="0"/>
              </a:rPr>
              <a:t>Леонтьєва</a:t>
            </a:r>
            <a:r>
              <a:rPr lang="ru-RU" dirty="0" smtClean="0">
                <a:solidFill>
                  <a:schemeClr val="tx2">
                    <a:lumMod val="50000"/>
                  </a:schemeClr>
                </a:solidFill>
                <a:latin typeface="Comic Sans MS" pitchFamily="66" charset="0"/>
              </a:rPr>
              <a:t>.</a:t>
            </a:r>
            <a:br>
              <a:rPr lang="ru-RU" dirty="0" smtClean="0">
                <a:solidFill>
                  <a:schemeClr val="tx2">
                    <a:lumMod val="50000"/>
                  </a:schemeClr>
                </a:solidFill>
                <a:latin typeface="Comic Sans MS" pitchFamily="66" charset="0"/>
              </a:rPr>
            </a:br>
            <a:r>
              <a:rPr lang="ru-RU" dirty="0" err="1" smtClean="0">
                <a:solidFill>
                  <a:schemeClr val="tx2">
                    <a:lumMod val="50000"/>
                  </a:schemeClr>
                </a:solidFill>
                <a:latin typeface="Comic Sans MS" pitchFamily="66" charset="0"/>
              </a:rPr>
              <a:t>Теорія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специфічних</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факторів</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виробництва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Специфічний</a:t>
            </a:r>
            <a:r>
              <a:rPr lang="ru-RU" dirty="0" smtClean="0">
                <a:solidFill>
                  <a:schemeClr val="tx2">
                    <a:lumMod val="50000"/>
                  </a:schemeClr>
                </a:solidFill>
                <a:latin typeface="Comic Sans MS" pitchFamily="66" charset="0"/>
              </a:rPr>
              <a:t> фактор. </a:t>
            </a:r>
            <a:r>
              <a:rPr lang="ru-RU" dirty="0" err="1" smtClean="0">
                <a:solidFill>
                  <a:schemeClr val="tx2">
                    <a:lumMod val="50000"/>
                  </a:schemeClr>
                </a:solidFill>
                <a:latin typeface="Comic Sans MS" pitchFamily="66" charset="0"/>
              </a:rPr>
              <a:t>Мобільний</a:t>
            </a:r>
            <a:r>
              <a:rPr lang="ru-RU" dirty="0" smtClean="0">
                <a:solidFill>
                  <a:schemeClr val="tx2">
                    <a:lumMod val="50000"/>
                  </a:schemeClr>
                </a:solidFill>
                <a:latin typeface="Comic Sans MS" pitchFamily="66" charset="0"/>
              </a:rPr>
              <a:t> фактор. Закон </a:t>
            </a:r>
            <a:r>
              <a:rPr lang="ru-RU" dirty="0" err="1" smtClean="0">
                <a:solidFill>
                  <a:schemeClr val="tx2">
                    <a:lumMod val="50000"/>
                  </a:schemeClr>
                </a:solidFill>
                <a:latin typeface="Comic Sans MS" pitchFamily="66" charset="0"/>
              </a:rPr>
              <a:t>спадної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віддачі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Гранична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продуктивність</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праці</a:t>
            </a:r>
            <a:r>
              <a:rPr lang="ru-RU" dirty="0" smtClean="0">
                <a:solidFill>
                  <a:schemeClr val="tx2">
                    <a:lumMod val="50000"/>
                  </a:schemeClr>
                </a:solidFill>
                <a:latin typeface="Comic Sans MS" pitchFamily="66" charset="0"/>
              </a:rPr>
              <a:t>. </a:t>
            </a:r>
            <a:br>
              <a:rPr lang="ru-RU" dirty="0" smtClean="0">
                <a:solidFill>
                  <a:schemeClr val="tx2">
                    <a:lumMod val="50000"/>
                  </a:schemeClr>
                </a:solidFill>
                <a:latin typeface="Comic Sans MS" pitchFamily="66" charset="0"/>
              </a:rPr>
            </a:br>
            <a:r>
              <a:rPr lang="ru-RU" dirty="0" err="1" smtClean="0">
                <a:solidFill>
                  <a:schemeClr val="tx2">
                    <a:lumMod val="50000"/>
                  </a:schemeClr>
                </a:solidFill>
                <a:latin typeface="Comic Sans MS" pitchFamily="66" charset="0"/>
              </a:rPr>
              <a:t>Міжнародна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торгівля</a:t>
            </a:r>
            <a:r>
              <a:rPr lang="ru-RU" dirty="0" smtClean="0">
                <a:solidFill>
                  <a:schemeClr val="tx2">
                    <a:lumMod val="50000"/>
                  </a:schemeClr>
                </a:solidFill>
                <a:latin typeface="Comic Sans MS" pitchFamily="66" charset="0"/>
              </a:rPr>
              <a:t> в </a:t>
            </a:r>
            <a:r>
              <a:rPr lang="ru-RU" dirty="0" err="1" smtClean="0">
                <a:solidFill>
                  <a:schemeClr val="tx2">
                    <a:lumMod val="50000"/>
                  </a:schemeClr>
                </a:solidFill>
                <a:latin typeface="Comic Sans MS" pitchFamily="66" charset="0"/>
              </a:rPr>
              <a:t>теорії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специфічних</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факторів</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виробництва</a:t>
            </a:r>
            <a:r>
              <a:rPr lang="ru-RU" dirty="0" smtClean="0">
                <a:solidFill>
                  <a:schemeClr val="tx2">
                    <a:lumMod val="50000"/>
                  </a:schemeClr>
                </a:solidFill>
                <a:latin typeface="Comic Sans MS" pitchFamily="66" charset="0"/>
              </a:rPr>
              <a:t>.</a:t>
            </a:r>
          </a:p>
          <a:p>
            <a:r>
              <a:rPr lang="ru-RU" dirty="0" smtClean="0">
                <a:solidFill>
                  <a:schemeClr val="tx2">
                    <a:lumMod val="50000"/>
                  </a:schemeClr>
                </a:solidFill>
                <a:latin typeface="Comic Sans MS" pitchFamily="66" charset="0"/>
              </a:rPr>
              <a:t> </a:t>
            </a:r>
          </a:p>
          <a:p>
            <a:r>
              <a:rPr lang="uk-UA" b="1" dirty="0" smtClean="0">
                <a:latin typeface="Comic Sans MS" pitchFamily="66" charset="0"/>
              </a:rPr>
              <a:t>Тема 3. Альтернативні теорії міжнародної торгівлі</a:t>
            </a:r>
            <a:endParaRPr lang="ru-RU" dirty="0" smtClean="0">
              <a:latin typeface="Comic Sans MS" pitchFamily="66" charset="0"/>
            </a:endParaRPr>
          </a:p>
          <a:p>
            <a:r>
              <a:rPr lang="uk-UA" dirty="0" smtClean="0">
                <a:solidFill>
                  <a:schemeClr val="tx2">
                    <a:lumMod val="50000"/>
                  </a:schemeClr>
                </a:solidFill>
                <a:latin typeface="Comic Sans MS" pitchFamily="66" charset="0"/>
              </a:rPr>
              <a:t>Гіпотеза імітаційного лагу. Імітаційний лаг. Лаг попиту. Модель життєвого циклу товару Раймонда </a:t>
            </a:r>
            <a:r>
              <a:rPr lang="uk-UA" dirty="0" err="1" smtClean="0">
                <a:solidFill>
                  <a:schemeClr val="tx2">
                    <a:lumMod val="50000"/>
                  </a:schemeClr>
                </a:solidFill>
                <a:latin typeface="Comic Sans MS" pitchFamily="66" charset="0"/>
              </a:rPr>
              <a:t>Вернона</a:t>
            </a:r>
            <a:r>
              <a:rPr lang="uk-UA" dirty="0" smtClean="0">
                <a:solidFill>
                  <a:schemeClr val="tx2">
                    <a:lumMod val="50000"/>
                  </a:schemeClr>
                </a:solidFill>
                <a:latin typeface="Comic Sans MS" pitchFamily="66" charset="0"/>
              </a:rPr>
              <a:t>. Стадії життєвого циклу товару. Міжнародний життєвий цикл продукту. Теорія перехресного попиту. Теорія реверсу факторів виробництва. Реверс факторів виробництва. Еластичність заміщення. Реверс попиту. Теорія ефекту масштабу (теорія міжнародної торгівлі на основі монополістичної конкуренції) Пола </a:t>
            </a:r>
            <a:r>
              <a:rPr lang="uk-UA" dirty="0" err="1" smtClean="0">
                <a:solidFill>
                  <a:schemeClr val="tx2">
                    <a:lumMod val="50000"/>
                  </a:schemeClr>
                </a:solidFill>
                <a:latin typeface="Comic Sans MS" pitchFamily="66" charset="0"/>
              </a:rPr>
              <a:t>Кругмана</a:t>
            </a:r>
            <a:r>
              <a:rPr lang="uk-UA" dirty="0" smtClean="0">
                <a:solidFill>
                  <a:schemeClr val="tx2">
                    <a:lumMod val="50000"/>
                  </a:schemeClr>
                </a:solidFill>
                <a:latin typeface="Comic Sans MS" pitchFamily="66" charset="0"/>
              </a:rPr>
              <a:t>. Теорія економії на масштабі </a:t>
            </a:r>
            <a:r>
              <a:rPr lang="uk-UA" dirty="0" err="1" smtClean="0">
                <a:solidFill>
                  <a:schemeClr val="tx2">
                    <a:lumMod val="50000"/>
                  </a:schemeClr>
                </a:solidFill>
                <a:latin typeface="Comic Sans MS" pitchFamily="66" charset="0"/>
              </a:rPr>
              <a:t>Кемпа</a:t>
            </a:r>
            <a:r>
              <a:rPr lang="uk-UA" dirty="0" smtClean="0">
                <a:solidFill>
                  <a:schemeClr val="tx2">
                    <a:lumMod val="50000"/>
                  </a:schemeClr>
                </a:solidFill>
                <a:latin typeface="Comic Sans MS" pitchFamily="66" charset="0"/>
              </a:rPr>
              <a:t>. Економіка масштабу. Зовнішній ефект масштабу. Внутрішній ефект масштабу. Торгівля за умови монополістичної конкуренції. Теорія внутрігалузевої міжнародної торгівлі Бели </a:t>
            </a:r>
            <a:r>
              <a:rPr lang="uk-UA" dirty="0" err="1" smtClean="0">
                <a:solidFill>
                  <a:schemeClr val="tx2">
                    <a:lumMod val="50000"/>
                  </a:schemeClr>
                </a:solidFill>
                <a:latin typeface="Comic Sans MS" pitchFamily="66" charset="0"/>
              </a:rPr>
              <a:t>Баласси</a:t>
            </a:r>
            <a:r>
              <a:rPr lang="uk-UA" dirty="0" smtClean="0">
                <a:solidFill>
                  <a:schemeClr val="tx2">
                    <a:lumMod val="50000"/>
                  </a:schemeClr>
                </a:solidFill>
                <a:latin typeface="Comic Sans MS" pitchFamily="66" charset="0"/>
              </a:rPr>
              <a:t>. Стандартна модель міжнародної торгівлі </a:t>
            </a:r>
            <a:r>
              <a:rPr lang="uk-UA" dirty="0" err="1" smtClean="0">
                <a:solidFill>
                  <a:schemeClr val="tx2">
                    <a:lumMod val="50000"/>
                  </a:schemeClr>
                </a:solidFill>
                <a:latin typeface="Comic Sans MS" pitchFamily="66" charset="0"/>
              </a:rPr>
              <a:t>Еджуорта</a:t>
            </a:r>
            <a:r>
              <a:rPr lang="uk-UA" dirty="0" smtClean="0">
                <a:solidFill>
                  <a:schemeClr val="tx2">
                    <a:lumMod val="50000"/>
                  </a:schemeClr>
                </a:solidFill>
                <a:latin typeface="Comic Sans MS" pitchFamily="66" charset="0"/>
              </a:rPr>
              <a:t> і Маршалла.  </a:t>
            </a:r>
            <a:endParaRPr lang="ru-RU" dirty="0" smtClean="0">
              <a:solidFill>
                <a:schemeClr val="tx2">
                  <a:lumMod val="50000"/>
                </a:schemeClr>
              </a:solidFill>
              <a:latin typeface="Comic Sans MS" pitchFamily="66" charset="0"/>
            </a:endParaRPr>
          </a:p>
          <a:p>
            <a:r>
              <a:rPr lang="uk-UA" dirty="0" smtClean="0">
                <a:solidFill>
                  <a:schemeClr val="tx2">
                    <a:lumMod val="50000"/>
                  </a:schemeClr>
                </a:solidFill>
                <a:latin typeface="Comic Sans MS" pitchFamily="66" charset="0"/>
              </a:rPr>
              <a:t> </a:t>
            </a:r>
            <a:endParaRPr lang="ru-RU" dirty="0" smtClean="0">
              <a:solidFill>
                <a:schemeClr val="tx2">
                  <a:lumMod val="50000"/>
                </a:schemeClr>
              </a:solidFill>
              <a:latin typeface="Comic Sans MS" pitchFamily="66" charset="0"/>
            </a:endParaRPr>
          </a:p>
          <a:p>
            <a:r>
              <a:rPr lang="uk-UA" b="1" dirty="0" smtClean="0">
                <a:latin typeface="Comic Sans MS" pitchFamily="66" charset="0"/>
              </a:rPr>
              <a:t>Тема 4. </a:t>
            </a:r>
            <a:r>
              <a:rPr lang="uk-UA" b="1" dirty="0" err="1" smtClean="0">
                <a:latin typeface="Comic Sans MS" pitchFamily="66" charset="0"/>
              </a:rPr>
              <a:t>Неофакторні</a:t>
            </a:r>
            <a:r>
              <a:rPr lang="uk-UA" b="1" dirty="0" smtClean="0">
                <a:latin typeface="Comic Sans MS" pitchFamily="66" charset="0"/>
              </a:rPr>
              <a:t> та </a:t>
            </a:r>
            <a:r>
              <a:rPr lang="uk-UA" b="1" dirty="0" err="1" smtClean="0">
                <a:latin typeface="Comic Sans MS" pitchFamily="66" charset="0"/>
              </a:rPr>
              <a:t>неотехнологічні</a:t>
            </a:r>
            <a:r>
              <a:rPr lang="uk-UA" b="1" dirty="0" smtClean="0">
                <a:latin typeface="Comic Sans MS" pitchFamily="66" charset="0"/>
              </a:rPr>
              <a:t> теорії </a:t>
            </a:r>
            <a:endParaRPr lang="ru-RU" dirty="0" smtClean="0">
              <a:latin typeface="Comic Sans MS" pitchFamily="66" charset="0"/>
            </a:endParaRPr>
          </a:p>
          <a:p>
            <a:r>
              <a:rPr lang="ru-RU" dirty="0" err="1" smtClean="0">
                <a:solidFill>
                  <a:schemeClr val="tx2">
                    <a:lumMod val="50000"/>
                  </a:schemeClr>
                </a:solidFill>
                <a:latin typeface="Comic Sans MS" pitchFamily="66" charset="0"/>
              </a:rPr>
              <a:t>Неофакторна</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теорія</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з</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урахуванням</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різної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інтенсивності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факторів</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з</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урахуванням</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інтенсивності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попиту</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з</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урахуванням</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неоднорідності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факторів</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з</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урахуванням</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нових</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факторів</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Теорія</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передачі</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технології</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технологічного</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розриву</a:t>
            </a:r>
            <a:r>
              <a:rPr lang="ru-RU" dirty="0" smtClean="0">
                <a:solidFill>
                  <a:schemeClr val="tx2">
                    <a:lumMod val="50000"/>
                  </a:schemeClr>
                </a:solidFill>
                <a:latin typeface="Comic Sans MS" pitchFamily="66" charset="0"/>
              </a:rPr>
              <a:t> Майкла Познера. Модель </a:t>
            </a:r>
            <a:r>
              <a:rPr lang="ru-RU" dirty="0" err="1" smtClean="0">
                <a:solidFill>
                  <a:schemeClr val="tx2">
                    <a:lumMod val="50000"/>
                  </a:schemeClr>
                </a:solidFill>
                <a:latin typeface="Comic Sans MS" pitchFamily="66" charset="0"/>
              </a:rPr>
              <a:t>неотехнологічного</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розвитку</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кваліфікованої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робочої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сили</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наукоємкої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спеціалізації</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науковомісткої</a:t>
            </a:r>
            <a:r>
              <a:rPr lang="ru-RU" dirty="0" smtClean="0">
                <a:solidFill>
                  <a:schemeClr val="tx2">
                    <a:lumMod val="50000"/>
                  </a:schemeClr>
                </a:solidFill>
                <a:latin typeface="Comic Sans MS" pitchFamily="66" charset="0"/>
              </a:rPr>
              <a:t> </a:t>
            </a:r>
            <a:r>
              <a:rPr lang="ru-RU" dirty="0" err="1" smtClean="0">
                <a:solidFill>
                  <a:schemeClr val="tx2">
                    <a:lumMod val="50000"/>
                  </a:schemeClr>
                </a:solidFill>
                <a:latin typeface="Comic Sans MS" pitchFamily="66" charset="0"/>
              </a:rPr>
              <a:t>специфікації</a:t>
            </a:r>
            <a:r>
              <a:rPr lang="ru-RU" dirty="0" smtClean="0">
                <a:solidFill>
                  <a:schemeClr val="tx2">
                    <a:lumMod val="50000"/>
                  </a:schemeClr>
                </a:solidFill>
                <a:latin typeface="Comic Sans MS" pitchFamily="66" charset="0"/>
              </a:rPr>
              <a:t>. Модель </a:t>
            </a:r>
            <a:r>
              <a:rPr lang="ru-RU" dirty="0" err="1" smtClean="0">
                <a:solidFill>
                  <a:schemeClr val="tx2">
                    <a:lumMod val="50000"/>
                  </a:schemeClr>
                </a:solidFill>
                <a:latin typeface="Comic Sans MS" pitchFamily="66" charset="0"/>
              </a:rPr>
              <a:t>економії</a:t>
            </a:r>
            <a:r>
              <a:rPr lang="ru-RU" dirty="0" smtClean="0">
                <a:solidFill>
                  <a:schemeClr val="tx2">
                    <a:lumMod val="50000"/>
                  </a:schemeClr>
                </a:solidFill>
                <a:latin typeface="Comic Sans MS" pitchFamily="66" charset="0"/>
              </a:rPr>
              <a:t> на масштабах </a:t>
            </a:r>
            <a:r>
              <a:rPr lang="ru-RU" dirty="0" err="1" smtClean="0">
                <a:solidFill>
                  <a:schemeClr val="tx2">
                    <a:lumMod val="50000"/>
                  </a:schemeClr>
                </a:solidFill>
                <a:latin typeface="Comic Sans MS" pitchFamily="66" charset="0"/>
              </a:rPr>
              <a:t>виробництва</a:t>
            </a:r>
            <a:r>
              <a:rPr lang="ru-RU" dirty="0" smtClean="0">
                <a:solidFill>
                  <a:schemeClr val="tx2">
                    <a:lumMod val="50000"/>
                  </a:schemeClr>
                </a:solidFill>
                <a:latin typeface="Comic Sans MS" pitchFamily="66" charset="0"/>
              </a:rPr>
              <a:t>.</a:t>
            </a:r>
          </a:p>
          <a:p>
            <a:r>
              <a:rPr lang="uk-UA" b="1" dirty="0" smtClean="0">
                <a:latin typeface="Comic Sans MS" pitchFamily="66" charset="0"/>
              </a:rPr>
              <a:t> </a:t>
            </a:r>
            <a:endParaRPr lang="ru-RU" dirty="0">
              <a:latin typeface="Comic Sans MS"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92500" lnSpcReduction="10000"/>
          </a:bodyPr>
          <a:lstStyle/>
          <a:p>
            <a:pPr algn="ctr"/>
            <a:r>
              <a:rPr lang="uk-UA" sz="1400" b="1" dirty="0" smtClean="0">
                <a:latin typeface="Monotype Corsiva" pitchFamily="66" charset="0"/>
              </a:rPr>
              <a:t>Змістовний  модуль </a:t>
            </a:r>
            <a:r>
              <a:rPr lang="uk-UA" sz="1400" b="1" dirty="0" smtClean="0">
                <a:latin typeface="Monotype Corsiva" pitchFamily="66" charset="0"/>
              </a:rPr>
              <a:t>2. </a:t>
            </a:r>
            <a:r>
              <a:rPr lang="uk-UA" sz="1400" b="1" dirty="0" smtClean="0">
                <a:latin typeface="Monotype Corsiva" pitchFamily="66" charset="0"/>
              </a:rPr>
              <a:t>Сучасні теорії міжнародного руху капіталу, транснаціональних корпорацій та валютно-фінансових відносин</a:t>
            </a:r>
            <a:endParaRPr lang="ru-RU" sz="1400" b="1" dirty="0" smtClean="0">
              <a:latin typeface="Monotype Corsiva" pitchFamily="66" charset="0"/>
            </a:endParaRPr>
          </a:p>
          <a:p>
            <a:pPr algn="ctr">
              <a:buNone/>
            </a:pPr>
            <a:endParaRPr lang="ru-RU" sz="1200" dirty="0" smtClean="0">
              <a:latin typeface="Monotype Corsiva" pitchFamily="66" charset="0"/>
            </a:endParaRPr>
          </a:p>
          <a:p>
            <a:r>
              <a:rPr lang="uk-UA" sz="1000" b="1" dirty="0" smtClean="0">
                <a:latin typeface="Comic Sans MS" pitchFamily="66" charset="0"/>
              </a:rPr>
              <a:t>Тема </a:t>
            </a:r>
            <a:r>
              <a:rPr lang="ru-RU" sz="1000" b="1" dirty="0" smtClean="0">
                <a:latin typeface="Comic Sans MS" pitchFamily="66" charset="0"/>
              </a:rPr>
              <a:t>5</a:t>
            </a:r>
            <a:r>
              <a:rPr lang="uk-UA" sz="1000" b="1" dirty="0" smtClean="0">
                <a:latin typeface="Comic Sans MS" pitchFamily="66" charset="0"/>
              </a:rPr>
              <a:t>. Теорії прямих зарубіжних та портфельних інвестицій</a:t>
            </a:r>
            <a:endParaRPr lang="ru-RU" sz="1000" b="1" dirty="0" smtClean="0">
              <a:latin typeface="Comic Sans MS" pitchFamily="66" charset="0"/>
            </a:endParaRPr>
          </a:p>
          <a:p>
            <a:r>
              <a:rPr lang="ru-RU" sz="1000" b="1" dirty="0" err="1" smtClean="0">
                <a:solidFill>
                  <a:schemeClr val="tx2">
                    <a:lumMod val="50000"/>
                  </a:schemeClr>
                </a:solidFill>
                <a:latin typeface="Comic Sans MS" pitchFamily="66" charset="0"/>
              </a:rPr>
              <a:t>Статистичний</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огляд</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закордонних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прямих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інвестицій</a:t>
            </a:r>
            <a:r>
              <a:rPr lang="ru-RU" sz="1000" b="1" dirty="0" smtClean="0">
                <a:solidFill>
                  <a:schemeClr val="tx2">
                    <a:lumMod val="50000"/>
                  </a:schemeClr>
                </a:solidFill>
                <a:latin typeface="Comic Sans MS" pitchFamily="66" charset="0"/>
              </a:rPr>
              <a:t>. </a:t>
            </a:r>
            <a:br>
              <a:rPr lang="ru-RU" sz="1000" b="1" dirty="0" smtClean="0">
                <a:solidFill>
                  <a:schemeClr val="tx2">
                    <a:lumMod val="50000"/>
                  </a:schemeClr>
                </a:solidFill>
                <a:latin typeface="Comic Sans MS" pitchFamily="66" charset="0"/>
              </a:rPr>
            </a:br>
            <a:r>
              <a:rPr lang="ru-RU" sz="1000" b="1" dirty="0" err="1" smtClean="0">
                <a:solidFill>
                  <a:schemeClr val="tx2">
                    <a:lumMod val="50000"/>
                  </a:schemeClr>
                </a:solidFill>
                <a:latin typeface="Comic Sans MS" pitchFamily="66" charset="0"/>
              </a:rPr>
              <a:t>Моделі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прямих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інвестицій</a:t>
            </a:r>
            <a:r>
              <a:rPr lang="ru-RU" sz="1000" b="1" dirty="0" smtClean="0">
                <a:solidFill>
                  <a:schemeClr val="tx2">
                    <a:lumMod val="50000"/>
                  </a:schemeClr>
                </a:solidFill>
                <a:latin typeface="Comic Sans MS" pitchFamily="66" charset="0"/>
              </a:rPr>
              <a:t>. Модель </a:t>
            </a:r>
            <a:r>
              <a:rPr lang="ru-RU" sz="1000" b="1" dirty="0" err="1" smtClean="0">
                <a:solidFill>
                  <a:schemeClr val="tx2">
                    <a:lumMod val="50000"/>
                  </a:schemeClr>
                </a:solidFill>
                <a:latin typeface="Comic Sans MS" pitchFamily="66" charset="0"/>
              </a:rPr>
              <a:t>монополістичних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переваг</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Хаймера</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Кіндлебергера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Монополістичні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переваги</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Інвестиційний</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ризик</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монополістичної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конкуренції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Чемберліна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Підхід</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Хаймера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присвоєння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міжнародних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портфельних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інвестицій</a:t>
            </a:r>
            <a:r>
              <a:rPr lang="ru-RU" sz="1000" b="1" dirty="0" smtClean="0">
                <a:solidFill>
                  <a:schemeClr val="tx2">
                    <a:lumMod val="50000"/>
                  </a:schemeClr>
                </a:solidFill>
                <a:latin typeface="Comic Sans MS" pitchFamily="66" charset="0"/>
              </a:rPr>
              <a:t>. Модель </a:t>
            </a:r>
            <a:r>
              <a:rPr lang="ru-RU" sz="1000" b="1" dirty="0" err="1" smtClean="0">
                <a:solidFill>
                  <a:schemeClr val="tx2">
                    <a:lumMod val="50000"/>
                  </a:schemeClr>
                </a:solidFill>
                <a:latin typeface="Comic Sans MS" pitchFamily="66" charset="0"/>
              </a:rPr>
              <a:t>інтерналізації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Пітера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Баклі</a:t>
            </a:r>
            <a:r>
              <a:rPr lang="ru-RU" sz="1000" b="1" dirty="0" smtClean="0">
                <a:solidFill>
                  <a:schemeClr val="tx2">
                    <a:lumMod val="50000"/>
                  </a:schemeClr>
                </a:solidFill>
                <a:latin typeface="Comic Sans MS" pitchFamily="66" charset="0"/>
              </a:rPr>
              <a:t>, Марка Кессона, Алена </a:t>
            </a:r>
            <a:r>
              <a:rPr lang="ru-RU" sz="1000" b="1" dirty="0" err="1" smtClean="0">
                <a:solidFill>
                  <a:schemeClr val="tx2">
                    <a:lumMod val="50000"/>
                  </a:schemeClr>
                </a:solidFill>
                <a:latin typeface="Comic Sans MS" pitchFamily="66" charset="0"/>
              </a:rPr>
              <a:t>Рагмена</a:t>
            </a:r>
            <a:r>
              <a:rPr lang="ru-RU" sz="1000" b="1" dirty="0" smtClean="0">
                <a:solidFill>
                  <a:schemeClr val="tx2">
                    <a:lumMod val="50000"/>
                  </a:schemeClr>
                </a:solidFill>
                <a:latin typeface="Comic Sans MS" pitchFamily="66" charset="0"/>
              </a:rPr>
              <a:t> та Джона </a:t>
            </a:r>
            <a:r>
              <a:rPr lang="ru-RU" sz="1000" b="1" dirty="0" err="1" smtClean="0">
                <a:solidFill>
                  <a:schemeClr val="tx2">
                    <a:lumMod val="50000"/>
                  </a:schemeClr>
                </a:solidFill>
                <a:latin typeface="Comic Sans MS" pitchFamily="66" charset="0"/>
              </a:rPr>
              <a:t>Даннінга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Марксистстька</a:t>
            </a:r>
            <a:r>
              <a:rPr lang="ru-RU" sz="1000" b="1" dirty="0" smtClean="0">
                <a:solidFill>
                  <a:schemeClr val="tx2">
                    <a:lumMod val="50000"/>
                  </a:schemeClr>
                </a:solidFill>
                <a:latin typeface="Comic Sans MS" pitchFamily="66" charset="0"/>
              </a:rPr>
              <a:t> модель. </a:t>
            </a:r>
            <a:r>
              <a:rPr lang="ru-RU" sz="1000" b="1" dirty="0" err="1" smtClean="0">
                <a:solidFill>
                  <a:schemeClr val="tx2">
                    <a:lumMod val="50000"/>
                  </a:schemeClr>
                </a:solidFill>
                <a:latin typeface="Comic Sans MS" pitchFamily="66" charset="0"/>
              </a:rPr>
              <a:t>Еклектична</a:t>
            </a:r>
            <a:r>
              <a:rPr lang="ru-RU" sz="1000" b="1" dirty="0" smtClean="0">
                <a:solidFill>
                  <a:schemeClr val="tx2">
                    <a:lumMod val="50000"/>
                  </a:schemeClr>
                </a:solidFill>
                <a:latin typeface="Comic Sans MS" pitchFamily="66" charset="0"/>
              </a:rPr>
              <a:t> модель Джона </a:t>
            </a:r>
            <a:r>
              <a:rPr lang="ru-RU" sz="1000" b="1" dirty="0" err="1" smtClean="0">
                <a:solidFill>
                  <a:schemeClr val="tx2">
                    <a:lumMod val="50000"/>
                  </a:schemeClr>
                </a:solidFill>
                <a:latin typeface="Comic Sans MS" pitchFamily="66" charset="0"/>
              </a:rPr>
              <a:t>Даннінга</a:t>
            </a:r>
            <a:r>
              <a:rPr lang="ru-RU" sz="1000" b="1" dirty="0" smtClean="0">
                <a:solidFill>
                  <a:schemeClr val="tx2">
                    <a:lumMod val="50000"/>
                  </a:schemeClr>
                </a:solidFill>
                <a:latin typeface="Comic Sans MS" pitchFamily="66" charset="0"/>
              </a:rPr>
              <a:t>. </a:t>
            </a:r>
            <a:br>
              <a:rPr lang="ru-RU" sz="1000" b="1" dirty="0" smtClean="0">
                <a:solidFill>
                  <a:schemeClr val="tx2">
                    <a:lumMod val="50000"/>
                  </a:schemeClr>
                </a:solidFill>
                <a:latin typeface="Comic Sans MS" pitchFamily="66" charset="0"/>
              </a:rPr>
            </a:br>
            <a:r>
              <a:rPr lang="ru-RU" sz="1000" b="1" dirty="0" err="1" smtClean="0">
                <a:solidFill>
                  <a:schemeClr val="tx2">
                    <a:lumMod val="50000"/>
                  </a:schemeClr>
                </a:solidFill>
                <a:latin typeface="Comic Sans MS" pitchFamily="66" charset="0"/>
              </a:rPr>
              <a:t>Теоретичні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концепції</a:t>
            </a:r>
            <a:r>
              <a:rPr lang="ru-RU" sz="1000" b="1" dirty="0" smtClean="0">
                <a:solidFill>
                  <a:schemeClr val="tx2">
                    <a:lumMod val="50000"/>
                  </a:schemeClr>
                </a:solidFill>
                <a:latin typeface="Comic Sans MS" pitchFamily="66" charset="0"/>
              </a:rPr>
              <a:t> ТНК. </a:t>
            </a:r>
            <a:r>
              <a:rPr lang="ru-RU" sz="1000" b="1" dirty="0" err="1" smtClean="0">
                <a:solidFill>
                  <a:schemeClr val="tx2">
                    <a:lumMod val="50000"/>
                  </a:schemeClr>
                </a:solidFill>
                <a:latin typeface="Comic Sans MS" pitchFamily="66" charset="0"/>
              </a:rPr>
              <a:t>Теорії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інтернаціоналізації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компаній</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Олігополія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багатонаціональна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компанія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Вартість</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операцій</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інтернаціоналізація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компаній</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Інтернаціоналізація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ринків</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інтернаціоналізація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компаній</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Інвестиції</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міжнародного</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обміну</a:t>
            </a:r>
            <a:r>
              <a:rPr lang="ru-RU" sz="1000" b="1" dirty="0" smtClean="0">
                <a:solidFill>
                  <a:schemeClr val="tx2">
                    <a:lumMod val="50000"/>
                  </a:schemeClr>
                </a:solidFill>
                <a:latin typeface="Comic Sans MS" pitchFamily="66" charset="0"/>
              </a:rPr>
              <a:t>.</a:t>
            </a:r>
          </a:p>
          <a:p>
            <a:r>
              <a:rPr lang="uk-UA" sz="1000" b="1" dirty="0" smtClean="0">
                <a:solidFill>
                  <a:schemeClr val="tx2">
                    <a:lumMod val="50000"/>
                  </a:schemeClr>
                </a:solidFill>
                <a:latin typeface="Comic Sans MS" pitchFamily="66" charset="0"/>
              </a:rPr>
              <a:t> </a:t>
            </a:r>
            <a:endParaRPr lang="ru-RU" sz="1000" b="1" dirty="0" smtClean="0">
              <a:solidFill>
                <a:schemeClr val="tx2">
                  <a:lumMod val="50000"/>
                </a:schemeClr>
              </a:solidFill>
              <a:latin typeface="Comic Sans MS" pitchFamily="66" charset="0"/>
            </a:endParaRPr>
          </a:p>
          <a:p>
            <a:r>
              <a:rPr lang="uk-UA" sz="1000" b="1" dirty="0" smtClean="0">
                <a:latin typeface="Comic Sans MS" pitchFamily="66" charset="0"/>
              </a:rPr>
              <a:t>Тема 6. Теорії валютно-фінансових відносин</a:t>
            </a:r>
            <a:endParaRPr lang="ru-RU" sz="1000" b="1" dirty="0" smtClean="0">
              <a:latin typeface="Comic Sans MS" pitchFamily="66" charset="0"/>
            </a:endParaRPr>
          </a:p>
          <a:p>
            <a:r>
              <a:rPr lang="ru-RU" sz="1000" b="1" dirty="0" err="1" smtClean="0">
                <a:solidFill>
                  <a:schemeClr val="tx2">
                    <a:lumMod val="50000"/>
                  </a:schemeClr>
                </a:solidFill>
                <a:latin typeface="Comic Sans MS" pitchFamily="66" charset="0"/>
              </a:rPr>
              <a:t>Сутність</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еволюція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міжнародних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валютних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відносин</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Буржуазні</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реформістські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валютно-фінансових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відносин</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капіталізму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державних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фінансів</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Сучасні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теорії</a:t>
            </a:r>
            <a:r>
              <a:rPr lang="ru-RU" sz="1000" b="1" dirty="0" smtClean="0">
                <a:solidFill>
                  <a:schemeClr val="tx2">
                    <a:lumMod val="50000"/>
                  </a:schemeClr>
                </a:solidFill>
                <a:latin typeface="Comic Sans MS" pitchFamily="66" charset="0"/>
              </a:rPr>
              <a:t> процента </a:t>
            </a:r>
            <a:r>
              <a:rPr lang="ru-RU" sz="1000" b="1" dirty="0" err="1" smtClean="0">
                <a:solidFill>
                  <a:schemeClr val="tx2">
                    <a:lumMod val="50000"/>
                  </a:schemeClr>
                </a:solidFill>
                <a:latin typeface="Comic Sans MS" pitchFamily="66" charset="0"/>
              </a:rPr>
              <a:t>і</a:t>
            </a:r>
            <a:r>
              <a:rPr lang="ru-RU" sz="1000" b="1" dirty="0" smtClean="0">
                <a:solidFill>
                  <a:schemeClr val="tx2">
                    <a:lumMod val="50000"/>
                  </a:schemeClr>
                </a:solidFill>
                <a:latin typeface="Comic Sans MS" pitchFamily="66" charset="0"/>
              </a:rPr>
              <a:t> грошей. </a:t>
            </a:r>
            <a:br>
              <a:rPr lang="ru-RU" sz="1000" b="1" dirty="0" smtClean="0">
                <a:solidFill>
                  <a:schemeClr val="tx2">
                    <a:lumMod val="50000"/>
                  </a:schemeClr>
                </a:solidFill>
                <a:latin typeface="Comic Sans MS" pitchFamily="66" charset="0"/>
              </a:rPr>
            </a:br>
            <a:r>
              <a:rPr lang="ru-RU" sz="1000" b="1" dirty="0" smtClean="0">
                <a:solidFill>
                  <a:schemeClr val="tx2">
                    <a:lumMod val="50000"/>
                  </a:schemeClr>
                </a:solidFill>
                <a:latin typeface="Comic Sans MS" pitchFamily="66" charset="0"/>
              </a:rPr>
              <a:t>Теорема процентного паритету.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паритету </a:t>
            </a:r>
            <a:r>
              <a:rPr lang="ru-RU" sz="1000" b="1" dirty="0" err="1" smtClean="0">
                <a:solidFill>
                  <a:schemeClr val="tx2">
                    <a:lumMod val="50000"/>
                  </a:schemeClr>
                </a:solidFill>
                <a:latin typeface="Comic Sans MS" pitchFamily="66" charset="0"/>
              </a:rPr>
              <a:t>купівельної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спроможності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Математична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функціональна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інтерпретація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зв’язку</a:t>
            </a:r>
            <a:r>
              <a:rPr lang="ru-RU" sz="1000" b="1" dirty="0" smtClean="0">
                <a:solidFill>
                  <a:schemeClr val="tx2">
                    <a:lumMod val="50000"/>
                  </a:schemeClr>
                </a:solidFill>
                <a:latin typeface="Comic Sans MS" pitchFamily="66" charset="0"/>
              </a:rPr>
              <a:t> валютного курсу, </a:t>
            </a:r>
            <a:r>
              <a:rPr lang="ru-RU" sz="1000" b="1" dirty="0" err="1" smtClean="0">
                <a:solidFill>
                  <a:schemeClr val="tx2">
                    <a:lumMod val="50000"/>
                  </a:schemeClr>
                </a:solidFill>
                <a:latin typeface="Comic Sans MS" pitchFamily="66" charset="0"/>
              </a:rPr>
              <a:t>грошової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маси</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рівня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цін</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і</a:t>
            </a:r>
            <a:r>
              <a:rPr lang="ru-RU" sz="1000" b="1" dirty="0" smtClean="0">
                <a:solidFill>
                  <a:schemeClr val="tx2">
                    <a:lumMod val="50000"/>
                  </a:schemeClr>
                </a:solidFill>
                <a:latin typeface="Comic Sans MS" pitchFamily="66" charset="0"/>
              </a:rPr>
              <a:t> реального </a:t>
            </a:r>
            <a:r>
              <a:rPr lang="ru-RU" sz="1000" b="1" dirty="0" err="1" smtClean="0">
                <a:solidFill>
                  <a:schemeClr val="tx2">
                    <a:lumMod val="50000"/>
                  </a:schemeClr>
                </a:solidFill>
                <a:latin typeface="Comic Sans MS" pitchFamily="66" charset="0"/>
              </a:rPr>
              <a:t>національного</a:t>
            </a:r>
            <a:r>
              <a:rPr lang="ru-RU" sz="1000" b="1" dirty="0" smtClean="0">
                <a:solidFill>
                  <a:schemeClr val="tx2">
                    <a:lumMod val="50000"/>
                  </a:schemeClr>
                </a:solidFill>
                <a:latin typeface="Comic Sans MS" pitchFamily="66" charset="0"/>
              </a:rPr>
              <a:t> доходу. </a:t>
            </a:r>
            <a:br>
              <a:rPr lang="ru-RU" sz="1000" b="1" dirty="0" smtClean="0">
                <a:solidFill>
                  <a:schemeClr val="tx2">
                    <a:lumMod val="50000"/>
                  </a:schemeClr>
                </a:solidFill>
                <a:latin typeface="Comic Sans MS" pitchFamily="66" charset="0"/>
              </a:rPr>
            </a:br>
            <a:r>
              <a:rPr lang="ru-RU" sz="1000" b="1" dirty="0" err="1" smtClean="0">
                <a:solidFill>
                  <a:schemeClr val="tx2">
                    <a:lumMod val="50000"/>
                  </a:schemeClr>
                </a:solidFill>
                <a:latin typeface="Comic Sans MS" pitchFamily="66" charset="0"/>
              </a:rPr>
              <a:t>Теорії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регулювання</a:t>
            </a:r>
            <a:r>
              <a:rPr lang="ru-RU" sz="1000" b="1" dirty="0" smtClean="0">
                <a:solidFill>
                  <a:schemeClr val="tx2">
                    <a:lumMod val="50000"/>
                  </a:schemeClr>
                </a:solidFill>
                <a:latin typeface="Comic Sans MS" pitchFamily="66" charset="0"/>
              </a:rPr>
              <a:t> валютного курсу.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валютних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обмежень</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протекціонізму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Протекціонізм</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Вільна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торгівля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Аргументи</a:t>
            </a:r>
            <a:r>
              <a:rPr lang="ru-RU" sz="1000" b="1" dirty="0" smtClean="0">
                <a:solidFill>
                  <a:schemeClr val="tx2">
                    <a:lumMod val="50000"/>
                  </a:schemeClr>
                </a:solidFill>
                <a:latin typeface="Comic Sans MS" pitchFamily="66" charset="0"/>
              </a:rPr>
              <a:t> на </a:t>
            </a:r>
            <a:r>
              <a:rPr lang="ru-RU" sz="1000" b="1" dirty="0" err="1" smtClean="0">
                <a:solidFill>
                  <a:schemeClr val="tx2">
                    <a:lumMod val="50000"/>
                  </a:schemeClr>
                </a:solidFill>
                <a:latin typeface="Comic Sans MS" pitchFamily="66" charset="0"/>
              </a:rPr>
              <a:t>користь</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проти</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політики</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протекціонізму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міжнародного</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руху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капіталу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Традиційні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Неокласична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Дж.С.Мілль</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його</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праця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Основи</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політичної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економії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Неокейнсіанська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Концепція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портфельної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ліквідності</a:t>
            </a:r>
            <a:r>
              <a:rPr lang="ru-RU" sz="1000" b="1" dirty="0" smtClean="0">
                <a:solidFill>
                  <a:schemeClr val="tx2">
                    <a:lumMod val="50000"/>
                  </a:schemeClr>
                </a:solidFill>
                <a:latin typeface="Comic Sans MS" pitchFamily="66" charset="0"/>
              </a:rPr>
              <a:t> Джеймса </a:t>
            </a:r>
            <a:r>
              <a:rPr lang="ru-RU" sz="1000" b="1" dirty="0" err="1" smtClean="0">
                <a:solidFill>
                  <a:schemeClr val="tx2">
                    <a:lumMod val="50000"/>
                  </a:schemeClr>
                </a:solidFill>
                <a:latin typeface="Comic Sans MS" pitchFamily="66" charset="0"/>
              </a:rPr>
              <a:t>Тобіна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міжнародного</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вивозу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капіталу</a:t>
            </a:r>
            <a:r>
              <a:rPr lang="ru-RU" sz="1000" b="1" dirty="0" smtClean="0">
                <a:solidFill>
                  <a:schemeClr val="tx2">
                    <a:lumMod val="50000"/>
                  </a:schemeClr>
                </a:solidFill>
                <a:latin typeface="Comic Sans MS" pitchFamily="66" charset="0"/>
              </a:rPr>
              <a:t> Карла Маркса.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вивозу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капіталу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Кіндлебергера</a:t>
            </a:r>
            <a:r>
              <a:rPr lang="ru-RU" sz="1000" b="1" dirty="0" smtClean="0">
                <a:solidFill>
                  <a:schemeClr val="tx2">
                    <a:lumMod val="50000"/>
                  </a:schemeClr>
                </a:solidFill>
                <a:latin typeface="Comic Sans MS" pitchFamily="66" charset="0"/>
              </a:rPr>
              <a:t>.</a:t>
            </a:r>
          </a:p>
          <a:p>
            <a:r>
              <a:rPr lang="uk-UA" sz="1000" b="1" dirty="0" smtClean="0">
                <a:solidFill>
                  <a:schemeClr val="tx2">
                    <a:lumMod val="50000"/>
                  </a:schemeClr>
                </a:solidFill>
                <a:latin typeface="Comic Sans MS" pitchFamily="66" charset="0"/>
              </a:rPr>
              <a:t> </a:t>
            </a:r>
            <a:endParaRPr lang="ru-RU" sz="1000" b="1" dirty="0" smtClean="0">
              <a:solidFill>
                <a:schemeClr val="tx2">
                  <a:lumMod val="50000"/>
                </a:schemeClr>
              </a:solidFill>
              <a:latin typeface="Comic Sans MS" pitchFamily="66" charset="0"/>
            </a:endParaRPr>
          </a:p>
          <a:p>
            <a:r>
              <a:rPr lang="uk-UA" sz="1000" b="1" dirty="0" smtClean="0">
                <a:latin typeface="Comic Sans MS" pitchFamily="66" charset="0"/>
              </a:rPr>
              <a:t>Тема 7. Теорії міжнародної конкурентоспроможності </a:t>
            </a:r>
            <a:endParaRPr lang="ru-RU" sz="1000" b="1" dirty="0" smtClean="0">
              <a:latin typeface="Comic Sans MS" pitchFamily="66" charset="0"/>
            </a:endParaRPr>
          </a:p>
          <a:p>
            <a:r>
              <a:rPr lang="ru-RU" sz="1000" b="1" dirty="0" err="1" smtClean="0">
                <a:solidFill>
                  <a:schemeClr val="tx2">
                    <a:lumMod val="50000"/>
                  </a:schemeClr>
                </a:solidFill>
                <a:latin typeface="Comic Sans MS" pitchFamily="66" charset="0"/>
              </a:rPr>
              <a:t>Сучасні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тенденції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розвитку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міжнародної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конкуренції</a:t>
            </a:r>
            <a:r>
              <a:rPr lang="ru-RU" sz="1000" b="1" dirty="0" smtClean="0">
                <a:solidFill>
                  <a:schemeClr val="tx2">
                    <a:lumMod val="50000"/>
                  </a:schemeClr>
                </a:solidFill>
                <a:latin typeface="Comic Sans MS" pitchFamily="66" charset="0"/>
              </a:rPr>
              <a:t>. </a:t>
            </a:r>
            <a:br>
              <a:rPr lang="ru-RU" sz="1000" b="1" dirty="0" smtClean="0">
                <a:solidFill>
                  <a:schemeClr val="tx2">
                    <a:lumMod val="50000"/>
                  </a:schemeClr>
                </a:solidFill>
                <a:latin typeface="Comic Sans MS" pitchFamily="66" charset="0"/>
              </a:rPr>
            </a:br>
            <a:r>
              <a:rPr lang="ru-RU" sz="1000" b="1" dirty="0" err="1" smtClean="0">
                <a:solidFill>
                  <a:schemeClr val="tx2">
                    <a:lumMod val="50000"/>
                  </a:schemeClr>
                </a:solidFill>
                <a:latin typeface="Comic Sans MS" pitchFamily="66" charset="0"/>
              </a:rPr>
              <a:t>Поняття</a:t>
            </a:r>
            <a:r>
              <a:rPr lang="ru-RU" sz="1000" b="1" dirty="0" smtClean="0">
                <a:solidFill>
                  <a:schemeClr val="tx2">
                    <a:lumMod val="50000"/>
                  </a:schemeClr>
                </a:solidFill>
                <a:latin typeface="Comic Sans MS" pitchFamily="66" charset="0"/>
              </a:rPr>
              <a:t> та </a:t>
            </a:r>
            <a:r>
              <a:rPr lang="ru-RU" sz="1000" b="1" dirty="0" err="1" smtClean="0">
                <a:solidFill>
                  <a:schemeClr val="tx2">
                    <a:lumMod val="50000"/>
                  </a:schemeClr>
                </a:solidFill>
                <a:latin typeface="Comic Sans MS" pitchFamily="66" charset="0"/>
              </a:rPr>
              <a:t>теоретичні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основи</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аналізу</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конкурентоспроможності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національного</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господарства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Теорія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конкурентних</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переваг</a:t>
            </a:r>
            <a:r>
              <a:rPr lang="ru-RU" sz="1000" b="1" dirty="0" smtClean="0">
                <a:solidFill>
                  <a:schemeClr val="tx2">
                    <a:lumMod val="50000"/>
                  </a:schemeClr>
                </a:solidFill>
                <a:latin typeface="Comic Sans MS" pitchFamily="66" charset="0"/>
              </a:rPr>
              <a:t>. Майкл Портер та </a:t>
            </a:r>
            <a:r>
              <a:rPr lang="ru-RU" sz="1000" b="1" dirty="0" err="1" smtClean="0">
                <a:solidFill>
                  <a:schemeClr val="tx2">
                    <a:lumMod val="50000"/>
                  </a:schemeClr>
                </a:solidFill>
                <a:latin typeface="Comic Sans MS" pitchFamily="66" charset="0"/>
              </a:rPr>
              <a:t>його</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праця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Міжнародна</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конкуренція</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Детермінанти</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міжнародної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конкуренції</a:t>
            </a:r>
            <a:r>
              <a:rPr lang="ru-RU" sz="1000" b="1" dirty="0" smtClean="0">
                <a:solidFill>
                  <a:schemeClr val="tx2">
                    <a:lumMod val="50000"/>
                  </a:schemeClr>
                </a:solidFill>
                <a:latin typeface="Comic Sans MS" pitchFamily="66" charset="0"/>
              </a:rPr>
              <a:t>. Система </a:t>
            </a:r>
            <a:r>
              <a:rPr lang="ru-RU" sz="1000" b="1" dirty="0" err="1" smtClean="0">
                <a:solidFill>
                  <a:schemeClr val="tx2">
                    <a:lumMod val="50000"/>
                  </a:schemeClr>
                </a:solidFill>
                <a:latin typeface="Comic Sans MS" pitchFamily="66" charset="0"/>
              </a:rPr>
              <a:t>показників</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конкурентоспроможності</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що</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відповідає</a:t>
            </a:r>
            <a:r>
              <a:rPr lang="ru-RU" sz="1000" b="1" dirty="0" smtClean="0">
                <a:solidFill>
                  <a:schemeClr val="tx2">
                    <a:lumMod val="50000"/>
                  </a:schemeClr>
                </a:solidFill>
                <a:latin typeface="Comic Sans MS" pitchFamily="66" charset="0"/>
              </a:rPr>
              <a:t/>
            </a:r>
            <a:br>
              <a:rPr lang="ru-RU" sz="1000" b="1" dirty="0" smtClean="0">
                <a:solidFill>
                  <a:schemeClr val="tx2">
                    <a:lumMod val="50000"/>
                  </a:schemeClr>
                </a:solidFill>
                <a:latin typeface="Comic Sans MS" pitchFamily="66" charset="0"/>
              </a:rPr>
            </a:br>
            <a:r>
              <a:rPr lang="ru-RU" sz="1000" b="1" dirty="0" err="1" smtClean="0">
                <a:solidFill>
                  <a:schemeClr val="tx2">
                    <a:lumMod val="50000"/>
                  </a:schemeClr>
                </a:solidFill>
                <a:latin typeface="Comic Sans MS" pitchFamily="66" charset="0"/>
              </a:rPr>
              <a:t>трьом</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основним</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рівням</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економічної</a:t>
            </a:r>
            <a:r>
              <a:rPr lang="ru-RU" sz="1000" b="1" dirty="0" smtClean="0">
                <a:solidFill>
                  <a:schemeClr val="tx2">
                    <a:lumMod val="50000"/>
                  </a:schemeClr>
                </a:solidFill>
                <a:latin typeface="Comic Sans MS" pitchFamily="66" charset="0"/>
              </a:rPr>
              <a:t> </a:t>
            </a:r>
            <a:r>
              <a:rPr lang="ru-RU" sz="1000" b="1" dirty="0" err="1" smtClean="0">
                <a:solidFill>
                  <a:schemeClr val="tx2">
                    <a:lumMod val="50000"/>
                  </a:schemeClr>
                </a:solidFill>
                <a:latin typeface="Comic Sans MS" pitchFamily="66" charset="0"/>
              </a:rPr>
              <a:t>системи</a:t>
            </a:r>
            <a:r>
              <a:rPr lang="uk-UA" sz="1000" b="1" dirty="0" smtClean="0">
                <a:solidFill>
                  <a:schemeClr val="tx2">
                    <a:lumMod val="50000"/>
                  </a:schemeClr>
                </a:solidFill>
                <a:latin typeface="Comic Sans MS" pitchFamily="66" charset="0"/>
              </a:rPr>
              <a:t>.</a:t>
            </a:r>
            <a:endParaRPr lang="ru-RU" sz="1000" b="1" dirty="0" smtClean="0">
              <a:solidFill>
                <a:schemeClr val="tx2">
                  <a:lumMod val="50000"/>
                </a:schemeClr>
              </a:solidFill>
              <a:latin typeface="Comic Sans MS" pitchFamily="66" charset="0"/>
            </a:endParaRPr>
          </a:p>
          <a:p>
            <a:r>
              <a:rPr lang="uk-UA" sz="1000" b="1" dirty="0" smtClean="0">
                <a:solidFill>
                  <a:schemeClr val="tx2">
                    <a:lumMod val="50000"/>
                  </a:schemeClr>
                </a:solidFill>
                <a:latin typeface="Comic Sans MS" pitchFamily="66" charset="0"/>
              </a:rPr>
              <a:t> </a:t>
            </a:r>
            <a:endParaRPr lang="ru-RU" sz="1000" b="1" dirty="0" smtClean="0">
              <a:solidFill>
                <a:schemeClr val="tx2">
                  <a:lumMod val="50000"/>
                </a:schemeClr>
              </a:solidFill>
              <a:latin typeface="Comic Sans MS" pitchFamily="66" charset="0"/>
            </a:endParaRPr>
          </a:p>
          <a:p>
            <a:r>
              <a:rPr lang="uk-UA" sz="1000" b="1" dirty="0" smtClean="0">
                <a:latin typeface="Comic Sans MS" pitchFamily="66" charset="0"/>
              </a:rPr>
              <a:t>Тема 8. Концепції економічного </a:t>
            </a:r>
            <a:r>
              <a:rPr lang="uk-UA" sz="1000" b="1" dirty="0" err="1" smtClean="0">
                <a:latin typeface="Comic Sans MS" pitchFamily="66" charset="0"/>
              </a:rPr>
              <a:t>глобалізму</a:t>
            </a:r>
            <a:endParaRPr lang="ru-RU" sz="1000" b="1" dirty="0" smtClean="0">
              <a:latin typeface="Comic Sans MS" pitchFamily="66" charset="0"/>
            </a:endParaRPr>
          </a:p>
          <a:p>
            <a:r>
              <a:rPr lang="uk-UA" sz="1000" b="1" dirty="0" smtClean="0">
                <a:solidFill>
                  <a:schemeClr val="tx2">
                    <a:lumMod val="50000"/>
                  </a:schemeClr>
                </a:solidFill>
                <a:latin typeface="Comic Sans MS" pitchFamily="66" charset="0"/>
              </a:rPr>
              <a:t>Теорії стадій розвитку. Теорія стадій економічного росту. Уолт </a:t>
            </a:r>
            <a:r>
              <a:rPr lang="uk-UA" sz="1000" b="1" dirty="0" err="1" smtClean="0">
                <a:solidFill>
                  <a:schemeClr val="tx2">
                    <a:lumMod val="50000"/>
                  </a:schemeClr>
                </a:solidFill>
                <a:latin typeface="Comic Sans MS" pitchFamily="66" charset="0"/>
              </a:rPr>
              <a:t>Ростоу</a:t>
            </a:r>
            <a:r>
              <a:rPr lang="uk-UA" sz="1000" b="1" dirty="0" smtClean="0">
                <a:solidFill>
                  <a:schemeClr val="tx2">
                    <a:lumMod val="50000"/>
                  </a:schemeClr>
                </a:solidFill>
                <a:latin typeface="Comic Sans MS" pitchFamily="66" charset="0"/>
              </a:rPr>
              <a:t> та його праця «Стадії економічного росту: </a:t>
            </a:r>
            <a:r>
              <a:rPr lang="uk-UA" sz="1000" b="1" dirty="0" err="1" smtClean="0">
                <a:solidFill>
                  <a:schemeClr val="tx2">
                    <a:lumMod val="50000"/>
                  </a:schemeClr>
                </a:solidFill>
                <a:latin typeface="Comic Sans MS" pitchFamily="66" charset="0"/>
              </a:rPr>
              <a:t>некомуністичний</a:t>
            </a:r>
            <a:r>
              <a:rPr lang="uk-UA" sz="1000" b="1" dirty="0" smtClean="0">
                <a:solidFill>
                  <a:schemeClr val="tx2">
                    <a:lumMod val="50000"/>
                  </a:schemeClr>
                </a:solidFill>
                <a:latin typeface="Comic Sans MS" pitchFamily="66" charset="0"/>
              </a:rPr>
              <a:t> маніфест». П</a:t>
            </a:r>
            <a:r>
              <a:rPr lang="ru-RU" sz="1000" b="1" dirty="0" smtClean="0">
                <a:solidFill>
                  <a:schemeClr val="tx2">
                    <a:lumMod val="50000"/>
                  </a:schemeClr>
                </a:solidFill>
                <a:latin typeface="Comic Sans MS" pitchFamily="66" charset="0"/>
              </a:rPr>
              <a:t>’</a:t>
            </a:r>
            <a:r>
              <a:rPr lang="uk-UA" sz="1000" b="1" dirty="0" smtClean="0">
                <a:solidFill>
                  <a:schemeClr val="tx2">
                    <a:lumMod val="50000"/>
                  </a:schemeClr>
                </a:solidFill>
                <a:latin typeface="Comic Sans MS" pitchFamily="66" charset="0"/>
              </a:rPr>
              <a:t>ять стадій росту. Теорія єдиного індустріального суспільства </a:t>
            </a:r>
            <a:r>
              <a:rPr lang="uk-UA" sz="1000" b="1" dirty="0" err="1" smtClean="0">
                <a:solidFill>
                  <a:schemeClr val="tx2">
                    <a:lumMod val="50000"/>
                  </a:schemeClr>
                </a:solidFill>
                <a:latin typeface="Comic Sans MS" pitchFamily="66" charset="0"/>
              </a:rPr>
              <a:t>Раймона</a:t>
            </a:r>
            <a:r>
              <a:rPr lang="uk-UA" sz="1000" b="1" dirty="0" smtClean="0">
                <a:solidFill>
                  <a:schemeClr val="tx2">
                    <a:lumMod val="50000"/>
                  </a:schemeClr>
                </a:solidFill>
                <a:latin typeface="Comic Sans MS" pitchFamily="66" charset="0"/>
              </a:rPr>
              <a:t> </a:t>
            </a:r>
            <a:r>
              <a:rPr lang="uk-UA" sz="1000" b="1" dirty="0" err="1" smtClean="0">
                <a:solidFill>
                  <a:schemeClr val="tx2">
                    <a:lumMod val="50000"/>
                  </a:schemeClr>
                </a:solidFill>
                <a:latin typeface="Comic Sans MS" pitchFamily="66" charset="0"/>
              </a:rPr>
              <a:t>Арона</a:t>
            </a:r>
            <a:r>
              <a:rPr lang="uk-UA" sz="1000" b="1" dirty="0" smtClean="0">
                <a:solidFill>
                  <a:schemeClr val="tx2">
                    <a:lumMod val="50000"/>
                  </a:schemeClr>
                </a:solidFill>
                <a:latin typeface="Comic Sans MS" pitchFamily="66" charset="0"/>
              </a:rPr>
              <a:t> та </a:t>
            </a:r>
            <a:r>
              <a:rPr lang="uk-UA" sz="1000" b="1" dirty="0" err="1" smtClean="0">
                <a:solidFill>
                  <a:schemeClr val="tx2">
                    <a:lumMod val="50000"/>
                  </a:schemeClr>
                </a:solidFill>
                <a:latin typeface="Comic Sans MS" pitchFamily="66" charset="0"/>
              </a:rPr>
              <a:t>Еллюля</a:t>
            </a:r>
            <a:r>
              <a:rPr lang="uk-UA" sz="1000" b="1" dirty="0" smtClean="0">
                <a:solidFill>
                  <a:schemeClr val="tx2">
                    <a:lumMod val="50000"/>
                  </a:schemeClr>
                </a:solidFill>
                <a:latin typeface="Comic Sans MS" pitchFamily="66" charset="0"/>
              </a:rPr>
              <a:t>. Теорія нового індустріального суспільства. Джон </a:t>
            </a:r>
            <a:r>
              <a:rPr lang="uk-UA" sz="1000" b="1" dirty="0" err="1" smtClean="0">
                <a:solidFill>
                  <a:schemeClr val="tx2">
                    <a:lumMod val="50000"/>
                  </a:schemeClr>
                </a:solidFill>
                <a:latin typeface="Comic Sans MS" pitchFamily="66" charset="0"/>
              </a:rPr>
              <a:t>Гелбрейт</a:t>
            </a:r>
            <a:r>
              <a:rPr lang="uk-UA" sz="1000" b="1" dirty="0" smtClean="0">
                <a:solidFill>
                  <a:schemeClr val="tx2">
                    <a:lumMod val="50000"/>
                  </a:schemeClr>
                </a:solidFill>
                <a:latin typeface="Comic Sans MS" pitchFamily="66" charset="0"/>
              </a:rPr>
              <a:t> та його праця «Нове індустріальне суспільство». Теорії постіндустріального суспільства. Концепція постіндустріального суспільства </a:t>
            </a:r>
            <a:r>
              <a:rPr lang="uk-UA" sz="1000" b="1" dirty="0" err="1" smtClean="0">
                <a:solidFill>
                  <a:schemeClr val="tx2">
                    <a:lumMod val="50000"/>
                  </a:schemeClr>
                </a:solidFill>
                <a:latin typeface="Comic Sans MS" pitchFamily="66" charset="0"/>
              </a:rPr>
              <a:t>Деніела</a:t>
            </a:r>
            <a:r>
              <a:rPr lang="uk-UA" sz="1000" b="1" dirty="0" smtClean="0">
                <a:solidFill>
                  <a:schemeClr val="tx2">
                    <a:lumMod val="50000"/>
                  </a:schemeClr>
                </a:solidFill>
                <a:latin typeface="Comic Sans MS" pitchFamily="66" charset="0"/>
              </a:rPr>
              <a:t> Белла. Теорія </a:t>
            </a:r>
            <a:r>
              <a:rPr lang="uk-UA" sz="1000" b="1" dirty="0" err="1" smtClean="0">
                <a:solidFill>
                  <a:schemeClr val="tx2">
                    <a:lumMod val="50000"/>
                  </a:schemeClr>
                </a:solidFill>
                <a:latin typeface="Comic Sans MS" pitchFamily="66" charset="0"/>
              </a:rPr>
              <a:t>суперіндустріалізму</a:t>
            </a:r>
            <a:r>
              <a:rPr lang="uk-UA" sz="1000" b="1" dirty="0" smtClean="0">
                <a:solidFill>
                  <a:schemeClr val="tx2">
                    <a:lumMod val="50000"/>
                  </a:schemeClr>
                </a:solidFill>
                <a:latin typeface="Comic Sans MS" pitchFamily="66" charset="0"/>
              </a:rPr>
              <a:t>. </a:t>
            </a:r>
            <a:r>
              <a:rPr lang="uk-UA" sz="1000" b="1" dirty="0" err="1" smtClean="0">
                <a:solidFill>
                  <a:schemeClr val="tx2">
                    <a:lumMod val="50000"/>
                  </a:schemeClr>
                </a:solidFill>
                <a:latin typeface="Comic Sans MS" pitchFamily="66" charset="0"/>
              </a:rPr>
              <a:t>Аллен</a:t>
            </a:r>
            <a:r>
              <a:rPr lang="uk-UA" sz="1000" b="1" dirty="0" smtClean="0">
                <a:solidFill>
                  <a:schemeClr val="tx2">
                    <a:lumMod val="50000"/>
                  </a:schemeClr>
                </a:solidFill>
                <a:latin typeface="Comic Sans MS" pitchFamily="66" charset="0"/>
              </a:rPr>
              <a:t> </a:t>
            </a:r>
            <a:r>
              <a:rPr lang="uk-UA" sz="1000" b="1" dirty="0" err="1" smtClean="0">
                <a:solidFill>
                  <a:schemeClr val="tx2">
                    <a:lumMod val="50000"/>
                  </a:schemeClr>
                </a:solidFill>
                <a:latin typeface="Comic Sans MS" pitchFamily="66" charset="0"/>
              </a:rPr>
              <a:t>Тоффлер</a:t>
            </a:r>
            <a:r>
              <a:rPr lang="uk-UA" sz="1000" b="1" dirty="0" smtClean="0">
                <a:solidFill>
                  <a:schemeClr val="tx2">
                    <a:lumMod val="50000"/>
                  </a:schemeClr>
                </a:solidFill>
                <a:latin typeface="Comic Sans MS" pitchFamily="66" charset="0"/>
              </a:rPr>
              <a:t> та його праця «Третя хвиля». Теорія єдиної цивілізації </a:t>
            </a:r>
            <a:r>
              <a:rPr lang="uk-UA" sz="1000" b="1" dirty="0" err="1" smtClean="0">
                <a:solidFill>
                  <a:schemeClr val="tx2">
                    <a:lumMod val="50000"/>
                  </a:schemeClr>
                </a:solidFill>
                <a:latin typeface="Comic Sans MS" pitchFamily="66" charset="0"/>
              </a:rPr>
              <a:t>Френсіса</a:t>
            </a:r>
            <a:r>
              <a:rPr lang="uk-UA" sz="1000" b="1" dirty="0" smtClean="0">
                <a:solidFill>
                  <a:schemeClr val="tx2">
                    <a:lumMod val="50000"/>
                  </a:schemeClr>
                </a:solidFill>
                <a:latin typeface="Comic Sans MS" pitchFamily="66" charset="0"/>
              </a:rPr>
              <a:t> </a:t>
            </a:r>
            <a:r>
              <a:rPr lang="uk-UA" sz="1000" b="1" dirty="0" err="1" smtClean="0">
                <a:solidFill>
                  <a:schemeClr val="tx2">
                    <a:lumMod val="50000"/>
                  </a:schemeClr>
                </a:solidFill>
                <a:latin typeface="Comic Sans MS" pitchFamily="66" charset="0"/>
              </a:rPr>
              <a:t>Фукуями</a:t>
            </a:r>
            <a:r>
              <a:rPr lang="uk-UA" sz="1000" b="1" dirty="0" smtClean="0">
                <a:solidFill>
                  <a:schemeClr val="tx2">
                    <a:lumMod val="50000"/>
                  </a:schemeClr>
                </a:solidFill>
                <a:latin typeface="Comic Sans MS" pitchFamily="66" charset="0"/>
              </a:rPr>
              <a:t>. Модернізація та </a:t>
            </a:r>
            <a:r>
              <a:rPr lang="uk-UA" sz="1000" b="1" dirty="0" err="1" smtClean="0">
                <a:solidFill>
                  <a:schemeClr val="tx2">
                    <a:lumMod val="50000"/>
                  </a:schemeClr>
                </a:solidFill>
                <a:latin typeface="Comic Sans MS" pitchFamily="66" charset="0"/>
              </a:rPr>
              <a:t>вестернізація</a:t>
            </a:r>
            <a:r>
              <a:rPr lang="uk-UA" sz="1000" b="1" dirty="0" smtClean="0">
                <a:solidFill>
                  <a:schemeClr val="tx2">
                    <a:lumMod val="50000"/>
                  </a:schemeClr>
                </a:solidFill>
                <a:latin typeface="Comic Sans MS" pitchFamily="66" charset="0"/>
              </a:rPr>
              <a:t>. Теорія </a:t>
            </a:r>
            <a:r>
              <a:rPr lang="uk-UA" sz="1000" b="1" dirty="0" err="1" smtClean="0">
                <a:solidFill>
                  <a:schemeClr val="tx2">
                    <a:lumMod val="50000"/>
                  </a:schemeClr>
                </a:solidFill>
                <a:latin typeface="Comic Sans MS" pitchFamily="66" charset="0"/>
              </a:rPr>
              <a:t>зіштовхування</a:t>
            </a:r>
            <a:r>
              <a:rPr lang="uk-UA" sz="1000" b="1" dirty="0" smtClean="0">
                <a:solidFill>
                  <a:schemeClr val="tx2">
                    <a:lumMod val="50000"/>
                  </a:schemeClr>
                </a:solidFill>
                <a:latin typeface="Comic Sans MS" pitchFamily="66" charset="0"/>
              </a:rPr>
              <a:t> цивілізацій </a:t>
            </a:r>
            <a:r>
              <a:rPr lang="uk-UA" sz="1000" b="1" dirty="0" err="1" smtClean="0">
                <a:solidFill>
                  <a:schemeClr val="tx2">
                    <a:lumMod val="50000"/>
                  </a:schemeClr>
                </a:solidFill>
                <a:latin typeface="Comic Sans MS" pitchFamily="66" charset="0"/>
              </a:rPr>
              <a:t>Семуела</a:t>
            </a:r>
            <a:r>
              <a:rPr lang="uk-UA" sz="1000" b="1" dirty="0" smtClean="0">
                <a:solidFill>
                  <a:schemeClr val="tx2">
                    <a:lumMod val="50000"/>
                  </a:schemeClr>
                </a:solidFill>
                <a:latin typeface="Comic Sans MS" pitchFamily="66" charset="0"/>
              </a:rPr>
              <a:t> </a:t>
            </a:r>
            <a:r>
              <a:rPr lang="uk-UA" sz="1000" b="1" dirty="0" err="1" smtClean="0">
                <a:solidFill>
                  <a:schemeClr val="tx2">
                    <a:lumMod val="50000"/>
                  </a:schemeClr>
                </a:solidFill>
                <a:latin typeface="Comic Sans MS" pitchFamily="66" charset="0"/>
              </a:rPr>
              <a:t>Хантінгтона</a:t>
            </a:r>
            <a:r>
              <a:rPr lang="uk-UA" sz="1000" b="1" dirty="0" smtClean="0">
                <a:solidFill>
                  <a:schemeClr val="tx2">
                    <a:lumMod val="50000"/>
                  </a:schemeClr>
                </a:solidFill>
                <a:latin typeface="Comic Sans MS" pitchFamily="66" charset="0"/>
              </a:rPr>
              <a:t>. </a:t>
            </a:r>
            <a:r>
              <a:rPr lang="uk-UA" sz="1000" b="1" dirty="0" err="1" smtClean="0">
                <a:solidFill>
                  <a:schemeClr val="tx2">
                    <a:lumMod val="50000"/>
                  </a:schemeClr>
                </a:solidFill>
                <a:latin typeface="Comic Sans MS" pitchFamily="66" charset="0"/>
              </a:rPr>
              <a:t>Багатополярність</a:t>
            </a:r>
            <a:r>
              <a:rPr lang="uk-UA" sz="1000" b="1" dirty="0" smtClean="0">
                <a:solidFill>
                  <a:schemeClr val="tx2">
                    <a:lumMod val="50000"/>
                  </a:schemeClr>
                </a:solidFill>
                <a:latin typeface="Comic Sans MS" pitchFamily="66" charset="0"/>
              </a:rPr>
              <a:t> світу: вісім головних цивілізацій. Теорія занепаду імперій. Пол Кеннеді та його праця «Піднесення та занепад великих держав». Теорія міжнародної економічної інтеграції. Теорія неолібералізму. Теорія </a:t>
            </a:r>
            <a:r>
              <a:rPr lang="uk-UA" sz="1000" b="1" dirty="0" err="1" smtClean="0">
                <a:solidFill>
                  <a:schemeClr val="tx2">
                    <a:lumMod val="50000"/>
                  </a:schemeClr>
                </a:solidFill>
                <a:latin typeface="Comic Sans MS" pitchFamily="66" charset="0"/>
              </a:rPr>
              <a:t>корпораціоналізму</a:t>
            </a:r>
            <a:r>
              <a:rPr lang="uk-UA" sz="1000" b="1" dirty="0" smtClean="0">
                <a:solidFill>
                  <a:schemeClr val="tx2">
                    <a:lumMod val="50000"/>
                  </a:schemeClr>
                </a:solidFill>
                <a:latin typeface="Comic Sans MS" pitchFamily="66" charset="0"/>
              </a:rPr>
              <a:t>. Теорія структуралізму. </a:t>
            </a:r>
            <a:r>
              <a:rPr lang="uk-UA" sz="1000" b="1" dirty="0" err="1" smtClean="0">
                <a:solidFill>
                  <a:schemeClr val="tx2">
                    <a:lumMod val="50000"/>
                  </a:schemeClr>
                </a:solidFill>
                <a:latin typeface="Comic Sans MS" pitchFamily="66" charset="0"/>
              </a:rPr>
              <a:t>Неокейнсіанство</a:t>
            </a:r>
            <a:r>
              <a:rPr lang="uk-UA" sz="1000" b="1" dirty="0" smtClean="0">
                <a:solidFill>
                  <a:schemeClr val="tx2">
                    <a:lumMod val="50000"/>
                  </a:schemeClr>
                </a:solidFill>
                <a:latin typeface="Comic Sans MS" pitchFamily="66" charset="0"/>
              </a:rPr>
              <a:t>. Теорія </a:t>
            </a:r>
            <a:r>
              <a:rPr lang="uk-UA" sz="1000" b="1" dirty="0" err="1" smtClean="0">
                <a:solidFill>
                  <a:schemeClr val="tx2">
                    <a:lumMod val="50000"/>
                  </a:schemeClr>
                </a:solidFill>
                <a:latin typeface="Comic Sans MS" pitchFamily="66" charset="0"/>
              </a:rPr>
              <a:t>дирижизму</a:t>
            </a:r>
            <a:r>
              <a:rPr lang="uk-UA" sz="1000" b="1" dirty="0" smtClean="0">
                <a:solidFill>
                  <a:schemeClr val="tx2">
                    <a:lumMod val="50000"/>
                  </a:schemeClr>
                </a:solidFill>
                <a:latin typeface="Comic Sans MS" pitchFamily="66" charset="0"/>
              </a:rPr>
              <a:t>.   </a:t>
            </a:r>
            <a:endParaRPr lang="ru-RU" sz="1000" b="1" dirty="0" smtClean="0">
              <a:solidFill>
                <a:schemeClr val="tx2">
                  <a:lumMod val="50000"/>
                </a:schemeClr>
              </a:solidFill>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p:cNvSpPr>
            <a:spLocks noChangeArrowheads="1" noChangeShapeType="1" noTextEdit="1"/>
          </p:cNvSpPr>
          <p:nvPr/>
        </p:nvSpPr>
        <p:spPr bwMode="gray">
          <a:xfrm>
            <a:off x="2195736" y="260648"/>
            <a:ext cx="4495800" cy="609600"/>
          </a:xfrm>
          <a:prstGeom prst="rect">
            <a:avLst/>
          </a:prstGeom>
        </p:spPr>
        <p:txBody>
          <a:bodyPr wrap="none" fromWordArt="1">
            <a:prstTxWarp prst="textDeflate">
              <a:avLst>
                <a:gd name="adj" fmla="val 0"/>
              </a:avLst>
            </a:prstTxWarp>
          </a:bodyPr>
          <a:lstStyle/>
          <a:p>
            <a:pPr algn="ctr"/>
            <a:r>
              <a:rPr lang="ru-RU"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Список </a:t>
            </a:r>
            <a:r>
              <a:rPr lang="uk-UA"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літератури</a:t>
            </a:r>
            <a:endParaRPr lang="ru-RU" sz="3600" b="1" kern="10" dirty="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endParaRPr>
          </a:p>
        </p:txBody>
      </p:sp>
      <p:sp>
        <p:nvSpPr>
          <p:cNvPr id="5" name="Содержимое 2"/>
          <p:cNvSpPr>
            <a:spLocks noGrp="1"/>
          </p:cNvSpPr>
          <p:nvPr>
            <p:ph idx="1"/>
          </p:nvPr>
        </p:nvSpPr>
        <p:spPr>
          <a:xfrm>
            <a:off x="457200" y="1196752"/>
            <a:ext cx="8229600" cy="4929411"/>
          </a:xfrm>
        </p:spPr>
        <p:txBody>
          <a:bodyPr>
            <a:normAutofit/>
          </a:bodyPr>
          <a:lstStyle/>
          <a:p>
            <a:pPr lvl="0"/>
            <a:r>
              <a:rPr lang="ru-RU" sz="1200" dirty="0" err="1" smtClean="0"/>
              <a:t>Козак</a:t>
            </a:r>
            <a:r>
              <a:rPr lang="ru-RU" sz="1200" dirty="0" smtClean="0"/>
              <a:t> Ю.Г., </a:t>
            </a:r>
            <a:r>
              <a:rPr lang="ru-RU" sz="1200" dirty="0" err="1" smtClean="0"/>
              <a:t>Логвинова</a:t>
            </a:r>
            <a:r>
              <a:rPr lang="ru-RU" sz="1200" dirty="0" smtClean="0"/>
              <a:t> Н.С., </a:t>
            </a:r>
            <a:r>
              <a:rPr lang="ru-RU" sz="1200" dirty="0" err="1" smtClean="0"/>
              <a:t>Ковалевський</a:t>
            </a:r>
            <a:r>
              <a:rPr lang="ru-RU" sz="1200" dirty="0" smtClean="0"/>
              <a:t> В.В. та </a:t>
            </a:r>
            <a:r>
              <a:rPr lang="ru-RU" sz="1200" dirty="0" err="1" smtClean="0"/>
              <a:t>ін</a:t>
            </a:r>
            <a:r>
              <a:rPr lang="ru-RU" sz="1200" dirty="0" smtClean="0"/>
              <a:t>.</a:t>
            </a:r>
            <a:r>
              <a:rPr lang="uk-UA" sz="1200" dirty="0" smtClean="0"/>
              <a:t> Міжнародна економіка: </a:t>
            </a:r>
            <a:r>
              <a:rPr lang="uk-UA" sz="1200" dirty="0" err="1" smtClean="0"/>
              <a:t>Навч</a:t>
            </a:r>
            <a:r>
              <a:rPr lang="uk-UA" sz="1200" dirty="0" smtClean="0"/>
              <a:t>. посібник. Видання 2-ге перероб. та </a:t>
            </a:r>
            <a:r>
              <a:rPr lang="uk-UA" sz="1200" dirty="0" err="1" smtClean="0"/>
              <a:t>доп</a:t>
            </a:r>
            <a:r>
              <a:rPr lang="uk-UA" sz="1200" dirty="0" smtClean="0"/>
              <a:t>. – К.: Центр учбової літератури, 2008. – 1118 с.</a:t>
            </a:r>
            <a:endParaRPr lang="ru-RU" sz="1200" dirty="0" smtClean="0"/>
          </a:p>
          <a:p>
            <a:pPr lvl="0"/>
            <a:r>
              <a:rPr lang="ru-RU" sz="1200" dirty="0" err="1" smtClean="0"/>
              <a:t>Козик</a:t>
            </a:r>
            <a:r>
              <a:rPr lang="ru-RU" sz="1200" dirty="0" smtClean="0"/>
              <a:t> В.В. </a:t>
            </a:r>
            <a:r>
              <a:rPr lang="ru-RU" sz="1200" dirty="0" err="1" smtClean="0"/>
              <a:t>Міжнародні</a:t>
            </a:r>
            <a:r>
              <a:rPr lang="ru-RU" sz="1200" dirty="0" smtClean="0"/>
              <a:t> </a:t>
            </a:r>
            <a:r>
              <a:rPr lang="ru-RU" sz="1200" dirty="0" err="1" smtClean="0"/>
              <a:t>економічні</a:t>
            </a:r>
            <a:r>
              <a:rPr lang="ru-RU" sz="1200" dirty="0" smtClean="0"/>
              <a:t> </a:t>
            </a:r>
            <a:r>
              <a:rPr lang="ru-RU" sz="1200" dirty="0" err="1" smtClean="0"/>
              <a:t>відносини</a:t>
            </a:r>
            <a:r>
              <a:rPr lang="ru-RU" sz="1200" dirty="0" smtClean="0"/>
              <a:t>: </a:t>
            </a:r>
            <a:r>
              <a:rPr lang="ru-RU" sz="1200" dirty="0" err="1" smtClean="0"/>
              <a:t>навч</a:t>
            </a:r>
            <a:r>
              <a:rPr lang="ru-RU" sz="1200" dirty="0" smtClean="0"/>
              <a:t>. </a:t>
            </a:r>
            <a:r>
              <a:rPr lang="ru-RU" sz="1200" dirty="0" err="1" smtClean="0"/>
              <a:t>посіб</a:t>
            </a:r>
            <a:r>
              <a:rPr lang="ru-RU" sz="1200" dirty="0" smtClean="0"/>
              <a:t>. / В.В. </a:t>
            </a:r>
            <a:r>
              <a:rPr lang="ru-RU" sz="1200" dirty="0" err="1" smtClean="0"/>
              <a:t>Козик</a:t>
            </a:r>
            <a:r>
              <a:rPr lang="ru-RU" sz="1200" dirty="0" smtClean="0"/>
              <a:t>, Л.А. </a:t>
            </a:r>
            <a:r>
              <a:rPr lang="ru-RU" sz="1200" dirty="0" err="1" smtClean="0"/>
              <a:t>Ланкова</a:t>
            </a:r>
            <a:r>
              <a:rPr lang="ru-RU" sz="1200" dirty="0" smtClean="0"/>
              <a:t>, Н.Б.Даниленко. – 7-е вид. – К.: </a:t>
            </a:r>
            <a:r>
              <a:rPr lang="ru-RU" sz="1200" dirty="0" err="1" smtClean="0"/>
              <a:t>Знання</a:t>
            </a:r>
            <a:r>
              <a:rPr lang="ru-RU" sz="1200" dirty="0" smtClean="0"/>
              <a:t>, 2008. – 406 с.</a:t>
            </a:r>
          </a:p>
          <a:p>
            <a:pPr lvl="0"/>
            <a:r>
              <a:rPr lang="uk-UA" sz="1200" dirty="0" smtClean="0"/>
              <a:t>Козик В.В., </a:t>
            </a:r>
            <a:r>
              <a:rPr lang="uk-UA" sz="1200" dirty="0" err="1" smtClean="0"/>
              <a:t>Панкова</a:t>
            </a:r>
            <a:r>
              <a:rPr lang="uk-UA" sz="1200" dirty="0" smtClean="0"/>
              <a:t> Л.А., Григор’єв О.Ю., </a:t>
            </a:r>
            <a:r>
              <a:rPr lang="uk-UA" sz="1200" dirty="0" err="1" smtClean="0"/>
              <a:t>Босак</a:t>
            </a:r>
            <a:r>
              <a:rPr lang="uk-UA" sz="1200" dirty="0" smtClean="0"/>
              <a:t> А.О. Міжнародна економіка та міжнародні економічні відносини: Практикум. – 2-ге вид., перероб. і </a:t>
            </a:r>
            <a:r>
              <a:rPr lang="uk-UA" sz="1200" dirty="0" err="1" smtClean="0"/>
              <a:t>доп</a:t>
            </a:r>
            <a:r>
              <a:rPr lang="uk-UA" sz="1200" dirty="0" smtClean="0"/>
              <a:t>. – К.: </a:t>
            </a:r>
            <a:r>
              <a:rPr lang="uk-UA" sz="1200" dirty="0" err="1" smtClean="0"/>
              <a:t>Вікар</a:t>
            </a:r>
            <a:r>
              <a:rPr lang="uk-UA" sz="1200" dirty="0" smtClean="0"/>
              <a:t>, 2006. – 589 с.</a:t>
            </a:r>
            <a:endParaRPr lang="ru-RU" sz="1200" dirty="0" smtClean="0"/>
          </a:p>
          <a:p>
            <a:pPr lvl="0"/>
            <a:r>
              <a:rPr lang="uk-UA" sz="1200" dirty="0" err="1" smtClean="0"/>
              <a:t>Липов</a:t>
            </a:r>
            <a:r>
              <a:rPr lang="uk-UA" sz="1200" dirty="0" smtClean="0"/>
              <a:t> В.В. Міжнародна економіка: світова економіка та міжнародні економічні відносини. </a:t>
            </a:r>
            <a:r>
              <a:rPr lang="ru-RU" sz="1200" dirty="0" smtClean="0"/>
              <a:t>Модуль І. </a:t>
            </a:r>
            <a:r>
              <a:rPr lang="ru-RU" sz="1200" dirty="0" err="1" smtClean="0"/>
              <a:t>Світова</a:t>
            </a:r>
            <a:r>
              <a:rPr lang="ru-RU" sz="1200" dirty="0" smtClean="0"/>
              <a:t> система </a:t>
            </a:r>
            <a:r>
              <a:rPr lang="ru-RU" sz="1200" dirty="0" err="1" smtClean="0"/>
              <a:t>господарювання</a:t>
            </a:r>
            <a:r>
              <a:rPr lang="ru-RU" sz="1200" dirty="0" smtClean="0"/>
              <a:t>. </a:t>
            </a:r>
            <a:r>
              <a:rPr lang="ru-RU" sz="1200" dirty="0" err="1" smtClean="0"/>
              <a:t>Навчально-практичний</a:t>
            </a:r>
            <a:r>
              <a:rPr lang="ru-RU" sz="1200" dirty="0" smtClean="0"/>
              <a:t> </a:t>
            </a:r>
            <a:r>
              <a:rPr lang="ru-RU" sz="1200" dirty="0" err="1" smtClean="0"/>
              <a:t>посібник</a:t>
            </a:r>
            <a:r>
              <a:rPr lang="ru-RU" sz="1200" dirty="0" smtClean="0"/>
              <a:t>. – К.: «</a:t>
            </a:r>
            <a:r>
              <a:rPr lang="ru-RU" sz="1200" dirty="0" err="1" smtClean="0"/>
              <a:t>Видавничий</a:t>
            </a:r>
            <a:r>
              <a:rPr lang="ru-RU" sz="1200" dirty="0" smtClean="0"/>
              <a:t> </a:t>
            </a:r>
            <a:r>
              <a:rPr lang="ru-RU" sz="1200" dirty="0" err="1" smtClean="0"/>
              <a:t>дім</a:t>
            </a:r>
            <a:r>
              <a:rPr lang="ru-RU" sz="1200" dirty="0" smtClean="0"/>
              <a:t> «</a:t>
            </a:r>
            <a:r>
              <a:rPr lang="ru-RU" sz="1200" dirty="0" err="1" smtClean="0"/>
              <a:t>Професіонал</a:t>
            </a:r>
            <a:r>
              <a:rPr lang="ru-RU" sz="1200" dirty="0" smtClean="0"/>
              <a:t>», 2008. – 368 с.</a:t>
            </a:r>
          </a:p>
          <a:p>
            <a:pPr lvl="0"/>
            <a:r>
              <a:rPr lang="uk-UA" sz="1200" dirty="0" err="1" smtClean="0"/>
              <a:t>Липов</a:t>
            </a:r>
            <a:r>
              <a:rPr lang="uk-UA" sz="1200" dirty="0" smtClean="0"/>
              <a:t> В.В. Міжнародна економіка: світова економіка та міжнародні економічні відносини. Модуль ІІ. Міжнародні ринки та форми міжнародної економічної взаємодії. Навчально-практичний посібник. – К.: «Видавничий дім «Професіонал», 2008. – 368 с.</a:t>
            </a:r>
            <a:endParaRPr lang="ru-RU" sz="1200" dirty="0" smtClean="0"/>
          </a:p>
          <a:p>
            <a:pPr lvl="0"/>
            <a:r>
              <a:rPr lang="uk-UA" sz="1200" dirty="0" smtClean="0"/>
              <a:t>Лук’яненко Д.Г., Поручник А.М., Столярчук Я.М. Практикум з міжнародного економічного аналізу: тести, вправи та задачі, проблемні ситуації, ділові ігри: </a:t>
            </a:r>
            <a:r>
              <a:rPr lang="uk-UA" sz="1200" dirty="0" err="1" smtClean="0"/>
              <a:t>Навч</a:t>
            </a:r>
            <a:r>
              <a:rPr lang="uk-UA" sz="1200" dirty="0" smtClean="0"/>
              <a:t>. </a:t>
            </a:r>
            <a:r>
              <a:rPr lang="uk-UA" sz="1200" dirty="0" err="1" smtClean="0"/>
              <a:t>посіб</a:t>
            </a:r>
            <a:r>
              <a:rPr lang="uk-UA" sz="1200" dirty="0" smtClean="0"/>
              <a:t>. – К.: КНЕУ, 2006. – 292 с.</a:t>
            </a:r>
            <a:endParaRPr lang="ru-RU" sz="1200" dirty="0" smtClean="0"/>
          </a:p>
          <a:p>
            <a:pPr lvl="0"/>
            <a:r>
              <a:rPr lang="ru-RU" sz="1200" dirty="0" err="1" smtClean="0"/>
              <a:t>Міжнародна</a:t>
            </a:r>
            <a:r>
              <a:rPr lang="ru-RU" sz="1200" dirty="0" smtClean="0"/>
              <a:t> </a:t>
            </a:r>
            <a:r>
              <a:rPr lang="ru-RU" sz="1200" dirty="0" err="1" smtClean="0"/>
              <a:t>економіка</a:t>
            </a:r>
            <a:r>
              <a:rPr lang="ru-RU" sz="1200" dirty="0" smtClean="0"/>
              <a:t>: </a:t>
            </a:r>
            <a:r>
              <a:rPr lang="ru-RU" sz="1200" dirty="0" err="1" smtClean="0"/>
              <a:t>Підручник</a:t>
            </a:r>
            <a:r>
              <a:rPr lang="ru-RU" sz="1200" dirty="0" smtClean="0"/>
              <a:t> /А.П. Румянцев, Г.Н. Климко, В.В. Рокоча та </a:t>
            </a:r>
            <a:r>
              <a:rPr lang="ru-RU" sz="1200" dirty="0" err="1" smtClean="0"/>
              <a:t>ін</a:t>
            </a:r>
            <a:r>
              <a:rPr lang="ru-RU" sz="1200" dirty="0" smtClean="0"/>
              <a:t>.; За ред. А.П. Румянцева. – 3-тє вид., </a:t>
            </a:r>
            <a:r>
              <a:rPr lang="ru-RU" sz="1200" dirty="0" err="1" smtClean="0"/>
              <a:t>перероб</a:t>
            </a:r>
            <a:r>
              <a:rPr lang="ru-RU" sz="1200" dirty="0" smtClean="0"/>
              <a:t>. </a:t>
            </a:r>
            <a:r>
              <a:rPr lang="ru-RU" sz="1200" dirty="0" err="1" smtClean="0"/>
              <a:t>і</a:t>
            </a:r>
            <a:r>
              <a:rPr lang="ru-RU" sz="1200" dirty="0" smtClean="0"/>
              <a:t> доп. – К.: </a:t>
            </a:r>
            <a:r>
              <a:rPr lang="ru-RU" sz="1200" dirty="0" err="1" smtClean="0"/>
              <a:t>Знання</a:t>
            </a:r>
            <a:r>
              <a:rPr lang="ru-RU" sz="1200" dirty="0" smtClean="0"/>
              <a:t>, 2006. – 497 с.</a:t>
            </a:r>
          </a:p>
          <a:p>
            <a:pPr lvl="0"/>
            <a:r>
              <a:rPr lang="ru-RU" sz="1200" dirty="0" err="1" smtClean="0"/>
              <a:t>Міжнародна</a:t>
            </a:r>
            <a:r>
              <a:rPr lang="ru-RU" sz="1200" dirty="0" smtClean="0"/>
              <a:t> </a:t>
            </a:r>
            <a:r>
              <a:rPr lang="ru-RU" sz="1200" dirty="0" err="1" smtClean="0"/>
              <a:t>економіка</a:t>
            </a:r>
            <a:r>
              <a:rPr lang="ru-RU" sz="1200" dirty="0" smtClean="0"/>
              <a:t>: </a:t>
            </a:r>
            <a:r>
              <a:rPr lang="ru-RU" sz="1200" dirty="0" err="1" smtClean="0"/>
              <a:t>Навчальний</a:t>
            </a:r>
            <a:r>
              <a:rPr lang="ru-RU" sz="1200" dirty="0" smtClean="0"/>
              <a:t> </a:t>
            </a:r>
            <a:r>
              <a:rPr lang="ru-RU" sz="1200" dirty="0" err="1" smtClean="0"/>
              <a:t>посібник</a:t>
            </a:r>
            <a:r>
              <a:rPr lang="ru-RU" sz="1200" dirty="0" smtClean="0"/>
              <a:t>. /За </a:t>
            </a:r>
            <a:r>
              <a:rPr lang="ru-RU" sz="1200" dirty="0" err="1" smtClean="0"/>
              <a:t>заг</a:t>
            </a:r>
            <a:r>
              <a:rPr lang="ru-RU" sz="1200" dirty="0" smtClean="0"/>
              <a:t>. </a:t>
            </a:r>
            <a:r>
              <a:rPr lang="ru-RU" sz="1200" dirty="0" err="1" smtClean="0"/>
              <a:t>редакцією</a:t>
            </a:r>
            <a:r>
              <a:rPr lang="ru-RU" sz="1200" dirty="0" smtClean="0"/>
              <a:t> В.Є. Сахарова – К.: </a:t>
            </a:r>
            <a:r>
              <a:rPr lang="ru-RU" sz="1200" dirty="0" err="1" smtClean="0"/>
              <a:t>Національна</a:t>
            </a:r>
            <a:r>
              <a:rPr lang="ru-RU" sz="1200" dirty="0" smtClean="0"/>
              <a:t> </a:t>
            </a:r>
            <a:r>
              <a:rPr lang="ru-RU" sz="1200" dirty="0" err="1" smtClean="0"/>
              <a:t>академія</a:t>
            </a:r>
            <a:r>
              <a:rPr lang="ru-RU" sz="1200" dirty="0" smtClean="0"/>
              <a:t> </a:t>
            </a:r>
            <a:r>
              <a:rPr lang="ru-RU" sz="1200" dirty="0" err="1" smtClean="0"/>
              <a:t>управління</a:t>
            </a:r>
            <a:r>
              <a:rPr lang="ru-RU" sz="1200" dirty="0" smtClean="0"/>
              <a:t>, 2007. – 432 с.</a:t>
            </a:r>
          </a:p>
          <a:p>
            <a:pPr lvl="0"/>
            <a:r>
              <a:rPr lang="ru-RU" sz="1200" dirty="0" err="1" smtClean="0"/>
              <a:t>Міжнародна</a:t>
            </a:r>
            <a:r>
              <a:rPr lang="ru-RU" sz="1200" dirty="0" smtClean="0"/>
              <a:t> </a:t>
            </a:r>
            <a:r>
              <a:rPr lang="ru-RU" sz="1200" dirty="0" err="1" smtClean="0"/>
              <a:t>економіка</a:t>
            </a:r>
            <a:r>
              <a:rPr lang="ru-RU" sz="1200" dirty="0" smtClean="0"/>
              <a:t>: </a:t>
            </a:r>
            <a:r>
              <a:rPr lang="ru-RU" sz="1200" dirty="0" err="1" smtClean="0"/>
              <a:t>Навчальний</a:t>
            </a:r>
            <a:r>
              <a:rPr lang="ru-RU" sz="1200" dirty="0" smtClean="0"/>
              <a:t> </a:t>
            </a:r>
            <a:r>
              <a:rPr lang="ru-RU" sz="1200" dirty="0" err="1" smtClean="0"/>
              <a:t>посібник</a:t>
            </a:r>
            <a:r>
              <a:rPr lang="ru-RU" sz="1200" dirty="0" smtClean="0"/>
              <a:t>. /</a:t>
            </a:r>
            <a:r>
              <a:rPr lang="ru-RU" sz="1200" dirty="0" err="1" smtClean="0"/>
              <a:t>Під</a:t>
            </a:r>
            <a:r>
              <a:rPr lang="ru-RU" sz="1200" dirty="0" smtClean="0"/>
              <a:t> </a:t>
            </a:r>
            <a:r>
              <a:rPr lang="ru-RU" sz="1200" dirty="0" err="1" smtClean="0"/>
              <a:t>заг</a:t>
            </a:r>
            <a:r>
              <a:rPr lang="ru-RU" sz="1200" dirty="0" smtClean="0"/>
              <a:t>. </a:t>
            </a:r>
            <a:r>
              <a:rPr lang="ru-RU" sz="1200" dirty="0" err="1" smtClean="0"/>
              <a:t>редакцією</a:t>
            </a:r>
            <a:r>
              <a:rPr lang="ru-RU" sz="1200" dirty="0" smtClean="0"/>
              <a:t> О.Г. </a:t>
            </a:r>
            <a:r>
              <a:rPr lang="ru-RU" sz="1200" dirty="0" err="1" smtClean="0"/>
              <a:t>Гупала</a:t>
            </a:r>
            <a:r>
              <a:rPr lang="ru-RU" sz="1200" dirty="0" smtClean="0"/>
              <a:t>. – К.: «</a:t>
            </a:r>
            <a:r>
              <a:rPr lang="ru-RU" sz="1200" dirty="0" err="1" smtClean="0"/>
              <a:t>Хай-Тек</a:t>
            </a:r>
            <a:r>
              <a:rPr lang="ru-RU" sz="1200" dirty="0" smtClean="0"/>
              <a:t> </a:t>
            </a:r>
            <a:r>
              <a:rPr lang="ru-RU" sz="1200" dirty="0" err="1" smtClean="0"/>
              <a:t>Прес</a:t>
            </a:r>
            <a:r>
              <a:rPr lang="ru-RU" sz="1200" dirty="0" smtClean="0"/>
              <a:t>», 2007. – 368 с.</a:t>
            </a:r>
          </a:p>
          <a:p>
            <a:pPr lvl="0"/>
            <a:r>
              <a:rPr lang="ru-RU" sz="1200" dirty="0" err="1" smtClean="0"/>
              <a:t>Міжнародна</a:t>
            </a:r>
            <a:r>
              <a:rPr lang="ru-RU" sz="1200" dirty="0" smtClean="0"/>
              <a:t> </a:t>
            </a:r>
            <a:r>
              <a:rPr lang="ru-RU" sz="1200" dirty="0" err="1" smtClean="0"/>
              <a:t>економіка</a:t>
            </a:r>
            <a:r>
              <a:rPr lang="ru-RU" sz="1200" dirty="0" smtClean="0"/>
              <a:t>. У 2-х </a:t>
            </a:r>
            <a:r>
              <a:rPr lang="ru-RU" sz="1200" dirty="0" err="1" smtClean="0"/>
              <a:t>частинах</a:t>
            </a:r>
            <a:r>
              <a:rPr lang="ru-RU" sz="1200" dirty="0" smtClean="0"/>
              <a:t>. Ч. І. </a:t>
            </a:r>
            <a:r>
              <a:rPr lang="ru-RU" sz="1200" dirty="0" err="1" smtClean="0"/>
              <a:t>Світова</a:t>
            </a:r>
            <a:r>
              <a:rPr lang="ru-RU" sz="1200" dirty="0" smtClean="0"/>
              <a:t> система </a:t>
            </a:r>
            <a:r>
              <a:rPr lang="ru-RU" sz="1200" dirty="0" err="1" smtClean="0"/>
              <a:t>господарювання</a:t>
            </a:r>
            <a:r>
              <a:rPr lang="ru-RU" sz="1200" dirty="0" smtClean="0"/>
              <a:t>: </a:t>
            </a:r>
            <a:r>
              <a:rPr lang="ru-RU" sz="1200" dirty="0" err="1" smtClean="0"/>
              <a:t>навч</a:t>
            </a:r>
            <a:r>
              <a:rPr lang="ru-RU" sz="1200" dirty="0" smtClean="0"/>
              <a:t>. </a:t>
            </a:r>
            <a:r>
              <a:rPr lang="ru-RU" sz="1200" dirty="0" err="1" smtClean="0"/>
              <a:t>посібник</a:t>
            </a:r>
            <a:r>
              <a:rPr lang="ru-RU" sz="1200" dirty="0" smtClean="0"/>
              <a:t> / Т.В. Андросова [та </a:t>
            </a:r>
            <a:r>
              <a:rPr lang="ru-RU" sz="1200" dirty="0" err="1" smtClean="0"/>
              <a:t>ін</a:t>
            </a:r>
            <a:r>
              <a:rPr lang="ru-RU" sz="1200" dirty="0" smtClean="0"/>
              <a:t>.]. – </a:t>
            </a:r>
            <a:r>
              <a:rPr lang="ru-RU" sz="1200" dirty="0" err="1" smtClean="0"/>
              <a:t>Харків</a:t>
            </a:r>
            <a:r>
              <a:rPr lang="ru-RU" sz="1200" dirty="0" smtClean="0"/>
              <a:t>: «</a:t>
            </a:r>
            <a:r>
              <a:rPr lang="ru-RU" sz="1200" dirty="0" err="1" smtClean="0"/>
              <a:t>Видавництво</a:t>
            </a:r>
            <a:r>
              <a:rPr lang="ru-RU" sz="1200" dirty="0" smtClean="0"/>
              <a:t> «Форт», 2013. – 287 с.</a:t>
            </a:r>
          </a:p>
          <a:p>
            <a:pPr lvl="0"/>
            <a:r>
              <a:rPr lang="ru-RU" sz="1200" dirty="0" err="1" smtClean="0"/>
              <a:t>Міжнародна</a:t>
            </a:r>
            <a:r>
              <a:rPr lang="ru-RU" sz="1200" dirty="0" smtClean="0"/>
              <a:t> </a:t>
            </a:r>
            <a:r>
              <a:rPr lang="ru-RU" sz="1200" dirty="0" err="1" smtClean="0"/>
              <a:t>економіка</a:t>
            </a:r>
            <a:r>
              <a:rPr lang="ru-RU" sz="1200" dirty="0" smtClean="0"/>
              <a:t>. У 2-х </a:t>
            </a:r>
            <a:r>
              <a:rPr lang="ru-RU" sz="1200" dirty="0" err="1" smtClean="0"/>
              <a:t>частинах</a:t>
            </a:r>
            <a:r>
              <a:rPr lang="ru-RU" sz="1200" dirty="0" smtClean="0"/>
              <a:t> Ч. ІІ: </a:t>
            </a:r>
            <a:r>
              <a:rPr lang="ru-RU" sz="1200" dirty="0" err="1" smtClean="0"/>
              <a:t>Форми</a:t>
            </a:r>
            <a:r>
              <a:rPr lang="ru-RU" sz="1200" dirty="0" smtClean="0"/>
              <a:t> </a:t>
            </a:r>
            <a:r>
              <a:rPr lang="ru-RU" sz="1200" dirty="0" err="1" smtClean="0"/>
              <a:t>міжнародного</a:t>
            </a:r>
            <a:r>
              <a:rPr lang="ru-RU" sz="1200" dirty="0" smtClean="0"/>
              <a:t> </a:t>
            </a:r>
            <a:r>
              <a:rPr lang="ru-RU" sz="1200" dirty="0" err="1" smtClean="0"/>
              <a:t>економічного</a:t>
            </a:r>
            <a:r>
              <a:rPr lang="ru-RU" sz="1200" dirty="0" smtClean="0"/>
              <a:t> </a:t>
            </a:r>
            <a:r>
              <a:rPr lang="ru-RU" sz="1200" dirty="0" err="1" smtClean="0"/>
              <a:t>співробітництва</a:t>
            </a:r>
            <a:r>
              <a:rPr lang="ru-RU" sz="1200" dirty="0" smtClean="0"/>
              <a:t>: </a:t>
            </a:r>
            <a:r>
              <a:rPr lang="ru-RU" sz="1200" dirty="0" err="1" smtClean="0"/>
              <a:t>навч</a:t>
            </a:r>
            <a:r>
              <a:rPr lang="ru-RU" sz="1200" dirty="0" smtClean="0"/>
              <a:t>. </a:t>
            </a:r>
            <a:r>
              <a:rPr lang="ru-RU" sz="1200" dirty="0" err="1" smtClean="0"/>
              <a:t>посібник</a:t>
            </a:r>
            <a:r>
              <a:rPr lang="ru-RU" sz="1200" dirty="0" smtClean="0"/>
              <a:t> / Т.В. Андросова [та </a:t>
            </a:r>
            <a:r>
              <a:rPr lang="ru-RU" sz="1200" dirty="0" err="1" smtClean="0"/>
              <a:t>ін</a:t>
            </a:r>
            <a:r>
              <a:rPr lang="ru-RU" sz="1200" dirty="0" smtClean="0"/>
              <a:t>.]. – </a:t>
            </a:r>
            <a:r>
              <a:rPr lang="ru-RU" sz="1200" dirty="0" err="1" smtClean="0"/>
              <a:t>Харків</a:t>
            </a:r>
            <a:r>
              <a:rPr lang="ru-RU" sz="1200" dirty="0" smtClean="0"/>
              <a:t>: «</a:t>
            </a:r>
            <a:r>
              <a:rPr lang="ru-RU" sz="1200" dirty="0" err="1" smtClean="0"/>
              <a:t>Видавництво</a:t>
            </a:r>
            <a:r>
              <a:rPr lang="ru-RU" sz="1200" dirty="0" smtClean="0"/>
              <a:t> «Форт», 2013. – 328 с.</a:t>
            </a:r>
          </a:p>
          <a:p>
            <a:pPr lvl="0"/>
            <a:r>
              <a:rPr lang="ru-RU" sz="1200" dirty="0" err="1" smtClean="0"/>
              <a:t>Моделювання</a:t>
            </a:r>
            <a:r>
              <a:rPr lang="ru-RU" sz="1200" dirty="0" smtClean="0"/>
              <a:t> </a:t>
            </a:r>
            <a:r>
              <a:rPr lang="ru-RU" sz="1200" dirty="0" err="1" smtClean="0"/>
              <a:t>міжнародних</a:t>
            </a:r>
            <a:r>
              <a:rPr lang="ru-RU" sz="1200" dirty="0" smtClean="0"/>
              <a:t> </a:t>
            </a:r>
            <a:r>
              <a:rPr lang="ru-RU" sz="1200" dirty="0" err="1" smtClean="0"/>
              <a:t>відносин</a:t>
            </a:r>
            <a:r>
              <a:rPr lang="ru-RU" sz="1200" dirty="0" smtClean="0"/>
              <a:t>: </a:t>
            </a:r>
            <a:r>
              <a:rPr lang="ru-RU" sz="1200" dirty="0" err="1" smtClean="0"/>
              <a:t>Навч</a:t>
            </a:r>
            <a:r>
              <a:rPr lang="ru-RU" sz="1200" dirty="0" smtClean="0"/>
              <a:t>. </a:t>
            </a:r>
            <a:r>
              <a:rPr lang="ru-RU" sz="1200" dirty="0" err="1" smtClean="0"/>
              <a:t>посіб</a:t>
            </a:r>
            <a:r>
              <a:rPr lang="ru-RU" sz="1200" dirty="0" smtClean="0"/>
              <a:t>. / Р.В. Вовк. – К.: </a:t>
            </a:r>
            <a:r>
              <a:rPr lang="ru-RU" sz="1200" dirty="0" err="1" smtClean="0"/>
              <a:t>Знання</a:t>
            </a:r>
            <a:r>
              <a:rPr lang="ru-RU" sz="1200" dirty="0" smtClean="0"/>
              <a:t>, 2012. – 246 с.</a:t>
            </a:r>
          </a:p>
          <a:p>
            <a:pPr lvl="0"/>
            <a:r>
              <a:rPr lang="uk-UA" sz="1200" dirty="0" err="1" smtClean="0"/>
              <a:t>Передрій</a:t>
            </a:r>
            <a:r>
              <a:rPr lang="uk-UA" sz="1200" dirty="0" smtClean="0"/>
              <a:t> </a:t>
            </a:r>
            <a:r>
              <a:rPr lang="uk-UA" sz="1200" dirty="0" smtClean="0"/>
              <a:t>О.С. Міжнародні економічні відносини. Навчальний посібник. – К.: Центр </a:t>
            </a:r>
            <a:r>
              <a:rPr lang="uk-UA" sz="1200" dirty="0" err="1" smtClean="0"/>
              <a:t>навч</a:t>
            </a:r>
            <a:r>
              <a:rPr lang="uk-UA" sz="1200" dirty="0" smtClean="0"/>
              <a:t>. літ., 2006. – 374 с.</a:t>
            </a:r>
            <a:endParaRPr lang="ru-RU" sz="1200" dirty="0" smtClean="0"/>
          </a:p>
          <a:p>
            <a:endParaRPr lang="ru-RU" sz="1000" dirty="0"/>
          </a:p>
        </p:txBody>
      </p:sp>
    </p:spTree>
    <p:extLst>
      <p:ext uri="{BB962C8B-B14F-4D97-AF65-F5344CB8AC3E}">
        <p14:creationId xmlns:p14="http://schemas.microsoft.com/office/powerpoint/2010/main" xmlns="" val="27499645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3a560957eb4d83f40cbc80ff3b7862f65e6674"/>
</p:tagLst>
</file>

<file path=ppt/theme/theme1.xml><?xml version="1.0" encoding="utf-8"?>
<a:theme xmlns:a="http://schemas.openxmlformats.org/drawingml/2006/main" name="Тема Office">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508</TotalTime>
  <Words>658</Words>
  <Application>Microsoft Office PowerPoint</Application>
  <PresentationFormat>Экран (4:3)</PresentationFormat>
  <Paragraphs>51</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Міністерство освіти і науки України Херсонський державний університет Факультет економіки та менеджменту</vt:lpstr>
      <vt:lpstr>Слайд 2</vt:lpstr>
      <vt:lpstr>Інформаційний обсяг навчальної дисципліни </vt:lpstr>
      <vt:lpstr>Слайд 4</vt:lpstr>
      <vt:lpstr>Слайд 5</vt:lpstr>
    </vt:vector>
  </TitlesOfParts>
  <Company>http://presentation-creation.ru/</Company>
  <LinksUpToDate>false</LinksUpToDate>
  <SharedDoc>false</SharedDoc>
  <HyperlinkBase>http://presentation-creation.ru/</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Заголовок слайда</dc:title>
  <dc:creator>obstinate</dc:creator>
  <cp:lastModifiedBy>anna</cp:lastModifiedBy>
  <cp:revision>55</cp:revision>
  <dcterms:created xsi:type="dcterms:W3CDTF">2017-06-04T12:24:27Z</dcterms:created>
  <dcterms:modified xsi:type="dcterms:W3CDTF">2020-06-05T19:23:12Z</dcterms:modified>
</cp:coreProperties>
</file>