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5"/>
  </p:notesMasterIdLst>
  <p:handoutMasterIdLst>
    <p:handoutMasterId r:id="rId26"/>
  </p:handoutMasterIdLst>
  <p:sldIdLst>
    <p:sldId id="350" r:id="rId5"/>
    <p:sldId id="365" r:id="rId6"/>
    <p:sldId id="378" r:id="rId7"/>
    <p:sldId id="361" r:id="rId8"/>
    <p:sldId id="353" r:id="rId9"/>
    <p:sldId id="354" r:id="rId10"/>
    <p:sldId id="366" r:id="rId11"/>
    <p:sldId id="376" r:id="rId12"/>
    <p:sldId id="368" r:id="rId13"/>
    <p:sldId id="381" r:id="rId14"/>
    <p:sldId id="382" r:id="rId15"/>
    <p:sldId id="357" r:id="rId16"/>
    <p:sldId id="370" r:id="rId17"/>
    <p:sldId id="369" r:id="rId18"/>
    <p:sldId id="371" r:id="rId19"/>
    <p:sldId id="372" r:id="rId20"/>
    <p:sldId id="374" r:id="rId21"/>
    <p:sldId id="373" r:id="rId22"/>
    <p:sldId id="362" r:id="rId23"/>
    <p:sldId id="377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  <p:cmAuthor id="4" name="Андрей" initials="А" lastIdx="3" clrIdx="3">
    <p:extLst>
      <p:ext uri="{19B8F6BF-5375-455C-9EA6-DF929625EA0E}">
        <p15:presenceInfo xmlns:p15="http://schemas.microsoft.com/office/powerpoint/2012/main" userId="Андр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5250" autoAdjust="0"/>
  </p:normalViewPr>
  <p:slideViewPr>
    <p:cSldViewPr snapToGrid="0">
      <p:cViewPr varScale="1">
        <p:scale>
          <a:sx n="83" d="100"/>
          <a:sy n="83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B8BC1-ADB4-46D3-8794-C505768C36D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C586BA4-C868-4596-94CE-D8BE6086F548}">
      <dgm:prSet phldrT="[Текст]" custT="1"/>
      <dgm:spPr/>
      <dgm:t>
        <a:bodyPr/>
        <a:lstStyle/>
        <a:p>
          <a:r>
            <a:rPr lang="uk-UA" sz="2400" b="1" dirty="0">
              <a:solidFill>
                <a:srgbClr val="002060"/>
              </a:solidFill>
            </a:rPr>
            <a:t>формування колекції актуальних інформаційних ресурсів для дослідження</a:t>
          </a:r>
          <a:endParaRPr lang="ru-UA" sz="2400" b="1" dirty="0">
            <a:solidFill>
              <a:srgbClr val="002060"/>
            </a:solidFill>
          </a:endParaRPr>
        </a:p>
      </dgm:t>
    </dgm:pt>
    <dgm:pt modelId="{94FA02CA-127D-4709-AB55-87B92460FF52}" type="parTrans" cxnId="{8361B010-97D5-43CC-91F2-EA4A44AF487E}">
      <dgm:prSet/>
      <dgm:spPr/>
      <dgm:t>
        <a:bodyPr/>
        <a:lstStyle/>
        <a:p>
          <a:endParaRPr lang="ru-UA"/>
        </a:p>
      </dgm:t>
    </dgm:pt>
    <dgm:pt modelId="{3E03963E-6025-4AFD-A453-0F847F471AF5}" type="sibTrans" cxnId="{8361B010-97D5-43CC-91F2-EA4A44AF487E}">
      <dgm:prSet/>
      <dgm:spPr/>
      <dgm:t>
        <a:bodyPr/>
        <a:lstStyle/>
        <a:p>
          <a:endParaRPr lang="ru-UA"/>
        </a:p>
      </dgm:t>
    </dgm:pt>
    <dgm:pt modelId="{CE39F005-B0B4-4F49-AF6C-C54A1886A383}">
      <dgm:prSet phldrT="[Текст]" custT="1"/>
      <dgm:spPr/>
      <dgm:t>
        <a:bodyPr/>
        <a:lstStyle/>
        <a:p>
          <a:r>
            <a:rPr lang="uk-UA" sz="2000" b="1" dirty="0">
              <a:solidFill>
                <a:srgbClr val="002060"/>
              </a:solidFill>
            </a:rPr>
            <a:t>організація та зберігання актуальної колекції інформаційних ресурсів для дослідження</a:t>
          </a:r>
          <a:endParaRPr lang="ru-UA" sz="2000" b="1" dirty="0">
            <a:solidFill>
              <a:srgbClr val="002060"/>
            </a:solidFill>
          </a:endParaRPr>
        </a:p>
      </dgm:t>
    </dgm:pt>
    <dgm:pt modelId="{A187CAEB-8C28-44EF-9356-0A2BA5AC74A6}" type="parTrans" cxnId="{819CB4FA-5A5C-438C-9C01-4BCEC3EE0487}">
      <dgm:prSet/>
      <dgm:spPr/>
      <dgm:t>
        <a:bodyPr/>
        <a:lstStyle/>
        <a:p>
          <a:endParaRPr lang="ru-UA"/>
        </a:p>
      </dgm:t>
    </dgm:pt>
    <dgm:pt modelId="{EE91F9F7-B242-436B-89D5-6BE13B0CC673}" type="sibTrans" cxnId="{819CB4FA-5A5C-438C-9C01-4BCEC3EE0487}">
      <dgm:prSet/>
      <dgm:spPr/>
      <dgm:t>
        <a:bodyPr/>
        <a:lstStyle/>
        <a:p>
          <a:endParaRPr lang="ru-UA"/>
        </a:p>
      </dgm:t>
    </dgm:pt>
    <dgm:pt modelId="{E530FC65-FFA7-4B9C-9514-4EC1B28262F5}">
      <dgm:prSet phldrT="[Текст]"/>
      <dgm:spPr/>
      <dgm:t>
        <a:bodyPr/>
        <a:lstStyle/>
        <a:p>
          <a:r>
            <a:rPr lang="uk-UA" b="1" dirty="0">
              <a:solidFill>
                <a:srgbClr val="002060"/>
              </a:solidFill>
            </a:rPr>
            <a:t>надання швидкого та зручного доступу до релевантної інформації для дослідження</a:t>
          </a:r>
          <a:endParaRPr lang="ru-UA" b="1" dirty="0">
            <a:solidFill>
              <a:srgbClr val="002060"/>
            </a:solidFill>
          </a:endParaRPr>
        </a:p>
      </dgm:t>
    </dgm:pt>
    <dgm:pt modelId="{19BB3F65-9750-4F0E-985F-BB9B579B9B08}" type="parTrans" cxnId="{7E5CE8A9-4FF4-43D5-B754-D84E704213C9}">
      <dgm:prSet/>
      <dgm:spPr/>
      <dgm:t>
        <a:bodyPr/>
        <a:lstStyle/>
        <a:p>
          <a:endParaRPr lang="ru-UA"/>
        </a:p>
      </dgm:t>
    </dgm:pt>
    <dgm:pt modelId="{93C797DB-3A0A-472B-8E55-3D2704235106}" type="sibTrans" cxnId="{7E5CE8A9-4FF4-43D5-B754-D84E704213C9}">
      <dgm:prSet/>
      <dgm:spPr/>
      <dgm:t>
        <a:bodyPr/>
        <a:lstStyle/>
        <a:p>
          <a:endParaRPr lang="ru-UA"/>
        </a:p>
      </dgm:t>
    </dgm:pt>
    <dgm:pt modelId="{146E8D55-4148-44DB-9018-D736352F9DAE}" type="pres">
      <dgm:prSet presAssocID="{72EB8BC1-ADB4-46D3-8794-C505768C36DE}" presName="CompostProcess" presStyleCnt="0">
        <dgm:presLayoutVars>
          <dgm:dir/>
          <dgm:resizeHandles val="exact"/>
        </dgm:presLayoutVars>
      </dgm:prSet>
      <dgm:spPr/>
    </dgm:pt>
    <dgm:pt modelId="{5E8CEC30-4E03-4EFB-BF01-E8671BF71CB2}" type="pres">
      <dgm:prSet presAssocID="{72EB8BC1-ADB4-46D3-8794-C505768C36DE}" presName="arrow" presStyleLbl="bgShp" presStyleIdx="0" presStyleCnt="1"/>
      <dgm:spPr/>
    </dgm:pt>
    <dgm:pt modelId="{81291FAC-6FFC-4A0A-8B42-D72605E6F2F4}" type="pres">
      <dgm:prSet presAssocID="{72EB8BC1-ADB4-46D3-8794-C505768C36DE}" presName="linearProcess" presStyleCnt="0"/>
      <dgm:spPr/>
    </dgm:pt>
    <dgm:pt modelId="{DCE1F7FD-5DEA-47FE-86DB-37CFA8ECF4FC}" type="pres">
      <dgm:prSet presAssocID="{EC586BA4-C868-4596-94CE-D8BE6086F548}" presName="textNode" presStyleLbl="node1" presStyleIdx="0" presStyleCnt="3" custLinFactNeighborX="16197" custLinFactNeighborY="1520">
        <dgm:presLayoutVars>
          <dgm:bulletEnabled val="1"/>
        </dgm:presLayoutVars>
      </dgm:prSet>
      <dgm:spPr/>
    </dgm:pt>
    <dgm:pt modelId="{48163C44-2CA2-41E2-8F23-B4DE22239D7D}" type="pres">
      <dgm:prSet presAssocID="{3E03963E-6025-4AFD-A453-0F847F471AF5}" presName="sibTrans" presStyleCnt="0"/>
      <dgm:spPr/>
    </dgm:pt>
    <dgm:pt modelId="{43DB3BC3-878A-49D0-AF1C-AEF48F6B4BCC}" type="pres">
      <dgm:prSet presAssocID="{CE39F005-B0B4-4F49-AF6C-C54A1886A383}" presName="textNode" presStyleLbl="node1" presStyleIdx="1" presStyleCnt="3">
        <dgm:presLayoutVars>
          <dgm:bulletEnabled val="1"/>
        </dgm:presLayoutVars>
      </dgm:prSet>
      <dgm:spPr/>
    </dgm:pt>
    <dgm:pt modelId="{3B7E7F71-6D00-468D-8183-5B2C9E407CE3}" type="pres">
      <dgm:prSet presAssocID="{EE91F9F7-B242-436B-89D5-6BE13B0CC673}" presName="sibTrans" presStyleCnt="0"/>
      <dgm:spPr/>
    </dgm:pt>
    <dgm:pt modelId="{E2F5500D-E345-4E05-8C98-70D2A444E080}" type="pres">
      <dgm:prSet presAssocID="{E530FC65-FFA7-4B9C-9514-4EC1B28262F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361B010-97D5-43CC-91F2-EA4A44AF487E}" srcId="{72EB8BC1-ADB4-46D3-8794-C505768C36DE}" destId="{EC586BA4-C868-4596-94CE-D8BE6086F548}" srcOrd="0" destOrd="0" parTransId="{94FA02CA-127D-4709-AB55-87B92460FF52}" sibTransId="{3E03963E-6025-4AFD-A453-0F847F471AF5}"/>
    <dgm:cxn modelId="{49BC8729-BBBC-4300-841F-C5C1F9AC2468}" type="presOf" srcId="{EC586BA4-C868-4596-94CE-D8BE6086F548}" destId="{DCE1F7FD-5DEA-47FE-86DB-37CFA8ECF4FC}" srcOrd="0" destOrd="0" presId="urn:microsoft.com/office/officeart/2005/8/layout/hProcess9"/>
    <dgm:cxn modelId="{CB90FF6C-B7F3-4817-8A48-B2900EE4AD63}" type="presOf" srcId="{CE39F005-B0B4-4F49-AF6C-C54A1886A383}" destId="{43DB3BC3-878A-49D0-AF1C-AEF48F6B4BCC}" srcOrd="0" destOrd="0" presId="urn:microsoft.com/office/officeart/2005/8/layout/hProcess9"/>
    <dgm:cxn modelId="{258FE397-5613-4F01-84DD-5B321D4873F0}" type="presOf" srcId="{72EB8BC1-ADB4-46D3-8794-C505768C36DE}" destId="{146E8D55-4148-44DB-9018-D736352F9DAE}" srcOrd="0" destOrd="0" presId="urn:microsoft.com/office/officeart/2005/8/layout/hProcess9"/>
    <dgm:cxn modelId="{7E5CE8A9-4FF4-43D5-B754-D84E704213C9}" srcId="{72EB8BC1-ADB4-46D3-8794-C505768C36DE}" destId="{E530FC65-FFA7-4B9C-9514-4EC1B28262F5}" srcOrd="2" destOrd="0" parTransId="{19BB3F65-9750-4F0E-985F-BB9B579B9B08}" sibTransId="{93C797DB-3A0A-472B-8E55-3D2704235106}"/>
    <dgm:cxn modelId="{E7BAA7AB-8B56-4652-A249-D8BB08EE7F60}" type="presOf" srcId="{E530FC65-FFA7-4B9C-9514-4EC1B28262F5}" destId="{E2F5500D-E345-4E05-8C98-70D2A444E080}" srcOrd="0" destOrd="0" presId="urn:microsoft.com/office/officeart/2005/8/layout/hProcess9"/>
    <dgm:cxn modelId="{819CB4FA-5A5C-438C-9C01-4BCEC3EE0487}" srcId="{72EB8BC1-ADB4-46D3-8794-C505768C36DE}" destId="{CE39F005-B0B4-4F49-AF6C-C54A1886A383}" srcOrd="1" destOrd="0" parTransId="{A187CAEB-8C28-44EF-9356-0A2BA5AC74A6}" sibTransId="{EE91F9F7-B242-436B-89D5-6BE13B0CC673}"/>
    <dgm:cxn modelId="{E75258B4-146D-4073-B276-146572186B26}" type="presParOf" srcId="{146E8D55-4148-44DB-9018-D736352F9DAE}" destId="{5E8CEC30-4E03-4EFB-BF01-E8671BF71CB2}" srcOrd="0" destOrd="0" presId="urn:microsoft.com/office/officeart/2005/8/layout/hProcess9"/>
    <dgm:cxn modelId="{D124B792-1DA3-436E-B59D-9BEB2AFD0D8F}" type="presParOf" srcId="{146E8D55-4148-44DB-9018-D736352F9DAE}" destId="{81291FAC-6FFC-4A0A-8B42-D72605E6F2F4}" srcOrd="1" destOrd="0" presId="urn:microsoft.com/office/officeart/2005/8/layout/hProcess9"/>
    <dgm:cxn modelId="{7508451B-C476-4156-9648-702C2CE8D8D4}" type="presParOf" srcId="{81291FAC-6FFC-4A0A-8B42-D72605E6F2F4}" destId="{DCE1F7FD-5DEA-47FE-86DB-37CFA8ECF4FC}" srcOrd="0" destOrd="0" presId="urn:microsoft.com/office/officeart/2005/8/layout/hProcess9"/>
    <dgm:cxn modelId="{55FB309F-F86A-4F7A-AC6E-011AC4564442}" type="presParOf" srcId="{81291FAC-6FFC-4A0A-8B42-D72605E6F2F4}" destId="{48163C44-2CA2-41E2-8F23-B4DE22239D7D}" srcOrd="1" destOrd="0" presId="urn:microsoft.com/office/officeart/2005/8/layout/hProcess9"/>
    <dgm:cxn modelId="{9E844D87-D3C7-4B06-8321-0F02780BFCED}" type="presParOf" srcId="{81291FAC-6FFC-4A0A-8B42-D72605E6F2F4}" destId="{43DB3BC3-878A-49D0-AF1C-AEF48F6B4BCC}" srcOrd="2" destOrd="0" presId="urn:microsoft.com/office/officeart/2005/8/layout/hProcess9"/>
    <dgm:cxn modelId="{E74CDBB5-509C-4FD4-8B59-A83268B4EA95}" type="presParOf" srcId="{81291FAC-6FFC-4A0A-8B42-D72605E6F2F4}" destId="{3B7E7F71-6D00-468D-8183-5B2C9E407CE3}" srcOrd="3" destOrd="0" presId="urn:microsoft.com/office/officeart/2005/8/layout/hProcess9"/>
    <dgm:cxn modelId="{815B5D60-4D57-473B-90FD-64C51D13FEC8}" type="presParOf" srcId="{81291FAC-6FFC-4A0A-8B42-D72605E6F2F4}" destId="{E2F5500D-E345-4E05-8C98-70D2A444E08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3E91B6-04E2-41D3-95AF-3F93EC7AC6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E1E844B3-2E52-4590-AE18-250FE81A11FD}" type="pres">
      <dgm:prSet presAssocID="{033E91B6-04E2-41D3-95AF-3F93EC7AC66C}" presName="Name0" presStyleCnt="0">
        <dgm:presLayoutVars>
          <dgm:dir/>
          <dgm:resizeHandles val="exact"/>
        </dgm:presLayoutVars>
      </dgm:prSet>
      <dgm:spPr/>
    </dgm:pt>
  </dgm:ptLst>
  <dgm:cxnLst>
    <dgm:cxn modelId="{116385B4-3ABB-4BB7-85B7-44C4A3F0785E}" type="presOf" srcId="{033E91B6-04E2-41D3-95AF-3F93EC7AC66C}" destId="{E1E844B3-2E52-4590-AE18-250FE81A11FD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ED164D-ECC3-4C87-9337-FAD52B9CEDE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498EC3DA-B941-4414-A7FF-7CA98977CB86}">
      <dgm:prSet phldrT="[Текст]" custT="1"/>
      <dgm:spPr>
        <a:solidFill>
          <a:srgbClr val="00B0F0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600" b="1" dirty="0" err="1">
              <a:solidFill>
                <a:srgbClr val="002060"/>
              </a:solidFill>
            </a:rPr>
            <a:t>Формування</a:t>
          </a:r>
          <a:r>
            <a:rPr lang="ru-RU" sz="1600" b="1" dirty="0">
              <a:solidFill>
                <a:srgbClr val="002060"/>
              </a:solidFill>
            </a:rPr>
            <a:t> </a:t>
          </a:r>
          <a:r>
            <a:rPr lang="ru-RU" sz="1600" b="1" dirty="0" err="1">
              <a:solidFill>
                <a:srgbClr val="002060"/>
              </a:solidFill>
            </a:rPr>
            <a:t>знань</a:t>
          </a:r>
          <a:r>
            <a:rPr lang="ru-RU" sz="1600" b="1" dirty="0">
              <a:solidFill>
                <a:srgbClr val="002060"/>
              </a:solidFill>
            </a:rPr>
            <a:t>, </a:t>
          </a:r>
          <a:r>
            <a:rPr lang="ru-RU" sz="1600" b="1" dirty="0" err="1">
              <a:solidFill>
                <a:srgbClr val="002060"/>
              </a:solidFill>
            </a:rPr>
            <a:t>вмінь</a:t>
          </a:r>
          <a:r>
            <a:rPr lang="ru-RU" sz="1600" b="1" dirty="0">
              <a:solidFill>
                <a:srgbClr val="002060"/>
              </a:solidFill>
            </a:rPr>
            <a:t>, </a:t>
          </a:r>
          <a:r>
            <a:rPr lang="ru-RU" sz="1600" b="1" dirty="0" err="1">
              <a:solidFill>
                <a:srgbClr val="002060"/>
              </a:solidFill>
            </a:rPr>
            <a:t>навичок</a:t>
          </a:r>
          <a:r>
            <a:rPr lang="ru-RU" sz="1600" b="1" dirty="0">
              <a:solidFill>
                <a:srgbClr val="002060"/>
              </a:solidFill>
            </a:rPr>
            <a:t> для </a:t>
          </a:r>
          <a:r>
            <a:rPr lang="ru-RU" sz="1600" b="1" dirty="0" err="1">
              <a:solidFill>
                <a:srgbClr val="002060"/>
              </a:solidFill>
            </a:rPr>
            <a:t>наукових</a:t>
          </a:r>
          <a:r>
            <a:rPr lang="ru-RU" sz="1600" b="1" dirty="0">
              <a:solidFill>
                <a:srgbClr val="002060"/>
              </a:solidFill>
            </a:rPr>
            <a:t> </a:t>
          </a:r>
          <a:r>
            <a:rPr lang="ru-RU" sz="1600" b="1" dirty="0" err="1">
              <a:solidFill>
                <a:srgbClr val="002060"/>
              </a:solidFill>
            </a:rPr>
            <a:t>досліджень</a:t>
          </a:r>
          <a:endParaRPr lang="ru-UA" sz="1600" b="1" dirty="0">
            <a:solidFill>
              <a:srgbClr val="002060"/>
            </a:solidFill>
          </a:endParaRPr>
        </a:p>
      </dgm:t>
    </dgm:pt>
    <dgm:pt modelId="{166E950B-0DE9-4CD0-B3D8-E23569BA36BC}" type="parTrans" cxnId="{49A9D73B-ED42-4522-B165-D8888B3FF3AF}">
      <dgm:prSet/>
      <dgm:spPr/>
      <dgm:t>
        <a:bodyPr/>
        <a:lstStyle/>
        <a:p>
          <a:endParaRPr lang="ru-UA"/>
        </a:p>
      </dgm:t>
    </dgm:pt>
    <dgm:pt modelId="{AF7566B3-9397-4484-8D4B-1B402663F741}" type="sibTrans" cxnId="{49A9D73B-ED42-4522-B165-D8888B3FF3AF}">
      <dgm:prSet/>
      <dgm:spPr/>
      <dgm:t>
        <a:bodyPr/>
        <a:lstStyle/>
        <a:p>
          <a:endParaRPr lang="ru-UA"/>
        </a:p>
      </dgm:t>
    </dgm:pt>
    <dgm:pt modelId="{7BB3E8C9-14AE-4BF8-B7A0-50F2140D0398}">
      <dgm:prSet phldrT="[Текст]" custT="1"/>
      <dgm:spPr>
        <a:solidFill>
          <a:srgbClr val="92D050"/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uk-UA" sz="1800" b="1" dirty="0">
              <a:solidFill>
                <a:schemeClr val="accent3">
                  <a:lumMod val="50000"/>
                </a:schemeClr>
              </a:solidFill>
            </a:rPr>
            <a:t>Консультування</a:t>
          </a:r>
          <a:endParaRPr lang="ru-UA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21D18238-ED1A-4B35-BFF3-2A44BEC750FB}" type="parTrans" cxnId="{467E1F70-2D14-4965-BF77-87BE9FEFC0DA}">
      <dgm:prSet/>
      <dgm:spPr/>
      <dgm:t>
        <a:bodyPr/>
        <a:lstStyle/>
        <a:p>
          <a:endParaRPr lang="ru-UA"/>
        </a:p>
      </dgm:t>
    </dgm:pt>
    <dgm:pt modelId="{2273D783-4986-4FBA-A84C-F82718E0D100}" type="sibTrans" cxnId="{467E1F70-2D14-4965-BF77-87BE9FEFC0DA}">
      <dgm:prSet/>
      <dgm:spPr/>
      <dgm:t>
        <a:bodyPr/>
        <a:lstStyle/>
        <a:p>
          <a:endParaRPr lang="ru-UA"/>
        </a:p>
      </dgm:t>
    </dgm:pt>
    <dgm:pt modelId="{99A40812-BE5A-4B9D-8415-9EDFBAB64E22}">
      <dgm:prSet phldrT="[Текст]" custT="1"/>
      <dgm:spPr>
        <a:solidFill>
          <a:schemeClr val="accent2">
            <a:lumMod val="75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uk-UA" sz="2000" b="1" dirty="0">
              <a:solidFill>
                <a:schemeClr val="accent3">
                  <a:lumMod val="50000"/>
                </a:schemeClr>
              </a:solidFill>
            </a:rPr>
            <a:t>Проведення навчальних заходів</a:t>
          </a:r>
          <a:endParaRPr lang="ru-UA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8D6109E1-2828-4E63-AC2C-09236AAB7198}" type="parTrans" cxnId="{3A51B2DB-66AC-4D9E-AA4C-6C2AA101024E}">
      <dgm:prSet/>
      <dgm:spPr/>
      <dgm:t>
        <a:bodyPr/>
        <a:lstStyle/>
        <a:p>
          <a:endParaRPr lang="ru-UA"/>
        </a:p>
      </dgm:t>
    </dgm:pt>
    <dgm:pt modelId="{AC53ABC4-23B7-434C-BCA1-D325F20FFF2E}" type="sibTrans" cxnId="{3A51B2DB-66AC-4D9E-AA4C-6C2AA101024E}">
      <dgm:prSet/>
      <dgm:spPr/>
      <dgm:t>
        <a:bodyPr/>
        <a:lstStyle/>
        <a:p>
          <a:endParaRPr lang="ru-UA"/>
        </a:p>
      </dgm:t>
    </dgm:pt>
    <dgm:pt modelId="{78EF183E-D119-4984-9EB6-AFDF2EA2DDF3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800" b="1" dirty="0">
              <a:solidFill>
                <a:schemeClr val="accent3">
                  <a:lumMod val="50000"/>
                </a:schemeClr>
              </a:solidFill>
            </a:rPr>
            <a:t>Інформування</a:t>
          </a:r>
          <a:endParaRPr lang="ru-UA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F0B1558E-ADEA-453F-9729-BC2E2B0D016A}" type="parTrans" cxnId="{5101FEB0-9AED-4506-BDAA-A179627ADB81}">
      <dgm:prSet/>
      <dgm:spPr/>
      <dgm:t>
        <a:bodyPr/>
        <a:lstStyle/>
        <a:p>
          <a:endParaRPr lang="ru-UA"/>
        </a:p>
      </dgm:t>
    </dgm:pt>
    <dgm:pt modelId="{9317F028-8A7D-401C-AB27-D3FAADCC3123}" type="sibTrans" cxnId="{5101FEB0-9AED-4506-BDAA-A179627ADB81}">
      <dgm:prSet/>
      <dgm:spPr/>
      <dgm:t>
        <a:bodyPr/>
        <a:lstStyle/>
        <a:p>
          <a:endParaRPr lang="ru-UA"/>
        </a:p>
      </dgm:t>
    </dgm:pt>
    <dgm:pt modelId="{0A79B380-EE53-42A2-B469-9150BA6F73F4}" type="pres">
      <dgm:prSet presAssocID="{84ED164D-ECC3-4C87-9337-FAD52B9CEDE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E0FC6D-ED21-432E-A6E2-9BFA528B2E8E}" type="pres">
      <dgm:prSet presAssocID="{498EC3DA-B941-4414-A7FF-7CA98977CB86}" presName="centerShape" presStyleLbl="node0" presStyleIdx="0" presStyleCnt="1" custLinFactNeighborY="505"/>
      <dgm:spPr/>
    </dgm:pt>
    <dgm:pt modelId="{A85CF41B-DA08-48EB-8FBF-D371DB6B80F8}" type="pres">
      <dgm:prSet presAssocID="{21D18238-ED1A-4B35-BFF3-2A44BEC750FB}" presName="parTrans" presStyleLbl="bgSibTrans2D1" presStyleIdx="0" presStyleCnt="3"/>
      <dgm:spPr/>
    </dgm:pt>
    <dgm:pt modelId="{12E1C605-917A-4EF9-87E0-E869DFE2D35B}" type="pres">
      <dgm:prSet presAssocID="{7BB3E8C9-14AE-4BF8-B7A0-50F2140D0398}" presName="node" presStyleLbl="node1" presStyleIdx="0" presStyleCnt="3" custScaleX="105887" custRadScaleRad="99338" custRadScaleInc="863">
        <dgm:presLayoutVars>
          <dgm:bulletEnabled val="1"/>
        </dgm:presLayoutVars>
      </dgm:prSet>
      <dgm:spPr/>
    </dgm:pt>
    <dgm:pt modelId="{E562A654-CC1A-4A9A-9DBA-9F14217CF5F6}" type="pres">
      <dgm:prSet presAssocID="{8D6109E1-2828-4E63-AC2C-09236AAB7198}" presName="parTrans" presStyleLbl="bgSibTrans2D1" presStyleIdx="1" presStyleCnt="3"/>
      <dgm:spPr/>
    </dgm:pt>
    <dgm:pt modelId="{D8945CF0-1235-42D2-A1E8-68837909134F}" type="pres">
      <dgm:prSet presAssocID="{99A40812-BE5A-4B9D-8415-9EDFBAB64E22}" presName="node" presStyleLbl="node1" presStyleIdx="1" presStyleCnt="3" custRadScaleRad="99664" custRadScaleInc="-322">
        <dgm:presLayoutVars>
          <dgm:bulletEnabled val="1"/>
        </dgm:presLayoutVars>
      </dgm:prSet>
      <dgm:spPr/>
    </dgm:pt>
    <dgm:pt modelId="{F274F119-9425-4146-998D-08B5C711780D}" type="pres">
      <dgm:prSet presAssocID="{F0B1558E-ADEA-453F-9729-BC2E2B0D016A}" presName="parTrans" presStyleLbl="bgSibTrans2D1" presStyleIdx="2" presStyleCnt="3"/>
      <dgm:spPr/>
    </dgm:pt>
    <dgm:pt modelId="{BB159B25-E85B-43BC-ADA6-5FA15F3D0B2D}" type="pres">
      <dgm:prSet presAssocID="{78EF183E-D119-4984-9EB6-AFDF2EA2DDF3}" presName="node" presStyleLbl="node1" presStyleIdx="2" presStyleCnt="3">
        <dgm:presLayoutVars>
          <dgm:bulletEnabled val="1"/>
        </dgm:presLayoutVars>
      </dgm:prSet>
      <dgm:spPr/>
    </dgm:pt>
  </dgm:ptLst>
  <dgm:cxnLst>
    <dgm:cxn modelId="{6D6D790D-3298-4FC3-9C19-B77BB8182661}" type="presOf" srcId="{498EC3DA-B941-4414-A7FF-7CA98977CB86}" destId="{C0E0FC6D-ED21-432E-A6E2-9BFA528B2E8E}" srcOrd="0" destOrd="0" presId="urn:microsoft.com/office/officeart/2005/8/layout/radial4"/>
    <dgm:cxn modelId="{2563A11E-FEAF-44CA-AED8-CDF54AB7D503}" type="presOf" srcId="{F0B1558E-ADEA-453F-9729-BC2E2B0D016A}" destId="{F274F119-9425-4146-998D-08B5C711780D}" srcOrd="0" destOrd="0" presId="urn:microsoft.com/office/officeart/2005/8/layout/radial4"/>
    <dgm:cxn modelId="{3D36FC39-7572-4FE5-A2A9-440E5E1E22AC}" type="presOf" srcId="{7BB3E8C9-14AE-4BF8-B7A0-50F2140D0398}" destId="{12E1C605-917A-4EF9-87E0-E869DFE2D35B}" srcOrd="0" destOrd="0" presId="urn:microsoft.com/office/officeart/2005/8/layout/radial4"/>
    <dgm:cxn modelId="{49A9D73B-ED42-4522-B165-D8888B3FF3AF}" srcId="{84ED164D-ECC3-4C87-9337-FAD52B9CEDEA}" destId="{498EC3DA-B941-4414-A7FF-7CA98977CB86}" srcOrd="0" destOrd="0" parTransId="{166E950B-0DE9-4CD0-B3D8-E23569BA36BC}" sibTransId="{AF7566B3-9397-4484-8D4B-1B402663F741}"/>
    <dgm:cxn modelId="{8E2EA96B-9E77-4935-AFFE-B0D1B2F6B160}" type="presOf" srcId="{21D18238-ED1A-4B35-BFF3-2A44BEC750FB}" destId="{A85CF41B-DA08-48EB-8FBF-D371DB6B80F8}" srcOrd="0" destOrd="0" presId="urn:microsoft.com/office/officeart/2005/8/layout/radial4"/>
    <dgm:cxn modelId="{467E1F70-2D14-4965-BF77-87BE9FEFC0DA}" srcId="{498EC3DA-B941-4414-A7FF-7CA98977CB86}" destId="{7BB3E8C9-14AE-4BF8-B7A0-50F2140D0398}" srcOrd="0" destOrd="0" parTransId="{21D18238-ED1A-4B35-BFF3-2A44BEC750FB}" sibTransId="{2273D783-4986-4FBA-A84C-F82718E0D100}"/>
    <dgm:cxn modelId="{4A679B74-2EF4-45D2-8CF5-490849E9BC99}" type="presOf" srcId="{84ED164D-ECC3-4C87-9337-FAD52B9CEDEA}" destId="{0A79B380-EE53-42A2-B469-9150BA6F73F4}" srcOrd="0" destOrd="0" presId="urn:microsoft.com/office/officeart/2005/8/layout/radial4"/>
    <dgm:cxn modelId="{5101FEB0-9AED-4506-BDAA-A179627ADB81}" srcId="{498EC3DA-B941-4414-A7FF-7CA98977CB86}" destId="{78EF183E-D119-4984-9EB6-AFDF2EA2DDF3}" srcOrd="2" destOrd="0" parTransId="{F0B1558E-ADEA-453F-9729-BC2E2B0D016A}" sibTransId="{9317F028-8A7D-401C-AB27-D3FAADCC3123}"/>
    <dgm:cxn modelId="{E704E0BF-5474-404D-8897-34EBC5B1EC77}" type="presOf" srcId="{78EF183E-D119-4984-9EB6-AFDF2EA2DDF3}" destId="{BB159B25-E85B-43BC-ADA6-5FA15F3D0B2D}" srcOrd="0" destOrd="0" presId="urn:microsoft.com/office/officeart/2005/8/layout/radial4"/>
    <dgm:cxn modelId="{3A51B2DB-66AC-4D9E-AA4C-6C2AA101024E}" srcId="{498EC3DA-B941-4414-A7FF-7CA98977CB86}" destId="{99A40812-BE5A-4B9D-8415-9EDFBAB64E22}" srcOrd="1" destOrd="0" parTransId="{8D6109E1-2828-4E63-AC2C-09236AAB7198}" sibTransId="{AC53ABC4-23B7-434C-BCA1-D325F20FFF2E}"/>
    <dgm:cxn modelId="{7E2C95E2-BDD5-42DA-957E-E8B45882B634}" type="presOf" srcId="{99A40812-BE5A-4B9D-8415-9EDFBAB64E22}" destId="{D8945CF0-1235-42D2-A1E8-68837909134F}" srcOrd="0" destOrd="0" presId="urn:microsoft.com/office/officeart/2005/8/layout/radial4"/>
    <dgm:cxn modelId="{1E5C97F0-915F-4DBC-824B-AC9CF0B4C2B3}" type="presOf" srcId="{8D6109E1-2828-4E63-AC2C-09236AAB7198}" destId="{E562A654-CC1A-4A9A-9DBA-9F14217CF5F6}" srcOrd="0" destOrd="0" presId="urn:microsoft.com/office/officeart/2005/8/layout/radial4"/>
    <dgm:cxn modelId="{400489AC-8673-4C9C-BAFF-54D8B30D6CC0}" type="presParOf" srcId="{0A79B380-EE53-42A2-B469-9150BA6F73F4}" destId="{C0E0FC6D-ED21-432E-A6E2-9BFA528B2E8E}" srcOrd="0" destOrd="0" presId="urn:microsoft.com/office/officeart/2005/8/layout/radial4"/>
    <dgm:cxn modelId="{78AA17DA-B577-4C57-8310-8D8DA05349D3}" type="presParOf" srcId="{0A79B380-EE53-42A2-B469-9150BA6F73F4}" destId="{A85CF41B-DA08-48EB-8FBF-D371DB6B80F8}" srcOrd="1" destOrd="0" presId="urn:microsoft.com/office/officeart/2005/8/layout/radial4"/>
    <dgm:cxn modelId="{C259027F-D0D2-4CD8-98F7-BB1FAA309FBF}" type="presParOf" srcId="{0A79B380-EE53-42A2-B469-9150BA6F73F4}" destId="{12E1C605-917A-4EF9-87E0-E869DFE2D35B}" srcOrd="2" destOrd="0" presId="urn:microsoft.com/office/officeart/2005/8/layout/radial4"/>
    <dgm:cxn modelId="{D0098512-BD5B-4DBB-A155-873E355E06BA}" type="presParOf" srcId="{0A79B380-EE53-42A2-B469-9150BA6F73F4}" destId="{E562A654-CC1A-4A9A-9DBA-9F14217CF5F6}" srcOrd="3" destOrd="0" presId="urn:microsoft.com/office/officeart/2005/8/layout/radial4"/>
    <dgm:cxn modelId="{D98B59DC-04DF-40BD-B285-82D93D963AAE}" type="presParOf" srcId="{0A79B380-EE53-42A2-B469-9150BA6F73F4}" destId="{D8945CF0-1235-42D2-A1E8-68837909134F}" srcOrd="4" destOrd="0" presId="urn:microsoft.com/office/officeart/2005/8/layout/radial4"/>
    <dgm:cxn modelId="{E161518E-BCD1-4E61-89CF-0CE8C6CDFBF4}" type="presParOf" srcId="{0A79B380-EE53-42A2-B469-9150BA6F73F4}" destId="{F274F119-9425-4146-998D-08B5C711780D}" srcOrd="5" destOrd="0" presId="urn:microsoft.com/office/officeart/2005/8/layout/radial4"/>
    <dgm:cxn modelId="{11294A49-2A89-4A91-955D-2D49123B4101}" type="presParOf" srcId="{0A79B380-EE53-42A2-B469-9150BA6F73F4}" destId="{BB159B25-E85B-43BC-ADA6-5FA15F3D0B2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CEC30-4E03-4EFB-BF01-E8671BF71CB2}">
      <dsp:nvSpPr>
        <dsp:cNvPr id="0" name=""/>
        <dsp:cNvSpPr/>
      </dsp:nvSpPr>
      <dsp:spPr>
        <a:xfrm>
          <a:off x="763029" y="0"/>
          <a:ext cx="8647669" cy="392235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1F7FD-5DEA-47FE-86DB-37CFA8ECF4FC}">
      <dsp:nvSpPr>
        <dsp:cNvPr id="0" name=""/>
        <dsp:cNvSpPr/>
      </dsp:nvSpPr>
      <dsp:spPr>
        <a:xfrm>
          <a:off x="31519" y="1200554"/>
          <a:ext cx="3278643" cy="1568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</a:rPr>
            <a:t>формування колекції актуальних інформаційних ресурсів для дослідження</a:t>
          </a:r>
          <a:endParaRPr lang="ru-UA" sz="2400" b="1" kern="1200" dirty="0">
            <a:solidFill>
              <a:srgbClr val="002060"/>
            </a:solidFill>
          </a:endParaRPr>
        </a:p>
      </dsp:txBody>
      <dsp:txXfrm>
        <a:off x="108108" y="1277143"/>
        <a:ext cx="3125465" cy="1415764"/>
      </dsp:txXfrm>
    </dsp:sp>
    <dsp:sp modelId="{43DB3BC3-878A-49D0-AF1C-AEF48F6B4BCC}">
      <dsp:nvSpPr>
        <dsp:cNvPr id="0" name=""/>
        <dsp:cNvSpPr/>
      </dsp:nvSpPr>
      <dsp:spPr>
        <a:xfrm>
          <a:off x="3447542" y="1176706"/>
          <a:ext cx="3278643" cy="1568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</a:rPr>
            <a:t>організація та зберігання актуальної колекції інформаційних ресурсів для дослідження</a:t>
          </a:r>
          <a:endParaRPr lang="ru-UA" sz="2000" b="1" kern="1200" dirty="0">
            <a:solidFill>
              <a:srgbClr val="002060"/>
            </a:solidFill>
          </a:endParaRPr>
        </a:p>
      </dsp:txBody>
      <dsp:txXfrm>
        <a:off x="3524131" y="1253295"/>
        <a:ext cx="3125465" cy="1415764"/>
      </dsp:txXfrm>
    </dsp:sp>
    <dsp:sp modelId="{E2F5500D-E345-4E05-8C98-70D2A444E080}">
      <dsp:nvSpPr>
        <dsp:cNvPr id="0" name=""/>
        <dsp:cNvSpPr/>
      </dsp:nvSpPr>
      <dsp:spPr>
        <a:xfrm>
          <a:off x="6890118" y="1176706"/>
          <a:ext cx="3278643" cy="1568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>
              <a:solidFill>
                <a:srgbClr val="002060"/>
              </a:solidFill>
            </a:rPr>
            <a:t>надання швидкого та зручного доступу до релевантної інформації для дослідження</a:t>
          </a:r>
          <a:endParaRPr lang="ru-UA" sz="2200" b="1" kern="1200" dirty="0">
            <a:solidFill>
              <a:srgbClr val="002060"/>
            </a:solidFill>
          </a:endParaRPr>
        </a:p>
      </dsp:txBody>
      <dsp:txXfrm>
        <a:off x="6966707" y="1253295"/>
        <a:ext cx="3125465" cy="1415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0FC6D-ED21-432E-A6E2-9BFA528B2E8E}">
      <dsp:nvSpPr>
        <dsp:cNvPr id="0" name=""/>
        <dsp:cNvSpPr/>
      </dsp:nvSpPr>
      <dsp:spPr>
        <a:xfrm>
          <a:off x="1870181" y="2273292"/>
          <a:ext cx="1703044" cy="1703044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rgbClr val="002060"/>
              </a:solidFill>
            </a:rPr>
            <a:t>Формування</a:t>
          </a:r>
          <a:r>
            <a:rPr lang="ru-RU" sz="1600" b="1" kern="1200" dirty="0">
              <a:solidFill>
                <a:srgbClr val="002060"/>
              </a:solidFill>
            </a:rPr>
            <a:t> </a:t>
          </a:r>
          <a:r>
            <a:rPr lang="ru-RU" sz="1600" b="1" kern="1200" dirty="0" err="1">
              <a:solidFill>
                <a:srgbClr val="002060"/>
              </a:solidFill>
            </a:rPr>
            <a:t>знань</a:t>
          </a:r>
          <a:r>
            <a:rPr lang="ru-RU" sz="1600" b="1" kern="1200" dirty="0">
              <a:solidFill>
                <a:srgbClr val="002060"/>
              </a:solidFill>
            </a:rPr>
            <a:t>, </a:t>
          </a:r>
          <a:r>
            <a:rPr lang="ru-RU" sz="1600" b="1" kern="1200" dirty="0" err="1">
              <a:solidFill>
                <a:srgbClr val="002060"/>
              </a:solidFill>
            </a:rPr>
            <a:t>вмінь</a:t>
          </a:r>
          <a:r>
            <a:rPr lang="ru-RU" sz="1600" b="1" kern="1200" dirty="0">
              <a:solidFill>
                <a:srgbClr val="002060"/>
              </a:solidFill>
            </a:rPr>
            <a:t>, </a:t>
          </a:r>
          <a:r>
            <a:rPr lang="ru-RU" sz="1600" b="1" kern="1200" dirty="0" err="1">
              <a:solidFill>
                <a:srgbClr val="002060"/>
              </a:solidFill>
            </a:rPr>
            <a:t>навичок</a:t>
          </a:r>
          <a:r>
            <a:rPr lang="ru-RU" sz="1600" b="1" kern="1200" dirty="0">
              <a:solidFill>
                <a:srgbClr val="002060"/>
              </a:solidFill>
            </a:rPr>
            <a:t> для </a:t>
          </a:r>
          <a:r>
            <a:rPr lang="ru-RU" sz="1600" b="1" kern="1200" dirty="0" err="1">
              <a:solidFill>
                <a:srgbClr val="002060"/>
              </a:solidFill>
            </a:rPr>
            <a:t>наукових</a:t>
          </a:r>
          <a:r>
            <a:rPr lang="ru-RU" sz="1600" b="1" kern="1200" dirty="0">
              <a:solidFill>
                <a:srgbClr val="002060"/>
              </a:solidFill>
            </a:rPr>
            <a:t> </a:t>
          </a:r>
          <a:r>
            <a:rPr lang="ru-RU" sz="1600" b="1" kern="1200" dirty="0" err="1">
              <a:solidFill>
                <a:srgbClr val="002060"/>
              </a:solidFill>
            </a:rPr>
            <a:t>досліджень</a:t>
          </a:r>
          <a:endParaRPr lang="ru-UA" sz="1600" b="1" kern="1200" dirty="0">
            <a:solidFill>
              <a:srgbClr val="002060"/>
            </a:solidFill>
          </a:endParaRPr>
        </a:p>
      </dsp:txBody>
      <dsp:txXfrm>
        <a:off x="2119586" y="2522697"/>
        <a:ext cx="1204234" cy="1204234"/>
      </dsp:txXfrm>
    </dsp:sp>
    <dsp:sp modelId="{A85CF41B-DA08-48EB-8FBF-D371DB6B80F8}">
      <dsp:nvSpPr>
        <dsp:cNvPr id="0" name=""/>
        <dsp:cNvSpPr/>
      </dsp:nvSpPr>
      <dsp:spPr>
        <a:xfrm rot="12959349">
          <a:off x="727076" y="1931722"/>
          <a:ext cx="1371961" cy="4853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1C605-917A-4EF9-87E0-E869DFE2D35B}">
      <dsp:nvSpPr>
        <dsp:cNvPr id="0" name=""/>
        <dsp:cNvSpPr/>
      </dsp:nvSpPr>
      <dsp:spPr>
        <a:xfrm>
          <a:off x="1442" y="1124144"/>
          <a:ext cx="1713137" cy="129431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accent3">
                  <a:lumMod val="50000"/>
                </a:schemeClr>
              </a:solidFill>
            </a:rPr>
            <a:t>Консультування</a:t>
          </a:r>
          <a:endParaRPr lang="ru-UA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9351" y="1162053"/>
        <a:ext cx="1637319" cy="1218495"/>
      </dsp:txXfrm>
    </dsp:sp>
    <dsp:sp modelId="{E562A654-CC1A-4A9A-9DBA-9F14217CF5F6}">
      <dsp:nvSpPr>
        <dsp:cNvPr id="0" name=""/>
        <dsp:cNvSpPr/>
      </dsp:nvSpPr>
      <dsp:spPr>
        <a:xfrm rot="16188524">
          <a:off x="2022170" y="1255718"/>
          <a:ext cx="1388208" cy="4853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45CF0-1235-42D2-A1E8-68837909134F}">
      <dsp:nvSpPr>
        <dsp:cNvPr id="0" name=""/>
        <dsp:cNvSpPr/>
      </dsp:nvSpPr>
      <dsp:spPr>
        <a:xfrm>
          <a:off x="1905011" y="157145"/>
          <a:ext cx="1617892" cy="129431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3">
                  <a:lumMod val="50000"/>
                </a:schemeClr>
              </a:solidFill>
            </a:rPr>
            <a:t>Проведення навчальних заходів</a:t>
          </a:r>
          <a:endParaRPr lang="ru-UA" sz="20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942920" y="195054"/>
        <a:ext cx="1542074" cy="1218495"/>
      </dsp:txXfrm>
    </dsp:sp>
    <dsp:sp modelId="{F274F119-9425-4146-998D-08B5C711780D}">
      <dsp:nvSpPr>
        <dsp:cNvPr id="0" name=""/>
        <dsp:cNvSpPr/>
      </dsp:nvSpPr>
      <dsp:spPr>
        <a:xfrm rot="19471722">
          <a:off x="3352257" y="1938970"/>
          <a:ext cx="1386219" cy="4853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59B25-E85B-43BC-ADA6-5FA15F3D0B2D}">
      <dsp:nvSpPr>
        <dsp:cNvPr id="0" name=""/>
        <dsp:cNvSpPr/>
      </dsp:nvSpPr>
      <dsp:spPr>
        <a:xfrm>
          <a:off x="3800894" y="1132289"/>
          <a:ext cx="1617892" cy="129431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accent3">
                  <a:lumMod val="50000"/>
                </a:schemeClr>
              </a:solidFill>
            </a:rPr>
            <a:t>Інформування</a:t>
          </a:r>
          <a:endParaRPr lang="ru-UA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838803" y="1170198"/>
        <a:ext cx="1542074" cy="1218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8B07-5413-4D77-95BF-775BA37A015B}" type="datetime1">
              <a:rPr lang="ru-RU" noProof="0" smtClean="0"/>
              <a:t>18.10.2024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3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3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3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8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4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A984553-A6F7-48EB-8856-1E24313FFF56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6F26F23-C8C0-4EE8-B5C3-CA20E71F4584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1A20C08B-3B48-4773-80A1-C458F199FF21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2A7D674-8D44-425B-8E50-A3A77576FE89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806290F-BA92-4A78-92C0-2990469DF00F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C55B463-854B-4194-9B46-BF41E73CB25D}" type="datetime4">
              <a:rPr lang="ru-RU" noProof="0" smtClean="0">
                <a:latin typeface="+mn-lt"/>
              </a:rPr>
              <a:t>18 октября 2024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FD47D572-75D7-48A9-A900-FC9E28CC8EAF}" type="datetime4">
              <a:rPr lang="ru-RU" noProof="0" smtClean="0">
                <a:latin typeface="+mn-lt"/>
              </a:rPr>
              <a:t>18 октября 2024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Надпись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-83606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9" name="Рисунок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3F186DF9-219D-4BBD-B401-3014ED801DF3}" type="datetime4">
              <a:rPr lang="ru-RU" noProof="0" smtClean="0">
                <a:latin typeface="+mn-lt"/>
              </a:rPr>
              <a:t>18 октября 2024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55C42BAF-CD1F-4C5E-BB69-89E69EC6C758}" type="datetime4">
              <a:rPr lang="ru-RU" noProof="0" smtClean="0">
                <a:latin typeface="+mn-lt"/>
              </a:rPr>
              <a:t>18 октября 2024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DDC5DBC-5AC9-4B00-9077-59D782F35A50}" type="datetime4">
              <a:rPr lang="ru-RU" noProof="0" smtClean="0">
                <a:latin typeface="+mn-lt"/>
              </a:rPr>
              <a:t>18 октября 2024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hnpu.edu.ua/handle/123456789/12361" TargetMode="External"/><Relationship Id="rId7" Type="http://schemas.openxmlformats.org/officeDocument/2006/relationships/hyperlink" Target="https://dspace.hnpu.edu.ua/handle/123456789/10924" TargetMode="External"/><Relationship Id="rId2" Type="http://schemas.openxmlformats.org/officeDocument/2006/relationships/hyperlink" Target="https://dspace.hnpu.edu.ua/handle/123456789/1061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space.hnpu.edu.ua/handle/123456789/12925" TargetMode="External"/><Relationship Id="rId5" Type="http://schemas.openxmlformats.org/officeDocument/2006/relationships/hyperlink" Target="https://dspace.hnpu.edu.ua/handle/123456789/13254" TargetMode="External"/><Relationship Id="rId4" Type="http://schemas.openxmlformats.org/officeDocument/2006/relationships/hyperlink" Target="https://dspace.hnpu.edu.ua/handle/123456789/124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al.issn.org/resource/issn/2521-696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hnpu.edu.ua/uk/division/naukova-biblioteka-hnpu-imeni-gsskovorody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58" y="1451113"/>
            <a:ext cx="7426668" cy="2508044"/>
          </a:xfrm>
        </p:spPr>
        <p:txBody>
          <a:bodyPr rtlCol="0"/>
          <a:lstStyle/>
          <a:p>
            <a:pPr algn="ctr" rtl="0"/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бібілотека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ХНПУ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імені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Г. С. Сковороди: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підтримка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досліджень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наукової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комунікації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університеті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2179089"/>
          </a:xfrm>
        </p:spPr>
        <p:txBody>
          <a:bodyPr rtlCol="0"/>
          <a:lstStyle/>
          <a:p>
            <a:r>
              <a:rPr lang="uk-UA" altLang="ru-RU" sz="2400" b="1" dirty="0">
                <a:cs typeface="Calibri" panose="020F0502020204030204" pitchFamily="34" charset="0"/>
              </a:rPr>
              <a:t>Олена Коробкіна,</a:t>
            </a:r>
            <a:r>
              <a:rPr lang="uk-UA" altLang="ru-RU" sz="2400" dirty="0">
                <a:cs typeface="Calibri" panose="020F0502020204030204" pitchFamily="34" charset="0"/>
              </a:rPr>
              <a:t> </a:t>
            </a:r>
            <a:br>
              <a:rPr lang="uk-UA" altLang="ru-RU" sz="2400" dirty="0">
                <a:cs typeface="Calibri" panose="020F0502020204030204" pitchFamily="34" charset="0"/>
              </a:rPr>
            </a:br>
            <a:r>
              <a:rPr lang="uk-UA" altLang="ru-RU" sz="2400" i="1" dirty="0">
                <a:cs typeface="Calibri" panose="020F0502020204030204" pitchFamily="34" charset="0"/>
              </a:rPr>
              <a:t>директор Наукової бібліотеки</a:t>
            </a:r>
          </a:p>
          <a:p>
            <a:endParaRPr lang="uk-UA" sz="2400" i="1" dirty="0">
              <a:cs typeface="Calibri" panose="020F0502020204030204" pitchFamily="34" charset="0"/>
            </a:endParaRPr>
          </a:p>
          <a:p>
            <a:endParaRPr lang="uk-UA" sz="2400" i="1" dirty="0">
              <a:cs typeface="Calibri" panose="020F0502020204030204" pitchFamily="34" charset="0"/>
            </a:endParaRPr>
          </a:p>
          <a:p>
            <a:r>
              <a:rPr lang="uk-UA" sz="2800" b="1" dirty="0">
                <a:cs typeface="Calibri" panose="020F0502020204030204" pitchFamily="34" charset="0"/>
              </a:rPr>
              <a:t>2024</a:t>
            </a:r>
            <a:endParaRPr lang="ru-RU" sz="2800" b="1" dirty="0"/>
          </a:p>
        </p:txBody>
      </p:sp>
      <p:pic>
        <p:nvPicPr>
          <p:cNvPr id="4" name="Picture 6" descr="Gerb_HNPU">
            <a:extLst>
              <a:ext uri="{FF2B5EF4-FFF2-40B4-BE49-F238E27FC236}">
                <a16:creationId xmlns:a16="http://schemas.microsoft.com/office/drawing/2014/main" id="{72A1EF43-0203-490F-A2A5-D5B0C631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8" y="231222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8A98C-435E-4CD5-9F12-47D39C4A0443}"/>
              </a:ext>
            </a:extLst>
          </p:cNvPr>
          <p:cNvSpPr/>
          <p:nvPr/>
        </p:nvSpPr>
        <p:spPr>
          <a:xfrm>
            <a:off x="2885243" y="231223"/>
            <a:ext cx="8194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>
                <a:solidFill>
                  <a:schemeClr val="tx2"/>
                </a:solidFill>
              </a:rPr>
              <a:t>Харківський національний педагогічний університет </a:t>
            </a:r>
            <a:br>
              <a:rPr lang="uk-UA" altLang="ru-RU" sz="2800" b="1" dirty="0">
                <a:solidFill>
                  <a:schemeClr val="tx2"/>
                </a:solidFill>
              </a:rPr>
            </a:br>
            <a:r>
              <a:rPr lang="uk-UA" altLang="ru-RU" sz="2800" b="1" dirty="0">
                <a:solidFill>
                  <a:schemeClr val="tx2"/>
                </a:solidFill>
              </a:rPr>
              <a:t>імені Г. С. Сковороди</a:t>
            </a:r>
            <a:endParaRPr lang="ru-RU" altLang="ru-UA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9B31D-1578-40EB-A049-42B88135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205945"/>
            <a:ext cx="6820930" cy="1589903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Формування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знань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вмінь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навичок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досліджень</a:t>
            </a:r>
            <a:br>
              <a:rPr lang="ru-UA" sz="3600" dirty="0">
                <a:solidFill>
                  <a:schemeClr val="tx2">
                    <a:lumMod val="75000"/>
                  </a:schemeClr>
                </a:solidFill>
              </a:rPr>
            </a:br>
            <a:endParaRPr lang="ru-UA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E9AB8B86-3CF8-49E8-8B70-41988D3B520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BD0264FE-4213-4D99-BE64-51D035D50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790951"/>
              </p:ext>
            </p:extLst>
          </p:nvPr>
        </p:nvGraphicFramePr>
        <p:xfrm>
          <a:off x="864974" y="2075934"/>
          <a:ext cx="5486399" cy="413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AE77BCAA-BFDC-4AE1-9B2C-1B5561ECC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90536"/>
              </p:ext>
            </p:extLst>
          </p:nvPr>
        </p:nvGraphicFramePr>
        <p:xfrm>
          <a:off x="403655" y="2141838"/>
          <a:ext cx="5395784" cy="410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Блок Петра Порошенка, Народний фронт і ">
            <a:extLst>
              <a:ext uri="{FF2B5EF4-FFF2-40B4-BE49-F238E27FC236}">
                <a16:creationId xmlns:a16="http://schemas.microsoft.com/office/drawing/2014/main" id="{94DBE58B-D95B-4052-A58D-04452BAD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872920"/>
            <a:ext cx="5329882" cy="28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0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BC14F-F39A-4D17-B5E4-E26EBABB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1" y="271849"/>
            <a:ext cx="7587048" cy="1062681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Формування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знань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вмінь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навичок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досліджень</a:t>
            </a:r>
            <a:endParaRPr lang="ru-UA" sz="28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620CB5-823C-4385-82AE-8FEC7BAADD83}"/>
              </a:ext>
            </a:extLst>
          </p:cNvPr>
          <p:cNvSpPr/>
          <p:nvPr/>
        </p:nvSpPr>
        <p:spPr>
          <a:xfrm>
            <a:off x="140044" y="2281882"/>
            <a:ext cx="3597943" cy="4062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3">
                    <a:lumMod val="50000"/>
                  </a:schemeClr>
                </a:solidFill>
              </a:rPr>
              <a:t>Проведення навчальних заходів:</a:t>
            </a:r>
            <a:endParaRPr lang="ru-UA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«Онлайн сервіси Наукової бібліотеки»;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>
                <a:solidFill>
                  <a:srgbClr val="002060"/>
                </a:solidFill>
              </a:rPr>
              <a:t>Особливостей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розміщення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власних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публікацій</a:t>
            </a:r>
            <a:r>
              <a:rPr lang="ru-RU" sz="1600" dirty="0">
                <a:solidFill>
                  <a:srgbClr val="002060"/>
                </a:solidFill>
              </a:rPr>
              <a:t> в </a:t>
            </a:r>
            <a:r>
              <a:rPr lang="ru-RU" sz="1600" dirty="0" err="1">
                <a:solidFill>
                  <a:srgbClr val="002060"/>
                </a:solidFill>
              </a:rPr>
              <a:t>Інституційному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репозиторії</a:t>
            </a:r>
            <a:r>
              <a:rPr lang="ru-RU" sz="1600" dirty="0">
                <a:solidFill>
                  <a:srgbClr val="002060"/>
                </a:solidFill>
              </a:rPr>
              <a:t>»;</a:t>
            </a:r>
            <a:endParaRPr lang="uk-UA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«Академічна доброчесність у наукових дослідженнях»;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 «Можливості використання </a:t>
            </a:r>
            <a:r>
              <a:rPr lang="uk-UA" sz="1600" dirty="0" err="1">
                <a:solidFill>
                  <a:srgbClr val="002060"/>
                </a:solidFill>
              </a:rPr>
              <a:t>Антиплагіатної</a:t>
            </a:r>
            <a:r>
              <a:rPr lang="uk-UA" sz="1600" dirty="0">
                <a:solidFill>
                  <a:srgbClr val="002060"/>
                </a:solidFill>
              </a:rPr>
              <a:t> системи StrikePlagiarism.com»;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>
                <a:solidFill>
                  <a:srgbClr val="002060"/>
                </a:solidFill>
              </a:rPr>
              <a:t>Знайомство</a:t>
            </a:r>
            <a:r>
              <a:rPr lang="ru-RU" sz="1600" dirty="0">
                <a:solidFill>
                  <a:srgbClr val="002060"/>
                </a:solidFill>
              </a:rPr>
              <a:t> з Research4Life: </a:t>
            </a:r>
            <a:r>
              <a:rPr lang="ru-RU" sz="1600" dirty="0" err="1">
                <a:solidFill>
                  <a:srgbClr val="002060"/>
                </a:solidFill>
              </a:rPr>
              <a:t>ефективний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пошук</a:t>
            </a:r>
            <a:r>
              <a:rPr lang="ru-RU" sz="1600" dirty="0">
                <a:solidFill>
                  <a:srgbClr val="002060"/>
                </a:solidFill>
              </a:rPr>
              <a:t> у </a:t>
            </a:r>
            <a:r>
              <a:rPr lang="ru-RU" sz="1600" dirty="0" err="1">
                <a:solidFill>
                  <a:srgbClr val="002060"/>
                </a:solidFill>
              </a:rPr>
              <a:t>колекціях</a:t>
            </a:r>
            <a:r>
              <a:rPr lang="ru-RU" sz="1600" dirty="0">
                <a:solidFill>
                  <a:srgbClr val="002060"/>
                </a:solidFill>
              </a:rPr>
              <a:t>»</a:t>
            </a:r>
            <a:endParaRPr lang="uk-UA" sz="1600" dirty="0">
              <a:solidFill>
                <a:srgbClr val="002060"/>
              </a:solidFill>
            </a:endParaRPr>
          </a:p>
          <a:p>
            <a:pPr algn="ctr"/>
            <a:endParaRPr lang="uk-UA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A91928-D319-411E-9247-F8236EDC8ECE}"/>
              </a:ext>
            </a:extLst>
          </p:cNvPr>
          <p:cNvSpPr/>
          <p:nvPr/>
        </p:nvSpPr>
        <p:spPr>
          <a:xfrm>
            <a:off x="4069492" y="2331307"/>
            <a:ext cx="3756454" cy="42260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Консультування щодо: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</a:rPr>
              <a:t>пошуку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зберігання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доброчесного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використання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цитування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освітніх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наукових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інформаційних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джерел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</a:rPr>
              <a:t>розміщення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матеріалів</a:t>
            </a:r>
            <a:r>
              <a:rPr lang="ru-RU" sz="2000" dirty="0">
                <a:solidFill>
                  <a:srgbClr val="002060"/>
                </a:solidFill>
              </a:rPr>
              <a:t> в </a:t>
            </a:r>
            <a:r>
              <a:rPr lang="ru-RU" sz="2000" dirty="0" err="1">
                <a:solidFill>
                  <a:srgbClr val="002060"/>
                </a:solidFill>
              </a:rPr>
              <a:t>інституційному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репозитарії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користування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цим</a:t>
            </a:r>
            <a:r>
              <a:rPr lang="ru-RU" sz="2000" dirty="0">
                <a:solidFill>
                  <a:srgbClr val="002060"/>
                </a:solidFill>
              </a:rPr>
              <a:t> ресурсом;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</a:rPr>
              <a:t>визначення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індексів</a:t>
            </a:r>
            <a:r>
              <a:rPr lang="ru-RU" sz="2000" dirty="0">
                <a:solidFill>
                  <a:srgbClr val="002060"/>
                </a:solidFill>
              </a:rPr>
              <a:t> УДК;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2060"/>
                </a:solidFill>
              </a:rPr>
              <a:t>актуалізації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інформації</a:t>
            </a:r>
            <a:r>
              <a:rPr lang="ru-RU" sz="2000" dirty="0">
                <a:solidFill>
                  <a:srgbClr val="002060"/>
                </a:solidFill>
              </a:rPr>
              <a:t> в </a:t>
            </a:r>
            <a:r>
              <a:rPr lang="ru-RU" sz="2000" dirty="0" err="1">
                <a:solidFill>
                  <a:srgbClr val="002060"/>
                </a:solidFill>
              </a:rPr>
              <a:t>ресурсі</a:t>
            </a:r>
            <a:r>
              <a:rPr lang="ru-RU" sz="2000" dirty="0">
                <a:solidFill>
                  <a:srgbClr val="002060"/>
                </a:solidFill>
              </a:rPr>
              <a:t> «</a:t>
            </a:r>
            <a:r>
              <a:rPr lang="ru-RU" sz="2000" dirty="0" err="1">
                <a:solidFill>
                  <a:srgbClr val="002060"/>
                </a:solidFill>
              </a:rPr>
              <a:t>Наукометричні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профілі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науковців</a:t>
            </a:r>
            <a:r>
              <a:rPr lang="ru-RU" sz="2000" dirty="0">
                <a:solidFill>
                  <a:srgbClr val="002060"/>
                </a:solidFill>
              </a:rPr>
              <a:t> ХНПУ»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UA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1829C6-32CB-452C-B32C-57C8B9BAED67}"/>
              </a:ext>
            </a:extLst>
          </p:cNvPr>
          <p:cNvSpPr/>
          <p:nvPr/>
        </p:nvSpPr>
        <p:spPr>
          <a:xfrm>
            <a:off x="8180174" y="2331305"/>
            <a:ext cx="3707026" cy="41930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3">
                    <a:lumMod val="50000"/>
                  </a:schemeClr>
                </a:solidFill>
              </a:rPr>
              <a:t>Інформування :</a:t>
            </a:r>
          </a:p>
          <a:p>
            <a:pPr algn="ctr"/>
            <a:endParaRPr lang="ru-UA" sz="1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</a:rPr>
              <a:t>структурних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підрозділів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університету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щодо</a:t>
            </a:r>
            <a:r>
              <a:rPr lang="ru-RU" sz="1600" dirty="0">
                <a:solidFill>
                  <a:srgbClr val="002060"/>
                </a:solidFill>
              </a:rPr>
              <a:t> доступу до </a:t>
            </a:r>
            <a:r>
              <a:rPr lang="ru-RU" sz="1600" dirty="0" err="1">
                <a:solidFill>
                  <a:srgbClr val="002060"/>
                </a:solidFill>
              </a:rPr>
              <a:t>інформаційних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ресурсів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освітньої</a:t>
            </a:r>
            <a:r>
              <a:rPr lang="ru-RU" sz="1600" dirty="0">
                <a:solidFill>
                  <a:srgbClr val="002060"/>
                </a:solidFill>
              </a:rPr>
              <a:t> та </a:t>
            </a:r>
            <a:r>
              <a:rPr lang="ru-RU" sz="1600" dirty="0" err="1">
                <a:solidFill>
                  <a:srgbClr val="002060"/>
                </a:solidFill>
              </a:rPr>
              <a:t>наукової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інформації</a:t>
            </a:r>
            <a:r>
              <a:rPr lang="ru-RU" sz="16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</a:rPr>
              <a:t>дослідників</a:t>
            </a:r>
            <a:r>
              <a:rPr lang="ru-RU" sz="1600" dirty="0">
                <a:solidFill>
                  <a:srgbClr val="002060"/>
                </a:solidFill>
              </a:rPr>
              <a:t> про </a:t>
            </a:r>
            <a:r>
              <a:rPr lang="ru-RU" sz="1600" dirty="0" err="1">
                <a:solidFill>
                  <a:srgbClr val="002060"/>
                </a:solidFill>
              </a:rPr>
              <a:t>освітні</a:t>
            </a:r>
            <a:r>
              <a:rPr lang="ru-RU" sz="1600" dirty="0">
                <a:solidFill>
                  <a:srgbClr val="002060"/>
                </a:solidFill>
              </a:rPr>
              <a:t> заходи, </a:t>
            </a:r>
            <a:r>
              <a:rPr lang="ru-RU" sz="1600" dirty="0" err="1">
                <a:solidFill>
                  <a:srgbClr val="002060"/>
                </a:solidFill>
              </a:rPr>
              <a:t>нові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послуги</a:t>
            </a:r>
            <a:r>
              <a:rPr lang="ru-RU" sz="1600" dirty="0">
                <a:solidFill>
                  <a:srgbClr val="002060"/>
                </a:solidFill>
              </a:rPr>
              <a:t> та </a:t>
            </a:r>
            <a:r>
              <a:rPr lang="ru-RU" sz="1600" dirty="0" err="1">
                <a:solidFill>
                  <a:srgbClr val="002060"/>
                </a:solidFill>
              </a:rPr>
              <a:t>сервіси</a:t>
            </a:r>
            <a:r>
              <a:rPr lang="ru-RU" sz="16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</a:rPr>
              <a:t>дослідників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щодо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поточних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змін</a:t>
            </a:r>
            <a:r>
              <a:rPr lang="ru-RU" sz="1600" dirty="0">
                <a:solidFill>
                  <a:srgbClr val="002060"/>
                </a:solidFill>
              </a:rPr>
              <a:t> в </a:t>
            </a:r>
            <a:r>
              <a:rPr lang="ru-RU" sz="1600" dirty="0" err="1">
                <a:solidFill>
                  <a:srgbClr val="002060"/>
                </a:solidFill>
              </a:rPr>
              <a:t>роботі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інституційного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репозитарію</a:t>
            </a:r>
            <a:r>
              <a:rPr lang="ru-RU" sz="1600" dirty="0">
                <a:solidFill>
                  <a:srgbClr val="002060"/>
                </a:solidFill>
              </a:rPr>
              <a:t> та </a:t>
            </a:r>
            <a:r>
              <a:rPr lang="ru-RU" sz="1600" dirty="0" err="1">
                <a:solidFill>
                  <a:srgbClr val="002060"/>
                </a:solidFill>
              </a:rPr>
              <a:t>переваг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забезпечення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вільного</a:t>
            </a:r>
            <a:r>
              <a:rPr lang="ru-RU" sz="1600" dirty="0">
                <a:solidFill>
                  <a:srgbClr val="002060"/>
                </a:solidFill>
              </a:rPr>
              <a:t> доступу до </a:t>
            </a:r>
            <a:r>
              <a:rPr lang="ru-RU" sz="1600" dirty="0" err="1">
                <a:solidFill>
                  <a:srgbClr val="002060"/>
                </a:solidFill>
              </a:rPr>
              <a:t>матеріалів</a:t>
            </a:r>
            <a:r>
              <a:rPr lang="ru-RU" sz="16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</a:rPr>
              <a:t>структурних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підрозділів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щодо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кількості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розміщених</a:t>
            </a:r>
            <a:r>
              <a:rPr lang="ru-RU" sz="1600" dirty="0">
                <a:solidFill>
                  <a:srgbClr val="002060"/>
                </a:solidFill>
              </a:rPr>
              <a:t> в </a:t>
            </a:r>
            <a:r>
              <a:rPr lang="ru-RU" sz="1600" dirty="0" err="1">
                <a:solidFill>
                  <a:srgbClr val="002060"/>
                </a:solidFill>
              </a:rPr>
              <a:t>репозитарії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матеріалів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структурними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підрозділами</a:t>
            </a:r>
            <a:r>
              <a:rPr lang="ru-RU" sz="16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19620-6CCC-A34D-9D45-D6B57F800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5" y="436914"/>
            <a:ext cx="5947719" cy="1647259"/>
          </a:xfrm>
        </p:spPr>
        <p:txBody>
          <a:bodyPr rtlCol="0">
            <a:normAutofit/>
          </a:bodyPr>
          <a:lstStyle/>
          <a:p>
            <a:pPr algn="ctr"/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Академічна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доброчесність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дослідженнях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uk-UA" altLang="ru-UA" sz="3600" dirty="0">
                <a:solidFill>
                  <a:schemeClr val="tx2">
                    <a:lumMod val="75000"/>
                  </a:schemeClr>
                </a:solidFill>
              </a:rPr>
              <a:t>Співпраця з </a:t>
            </a:r>
            <a:r>
              <a:rPr lang="ru-RU" altLang="ru-UA" sz="3600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en-US" altLang="ru-UA" sz="3600" dirty="0" err="1">
                <a:solidFill>
                  <a:schemeClr val="tx2">
                    <a:lumMod val="75000"/>
                  </a:schemeClr>
                </a:solidFill>
              </a:rPr>
              <a:t>Unicheck</a:t>
            </a:r>
            <a:r>
              <a:rPr lang="en-US" altLang="ru-UA" sz="3600" dirty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655189-E7B2-3A4A-99EE-99759279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6774" y="2776180"/>
            <a:ext cx="4786009" cy="593942"/>
          </a:xfrm>
        </p:spPr>
        <p:txBody>
          <a:bodyPr rtlCol="0"/>
          <a:lstStyle/>
          <a:p>
            <a:pPr algn="ctr" rtl="0"/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Кількість перевірок в 2023 р. – 1 117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D4284CF-DF13-E947-ADA5-0FD9AAC03C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81336" y="4142802"/>
            <a:ext cx="4786009" cy="2102355"/>
          </a:xfrm>
        </p:spPr>
        <p:txBody>
          <a:bodyPr rtlCol="0"/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Перевірка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наукових статей,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монографій,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дисертацій,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навчально-методичних посібників та підручників,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кваліфікаційних магістерських робіт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C396C20-F6DF-C940-BE16-6E008BFF9CB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24716" y="2729556"/>
            <a:ext cx="5867284" cy="517705"/>
          </a:xfrm>
        </p:spPr>
        <p:txBody>
          <a:bodyPr rtlCol="0"/>
          <a:lstStyle/>
          <a:p>
            <a:pPr algn="ctr" rtl="0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Кількість перевірених сторінок в 2023 р. – 53 257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8554997-3B04-634C-A36E-69B03113315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187425"/>
            <a:ext cx="2828340" cy="2013107"/>
          </a:xfrm>
        </p:spPr>
        <p:txBody>
          <a:bodyPr rtlCol="0"/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Максимальний строк дії всіх ліцензій для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клієнтів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- 30 червня 2024 року,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повідомлення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про закриття сервісу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Unicheck 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B2B0E625-26CC-9744-9B92-56905E797B6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12</a:t>
            </a:fld>
            <a:endParaRPr lang="ru-RU"/>
          </a:p>
        </p:txBody>
      </p:sp>
      <p:pic>
        <p:nvPicPr>
          <p:cNvPr id="14" name="Picture 6" descr="Gerb_HNPU">
            <a:extLst>
              <a:ext uri="{FF2B5EF4-FFF2-40B4-BE49-F238E27FC236}">
                <a16:creationId xmlns:a16="http://schemas.microsoft.com/office/drawing/2014/main" id="{5383EA30-B106-4D4C-BDB0-93DE0C36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213187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Unicheck - сервіс перевірки на плагіат, рекомендований МОН України -  Національний репозитарій академічних текстів">
            <a:extLst>
              <a:ext uri="{FF2B5EF4-FFF2-40B4-BE49-F238E27FC236}">
                <a16:creationId xmlns:a16="http://schemas.microsoft.com/office/drawing/2014/main" id="{A15F5451-DEEE-473E-84C7-EE649199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67" y="212334"/>
            <a:ext cx="3617184" cy="90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D0B91CA-8550-4D97-B791-884E1E89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67" y="1202198"/>
            <a:ext cx="3617184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969087-930F-42B3-8B4D-C1E66811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8" y="148815"/>
            <a:ext cx="8136146" cy="1119812"/>
          </a:xfrm>
        </p:spPr>
        <p:txBody>
          <a:bodyPr>
            <a:noAutofit/>
          </a:bodyPr>
          <a:lstStyle/>
          <a:p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Академічна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доброчесність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дослідженнях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Презентація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сервісу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2">
                    <a:lumMod val="75000"/>
                  </a:schemeClr>
                </a:solidFill>
              </a:rPr>
              <a:t>StrikePlagiarism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br>
              <a:rPr lang="uk-UA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dirty="0">
                <a:solidFill>
                  <a:schemeClr val="tx2">
                    <a:lumMod val="75000"/>
                  </a:schemeClr>
                </a:solidFill>
              </a:rPr>
              <a:t>онлайн зустріч з менеджером компанії 08.02.2024</a:t>
            </a:r>
            <a:endParaRPr lang="ru-UA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86EED6-45E1-474F-9BE4-81D33D4B9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7805" y="3937686"/>
            <a:ext cx="5436973" cy="2792627"/>
          </a:xfrm>
          <a:solidFill>
            <a:srgbClr val="FFC000"/>
          </a:solidFill>
        </p:spPr>
        <p:txBody>
          <a:bodyPr/>
          <a:lstStyle/>
          <a:p>
            <a:r>
              <a:rPr lang="ru-RU" sz="1800" dirty="0"/>
              <a:t>БАЗОВА ЦІНА </a:t>
            </a:r>
            <a:r>
              <a:rPr lang="ru-RU" sz="1800" dirty="0" err="1"/>
              <a:t>включає</a:t>
            </a:r>
            <a:r>
              <a:rPr lang="ru-RU" sz="1800" dirty="0"/>
              <a:t>: 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err="1"/>
              <a:t>перевірка</a:t>
            </a:r>
            <a:r>
              <a:rPr lang="ru-RU" sz="1800" dirty="0"/>
              <a:t> у </a:t>
            </a:r>
            <a:r>
              <a:rPr lang="ru-RU" sz="1800" dirty="0" err="1"/>
              <a:t>відкритих</a:t>
            </a:r>
            <a:r>
              <a:rPr lang="ru-RU" sz="1800" dirty="0"/>
              <a:t> </a:t>
            </a:r>
            <a:r>
              <a:rPr lang="ru-RU" sz="1800" dirty="0" err="1"/>
              <a:t>джерелах</a:t>
            </a:r>
            <a:r>
              <a:rPr lang="ru-RU" sz="1800" dirty="0"/>
              <a:t> </a:t>
            </a:r>
            <a:r>
              <a:rPr lang="ru-RU" sz="1800" dirty="0" err="1"/>
              <a:t>мережі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, 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err="1"/>
              <a:t>перевірка</a:t>
            </a:r>
            <a:r>
              <a:rPr lang="ru-RU" sz="1800" dirty="0"/>
              <a:t> у </a:t>
            </a:r>
            <a:r>
              <a:rPr lang="ru-RU" sz="1800" dirty="0" err="1"/>
              <a:t>базі</a:t>
            </a:r>
            <a:r>
              <a:rPr lang="ru-RU" sz="1800" dirty="0"/>
              <a:t> </a:t>
            </a:r>
            <a:r>
              <a:rPr lang="ru-RU" sz="1800" dirty="0" err="1"/>
              <a:t>даних</a:t>
            </a:r>
            <a:r>
              <a:rPr lang="ru-RU" sz="1800" dirty="0"/>
              <a:t> </a:t>
            </a:r>
            <a:r>
              <a:rPr lang="ru-RU" sz="1800" dirty="0" err="1"/>
              <a:t>клієнтів-партнерів</a:t>
            </a:r>
            <a:r>
              <a:rPr lang="ru-RU" sz="1800" dirty="0"/>
              <a:t>, 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err="1"/>
              <a:t>фідбек</a:t>
            </a:r>
            <a:r>
              <a:rPr lang="ru-RU" sz="1800" dirty="0"/>
              <a:t> система, </a:t>
            </a: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800" dirty="0"/>
              <a:t>р</a:t>
            </a:r>
            <a:r>
              <a:rPr lang="ru-RU" sz="1800" dirty="0"/>
              <a:t>ежим Парафраз (</a:t>
            </a:r>
            <a:r>
              <a:rPr lang="ru-RU" sz="1800" dirty="0" err="1"/>
              <a:t>Смартмаркс</a:t>
            </a:r>
            <a:r>
              <a:rPr lang="ru-RU" sz="1800" dirty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err="1"/>
              <a:t>функціонал</a:t>
            </a:r>
            <a:r>
              <a:rPr lang="ru-RU" sz="1800" dirty="0"/>
              <a:t> </a:t>
            </a:r>
            <a:r>
              <a:rPr lang="ru-RU" sz="1800" dirty="0" err="1"/>
              <a:t>завдання</a:t>
            </a:r>
            <a:r>
              <a:rPr lang="ru-RU" sz="1800" dirty="0"/>
              <a:t> (</a:t>
            </a:r>
            <a:r>
              <a:rPr lang="ru-RU" sz="1800" dirty="0" err="1"/>
              <a:t>антисписування</a:t>
            </a:r>
            <a:r>
              <a:rPr lang="ru-RU" sz="1800" dirty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режим </a:t>
            </a:r>
            <a:r>
              <a:rPr lang="ru-RU" sz="1800" dirty="0" err="1"/>
              <a:t>пошуку</a:t>
            </a:r>
            <a:r>
              <a:rPr lang="ru-RU" sz="1800" dirty="0"/>
              <a:t> </a:t>
            </a:r>
            <a:r>
              <a:rPr lang="ru-RU" sz="1800" dirty="0" err="1"/>
              <a:t>перекладеної</a:t>
            </a:r>
            <a:r>
              <a:rPr lang="ru-RU" sz="1800" dirty="0"/>
              <a:t> </a:t>
            </a:r>
            <a:r>
              <a:rPr lang="ru-RU" sz="1800" dirty="0" err="1"/>
              <a:t>подібності</a:t>
            </a:r>
            <a:r>
              <a:rPr lang="ru-RU" sz="1800" dirty="0"/>
              <a:t>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/>
              <a:t>Пошук ШІ </a:t>
            </a:r>
          </a:p>
          <a:p>
            <a:endParaRPr lang="ru-UA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6567F234-80DE-49BB-9578-4F7D8BBC487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B845F80-5964-45FA-A2D0-553F6C2F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21" y="1673588"/>
            <a:ext cx="3739014" cy="199428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BA9D5F1-ECBC-449F-B847-5FA2B0C6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7773" y="1683685"/>
            <a:ext cx="3614123" cy="198130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C77AD5-B57D-4875-A882-94228DE95FF5}"/>
              </a:ext>
            </a:extLst>
          </p:cNvPr>
          <p:cNvSpPr/>
          <p:nvPr/>
        </p:nvSpPr>
        <p:spPr>
          <a:xfrm>
            <a:off x="1565190" y="4028303"/>
            <a:ext cx="4226010" cy="2430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Договір про співпрацю з </a:t>
            </a:r>
            <a:r>
              <a:rPr lang="ru-RU" sz="2400" b="1" dirty="0">
                <a:solidFill>
                  <a:srgbClr val="002060"/>
                </a:solidFill>
              </a:rPr>
              <a:t>ТОВ «ПЛАГІАТ» - </a:t>
            </a:r>
            <a:r>
              <a:rPr lang="ru-RU" sz="2400" b="1" dirty="0" err="1">
                <a:solidFill>
                  <a:srgbClr val="002060"/>
                </a:solidFill>
              </a:rPr>
              <a:t>серпень</a:t>
            </a:r>
            <a:r>
              <a:rPr lang="ru-RU" sz="2400" b="1" dirty="0">
                <a:solidFill>
                  <a:srgbClr val="002060"/>
                </a:solidFill>
              </a:rPr>
              <a:t> 2024 р.,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100 000 </a:t>
            </a:r>
            <a:r>
              <a:rPr lang="ru-RU" sz="2400" b="1" dirty="0" err="1">
                <a:solidFill>
                  <a:srgbClr val="002060"/>
                </a:solidFill>
              </a:rPr>
              <a:t>сторінок</a:t>
            </a:r>
            <a:r>
              <a:rPr lang="ru-RU" sz="2400" b="1" dirty="0">
                <a:solidFill>
                  <a:srgbClr val="002060"/>
                </a:solidFill>
              </a:rPr>
              <a:t> для</a:t>
            </a:r>
          </a:p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здійснення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перевірок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академічних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текстів</a:t>
            </a:r>
            <a:endParaRPr lang="ru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E820F79-F558-4D59-8F24-9332DC2D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2" y="131805"/>
            <a:ext cx="7429566" cy="1260390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Академічна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доброчесність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дослідженнях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Презентація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сервісу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Turnitin Similarity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,</a:t>
            </a:r>
            <a:br>
              <a:rPr lang="uk-UA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онлайн зустрічі з менеджером компанії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06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02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2024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, 08.02.2024</a:t>
            </a:r>
            <a:endParaRPr lang="ru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4585A09-E54D-4014-B1FF-40CCD27C8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6532" y="4542816"/>
            <a:ext cx="4456078" cy="2136805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Колекція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контенту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включає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47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мільярдів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поточних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архівних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веб-сторінок,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1,9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мільярда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студентських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робіт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усього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світуі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190+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мільйонів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статей з наукових </a:t>
            </a:r>
            <a:r>
              <a:rPr lang="ru-RU" sz="1800" b="1" dirty="0" err="1">
                <a:solidFill>
                  <a:schemeClr val="accent3">
                    <a:lumMod val="50000"/>
                  </a:schemeClr>
                </a:solidFill>
              </a:rPr>
              <a:t>журналів</a:t>
            </a:r>
            <a:endParaRPr lang="ru-UA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6DA5321-31D7-4B18-952E-B39B626433D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 flipH="1">
            <a:off x="437744" y="6089515"/>
            <a:ext cx="533805" cy="330740"/>
          </a:xfrm>
        </p:spPr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14</a:t>
            </a:fld>
            <a:endParaRPr lang="ru-RU" noProof="0" dirty="0">
              <a:latin typeface="+mn-lt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CA1452C6-72A9-471F-B358-F5265A85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6" y="1457464"/>
            <a:ext cx="3999345" cy="23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Rectangle 3">
            <a:extLst>
              <a:ext uri="{FF2B5EF4-FFF2-40B4-BE49-F238E27FC236}">
                <a16:creationId xmlns:a16="http://schemas.microsoft.com/office/drawing/2014/main" id="{EF88D6D1-D9E1-42C8-8205-6B983CBDB1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1008" y="1709813"/>
            <a:ext cx="3959156" cy="2464467"/>
          </a:xfrm>
          <a:prstGeom prst="rect">
            <a:avLst/>
          </a:prstGeom>
        </p:spPr>
      </p:pic>
      <p:sp>
        <p:nvSpPr>
          <p:cNvPr id="37" name="Rectangle 1">
            <a:extLst>
              <a:ext uri="{FF2B5EF4-FFF2-40B4-BE49-F238E27FC236}">
                <a16:creationId xmlns:a16="http://schemas.microsoft.com/office/drawing/2014/main" id="{D4D296DC-F4AC-4339-87E3-DB0C99CD8C9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7898861" y="4718915"/>
            <a:ext cx="3579778" cy="194413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Угода про співпрацю </a:t>
            </a:r>
            <a:r>
              <a:rPr kumimoji="0" lang="uk-UA" altLang="ru-UA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– </a:t>
            </a:r>
            <a:r>
              <a:rPr kumimoji="0" lang="uk-UA" altLang="ru-UA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вересень 2024 р.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UA" sz="2400" b="1" dirty="0">
                <a:solidFill>
                  <a:srgbClr val="202124"/>
                </a:solidFill>
              </a:rPr>
              <a:t>Можливість безкоштовних перевірок – </a:t>
            </a:r>
            <a:r>
              <a:rPr lang="uk-UA" altLang="ru-UA" sz="3200" b="1" dirty="0">
                <a:solidFill>
                  <a:srgbClr val="202124"/>
                </a:solidFill>
              </a:rPr>
              <a:t>5 000 </a:t>
            </a:r>
            <a:r>
              <a:rPr lang="uk-UA" altLang="ru-UA" sz="2400" b="1" dirty="0">
                <a:solidFill>
                  <a:srgbClr val="202124"/>
                </a:solidFill>
              </a:rPr>
              <a:t>документів</a:t>
            </a:r>
            <a:r>
              <a:rPr kumimoji="0" lang="uk-UA" altLang="ru-UA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endParaRPr kumimoji="0" lang="uk-UA" altLang="ru-UA" sz="24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9860881E-D618-41E1-AE82-9D5F1F05C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3885" y="2160562"/>
            <a:ext cx="3611079" cy="234758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8F66EF-B1C5-424D-970A-93455CA30DE4}"/>
              </a:ext>
            </a:extLst>
          </p:cNvPr>
          <p:cNvSpPr/>
          <p:nvPr/>
        </p:nvSpPr>
        <p:spPr>
          <a:xfrm>
            <a:off x="3184786" y="3244334"/>
            <a:ext cx="5822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Академічну</a:t>
            </a:r>
            <a:r>
              <a:rPr lang="ru-RU" dirty="0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доброчесність</a:t>
            </a:r>
            <a:r>
              <a:rPr lang="ru-RU" dirty="0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наукових</a:t>
            </a:r>
            <a:r>
              <a:rPr lang="ru-RU" dirty="0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дослідженнях</a:t>
            </a:r>
            <a:r>
              <a:rPr lang="ru-RU" dirty="0">
                <a:solidFill>
                  <a:srgbClr val="22262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75913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E72A1FAE-7151-4C7D-B3DA-483EF72C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2" y="190919"/>
            <a:ext cx="5606980" cy="131633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Онлайн заходи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щодо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забезпечення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популяризац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ії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академічної доброчесності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(в 2023 – 14)</a:t>
            </a:r>
            <a:endParaRPr lang="ru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498531A1-5412-4452-95B9-4821E4DAF2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007E04B-A233-497B-B31A-7BF4F4F2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51" y="447887"/>
            <a:ext cx="528878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49A16B-30F0-4121-AD06-7BF9F4D2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" y="2210003"/>
            <a:ext cx="5402719" cy="362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C21D49F-D3E8-44CD-9163-A8C9C457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52" y="3514514"/>
            <a:ext cx="5295306" cy="274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8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5BA803E-D59F-4B37-89BB-48203E6D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7" y="278129"/>
            <a:ext cx="7596554" cy="817141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>Науково-видавнича діяльність, бібліографічна робота онлайн </a:t>
            </a:r>
            <a:endParaRPr lang="ru-UA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DEB80B95-2028-48EF-87B9-D631EBAEF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32" y="2240782"/>
            <a:ext cx="11656087" cy="425045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Лисиченко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Лідія Андріївна, професор, доктор філологічних наук (до 95-річчя від дня народження) : біобібліографія: 1952–2023 рр</a:t>
            </a:r>
            <a:r>
              <a:rPr lang="uk-UA" b="1" dirty="0"/>
              <a:t>.</a:t>
            </a:r>
            <a:r>
              <a:rPr lang="ru-RU" dirty="0">
                <a:hlinkClick r:id="rId2"/>
              </a:rPr>
              <a:t> https://dspace.hnpu.edu.ua/handle/123456789/10610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Золотухіна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Світлана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Трохимівна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доктор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педагогічних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наук,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професор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(до 70-річчя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дня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народження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) 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біобібліографія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: 1980–2023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рр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>
                <a:hlinkClick r:id="rId3"/>
              </a:rPr>
              <a:t>https://dspace.hnpu.edu.ua/handle/123456789/12361</a:t>
            </a:r>
            <a:endParaRPr lang="ru-UA" dirty="0"/>
          </a:p>
          <a:p>
            <a:pPr marL="342900" indent="-342900">
              <a:buFont typeface="+mj-lt"/>
              <a:buAutoNum type="arabicPeriod"/>
            </a:pP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Гетманець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(Гетьманець) Михайло </a:t>
            </a: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Федосійович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, доктор філологічних наук, професор (до 100-річчя від дня народження) : біобібліографія: 1954–2023 рр</a:t>
            </a:r>
            <a:r>
              <a:rPr lang="uk-UA" b="1" dirty="0"/>
              <a:t>.</a:t>
            </a:r>
            <a:r>
              <a:rPr lang="uk-UA" dirty="0"/>
              <a:t> </a:t>
            </a:r>
            <a:r>
              <a:rPr lang="ru-RU" u="sng" dirty="0">
                <a:hlinkClick r:id="rId4"/>
              </a:rPr>
              <a:t>https://dspace.hnpu.edu.ua/handle/123456789/12487</a:t>
            </a:r>
            <a:endParaRPr lang="ru-UA" dirty="0"/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Попова Людмила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Данилівна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кандидат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педагогічних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наук, 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професор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: до 100-річчя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дня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народження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біобібліографія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: 1956–2014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рр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>
                <a:hlinkClick r:id="rId5"/>
              </a:rPr>
              <a:t>https://dspace.hnpu.edu.ua/handle/123456789/13254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Бондар Віталій Іванович, доктор педагогічних наук, професор, дійсний член Національної академії педагогічних наук України, заслужений працівник народної освіти України (до 85-річчя від дня народження) : біобібліографія: 1967–2023 рр.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>
                <a:hlinkClick r:id="rId6"/>
              </a:rPr>
              <a:t>https://dspace.hnpu.edu.ua/handle/123456789/12925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Лозова Валентина Іванівна, доктор педагогічних наук, професор, член-кореспондент Національної академії педагогічних наук України, заслужений діяч науки і техніки України : біобібліографія: 1966–2023 рр.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+1.    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Гончаренко Марія Степанівна, доктор біологічних наук, професор : </a:t>
            </a: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біобібліогр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покажч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. : 1967–2022               	</a:t>
            </a:r>
            <a:r>
              <a:rPr lang="ru-RU" dirty="0" err="1">
                <a:hlinkClick r:id="rId7"/>
              </a:rPr>
              <a:t>https</a:t>
            </a:r>
            <a:r>
              <a:rPr lang="uk-UA" dirty="0">
                <a:hlinkClick r:id="rId7"/>
              </a:rPr>
              <a:t>://</a:t>
            </a:r>
            <a:r>
              <a:rPr lang="ru-RU" dirty="0" err="1">
                <a:hlinkClick r:id="rId7"/>
              </a:rPr>
              <a:t>dspace</a:t>
            </a:r>
            <a:r>
              <a:rPr lang="uk-UA" dirty="0">
                <a:hlinkClick r:id="rId7"/>
              </a:rPr>
              <a:t>.</a:t>
            </a:r>
            <a:r>
              <a:rPr lang="ru-RU" dirty="0" err="1">
                <a:hlinkClick r:id="rId7"/>
              </a:rPr>
              <a:t>hnpu</a:t>
            </a:r>
            <a:r>
              <a:rPr lang="uk-UA" dirty="0">
                <a:hlinkClick r:id="rId7"/>
              </a:rPr>
              <a:t>.</a:t>
            </a:r>
            <a:r>
              <a:rPr lang="ru-RU" dirty="0" err="1">
                <a:hlinkClick r:id="rId7"/>
              </a:rPr>
              <a:t>edu</a:t>
            </a:r>
            <a:r>
              <a:rPr lang="uk-UA" dirty="0">
                <a:hlinkClick r:id="rId7"/>
              </a:rPr>
              <a:t>.</a:t>
            </a:r>
            <a:r>
              <a:rPr lang="ru-RU" dirty="0" err="1">
                <a:hlinkClick r:id="rId7"/>
              </a:rPr>
              <a:t>ua</a:t>
            </a:r>
            <a:r>
              <a:rPr lang="uk-UA" dirty="0">
                <a:hlinkClick r:id="rId7"/>
              </a:rPr>
              <a:t>/</a:t>
            </a:r>
            <a:r>
              <a:rPr lang="ru-RU" dirty="0" err="1">
                <a:hlinkClick r:id="rId7"/>
              </a:rPr>
              <a:t>handle</a:t>
            </a:r>
            <a:r>
              <a:rPr lang="uk-UA" dirty="0">
                <a:hlinkClick r:id="rId7"/>
              </a:rPr>
              <a:t>/123456789/10924</a:t>
            </a:r>
            <a:endParaRPr lang="ru-UA" dirty="0"/>
          </a:p>
          <a:p>
            <a:endParaRPr lang="ru-UA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UA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UA" dirty="0"/>
          </a:p>
          <a:p>
            <a:pPr marL="342900" indent="-342900">
              <a:buFont typeface="+mj-lt"/>
              <a:buAutoNum type="arabicPeriod"/>
            </a:pPr>
            <a:endParaRPr lang="uk-UA" b="1" dirty="0"/>
          </a:p>
          <a:p>
            <a:pPr marL="342900" indent="-342900">
              <a:buFont typeface="+mj-lt"/>
              <a:buAutoNum type="arabicPeriod"/>
            </a:pPr>
            <a:endParaRPr lang="ru-UA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8016972-8099-4DA2-A5E2-26549A2902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5725" y="1155561"/>
            <a:ext cx="5159306" cy="1085221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2023 р. -  6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</a:rPr>
              <a:t>біобібліографічних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 покажчиків серії </a:t>
            </a:r>
          </a:p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«Вчені ХНПУ імені Г. С. Сковороди»: </a:t>
            </a:r>
            <a:endParaRPr lang="ru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9E0B3BB3-68AA-41B2-A705-A4F6DFFAE4A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733530" y="6491234"/>
            <a:ext cx="633046" cy="366765"/>
          </a:xfrm>
        </p:spPr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206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A7CC86D4-DA9B-477F-8C15-324E6AAF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50725"/>
            <a:ext cx="7938817" cy="1339197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>Міжнародна  співпраця </a:t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>з Науковою бібліотекою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Cardiff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Metropolitan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, 2023</a:t>
            </a:r>
            <a:endParaRPr lang="ru-UA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7865B541-151C-4115-AC2C-3CA78460F6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pic>
        <p:nvPicPr>
          <p:cNvPr id="3075" name="Рисунок 1">
            <a:extLst>
              <a:ext uri="{FF2B5EF4-FFF2-40B4-BE49-F238E27FC236}">
                <a16:creationId xmlns:a16="http://schemas.microsoft.com/office/drawing/2014/main" id="{8EEC5751-1BD0-416C-8E38-E6AD04BE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14285" r="62073" b="19339"/>
          <a:stretch>
            <a:fillRect/>
          </a:stretch>
        </p:blipFill>
        <p:spPr bwMode="auto">
          <a:xfrm>
            <a:off x="394996" y="2208237"/>
            <a:ext cx="3624786" cy="34056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2">
            <a:extLst>
              <a:ext uri="{FF2B5EF4-FFF2-40B4-BE49-F238E27FC236}">
                <a16:creationId xmlns:a16="http://schemas.microsoft.com/office/drawing/2014/main" id="{12F72E25-4F6C-443C-9699-6382FC7D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16089" r="61749" b="17625"/>
          <a:stretch>
            <a:fillRect/>
          </a:stretch>
        </p:blipFill>
        <p:spPr bwMode="auto">
          <a:xfrm>
            <a:off x="4501838" y="2208237"/>
            <a:ext cx="3446408" cy="3405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1">
            <a:extLst>
              <a:ext uri="{FF2B5EF4-FFF2-40B4-BE49-F238E27FC236}">
                <a16:creationId xmlns:a16="http://schemas.microsoft.com/office/drawing/2014/main" id="{F5B31951-E54F-4761-81C7-82793890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505" r="61938" b="17532"/>
          <a:stretch>
            <a:fillRect/>
          </a:stretch>
        </p:blipFill>
        <p:spPr bwMode="auto">
          <a:xfrm>
            <a:off x="8249697" y="2208237"/>
            <a:ext cx="3547307" cy="33724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3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F290960F-BA75-409C-8EDE-02F726F1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2" y="406401"/>
            <a:ext cx="7158183" cy="71119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Онлайн,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офлайн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послуги НБ</a:t>
            </a:r>
            <a:endParaRPr lang="ru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B3E83504-8BA3-443E-AE72-5D9932004B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469" y="3591698"/>
            <a:ext cx="4506098" cy="2078559"/>
          </a:xfrm>
          <a:solidFill>
            <a:srgbClr val="FFC000"/>
          </a:solidFill>
        </p:spPr>
        <p:txBody>
          <a:bodyPr/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складання та редагування списків використаних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джерел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наукових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публікацій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за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державними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міжнародними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за стандартами (платна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послуга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);</a:t>
            </a:r>
            <a:endParaRPr lang="ru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DCBFCB1-0479-40B0-B5B0-E4DABF42F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1745" y="3713018"/>
            <a:ext cx="4331855" cy="125614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визначення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індексів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УДК,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авторськи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х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знаків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наукових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публікацій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56ACCF48-BC44-4F3D-AAEB-C2AD38422F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8919" y="1804087"/>
            <a:ext cx="4011827" cy="1746422"/>
          </a:xfrm>
          <a:solidFill>
            <a:srgbClr val="B9E49C"/>
          </a:solidFill>
        </p:spPr>
        <p:txBody>
          <a:bodyPr/>
          <a:lstStyle/>
          <a:p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проведення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тренінгів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консультацій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щодо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використання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електронних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інформаційних ресурсів НБ;</a:t>
            </a:r>
            <a:endParaRPr lang="ru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63558F4-81FF-4DFC-9B0C-2E383DD3807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7D15D1-980A-4E6B-B2FE-94B6CE1F20E0}"/>
              </a:ext>
            </a:extLst>
          </p:cNvPr>
          <p:cNvSpPr/>
          <p:nvPr/>
        </p:nvSpPr>
        <p:spPr>
          <a:xfrm>
            <a:off x="212435" y="1754909"/>
            <a:ext cx="3412213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пошук та підбір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інформаційних ресурсів за темою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дослідження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(платна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послуга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);</a:t>
            </a:r>
            <a:endParaRPr lang="ru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69EBEC-C9DA-4E48-A797-B143E1401ED6}"/>
              </a:ext>
            </a:extLst>
          </p:cNvPr>
          <p:cNvSpPr/>
          <p:nvPr/>
        </p:nvSpPr>
        <p:spPr>
          <a:xfrm>
            <a:off x="6834909" y="5135419"/>
            <a:ext cx="4599709" cy="13762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accent5">
                    <a:lumMod val="50000"/>
                  </a:schemeClr>
                </a:solidFill>
              </a:rPr>
              <a:t>Проєкт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«Єдина картка читача»;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</a:rPr>
              <a:t> МБА</a:t>
            </a:r>
            <a:endParaRPr lang="ru-U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2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FA04-6227-9040-92A6-9514A59B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78129"/>
            <a:ext cx="7295722" cy="904681"/>
          </a:xfrm>
        </p:spPr>
        <p:txBody>
          <a:bodyPr rtlCol="0">
            <a:normAutofit/>
          </a:bodyPr>
          <a:lstStyle/>
          <a:p>
            <a:r>
              <a:rPr lang="uk-UA" dirty="0"/>
              <a:t>НБ у соціальних мережах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5802D8-6C81-6C4F-97CF-C1F2344EE8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algn="l" rtl="0"/>
            <a:fld id="{294A09A9-5501-47C1-A89A-A340965A2BE2}" type="slidenum">
              <a:rPr lang="ru-RU" smtClean="0"/>
              <a:pPr algn="l" rtl="0"/>
              <a:t>19</a:t>
            </a:fld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65E098-59BD-433B-8FF7-B84B5E12EF54}"/>
              </a:ext>
            </a:extLst>
          </p:cNvPr>
          <p:cNvSpPr/>
          <p:nvPr/>
        </p:nvSpPr>
        <p:spPr>
          <a:xfrm>
            <a:off x="4747521" y="3244334"/>
            <a:ext cx="269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НБ у соціальних мережах</a:t>
            </a:r>
            <a:endParaRPr lang="ru-UA" dirty="0"/>
          </a:p>
        </p:txBody>
      </p:sp>
      <p:grpSp>
        <p:nvGrpSpPr>
          <p:cNvPr id="20" name="object 14">
            <a:extLst>
              <a:ext uri="{FF2B5EF4-FFF2-40B4-BE49-F238E27FC236}">
                <a16:creationId xmlns:a16="http://schemas.microsoft.com/office/drawing/2014/main" id="{1D3D64FA-257E-4584-9D1E-6864C3E0A433}"/>
              </a:ext>
            </a:extLst>
          </p:cNvPr>
          <p:cNvGrpSpPr>
            <a:grpSpLocks/>
          </p:cNvGrpSpPr>
          <p:nvPr/>
        </p:nvGrpSpPr>
        <p:grpSpPr bwMode="auto">
          <a:xfrm>
            <a:off x="2180492" y="2085034"/>
            <a:ext cx="8460712" cy="4494838"/>
            <a:chOff x="403859" y="1266444"/>
            <a:chExt cx="8655050" cy="5085715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077558E6-7F7A-4A20-B3B4-BD5A0E966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11" y="1620201"/>
              <a:ext cx="2060448" cy="206159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8A0CCA0A-75E4-4BFE-AF31-F1ABFD46E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987" y="1831848"/>
              <a:ext cx="1670304" cy="166420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CF38C56F-E134-42B3-8E33-58083B997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3263" y="1266444"/>
              <a:ext cx="2755391" cy="275691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D19143C6-B54D-4684-AFFF-EB679312C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0536" y="1856231"/>
              <a:ext cx="1738884" cy="173736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A0CF9111-6215-48E5-A995-502F999E8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59" y="4126992"/>
              <a:ext cx="2072639" cy="2066543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AC07B35B-6755-4015-B1A4-287302A7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4204" y="4290060"/>
              <a:ext cx="1883664" cy="1889760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1E16121A-1C3F-4DF8-83E5-006304FAC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036" y="3963923"/>
              <a:ext cx="2447543" cy="2388108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2FBF60E0-9DAA-4B6C-9E59-EE787918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527" y="4343400"/>
              <a:ext cx="1697735" cy="1697736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964EF6E3-F7B3-42DF-A6BF-E2FD7CD68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912" y="4043172"/>
              <a:ext cx="1517141" cy="564642"/>
            </a:xfrm>
            <a:prstGeom prst="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endParaRPr lang="ru-UA" altLang="ru-UA"/>
            </a:p>
          </p:txBody>
        </p:sp>
      </p:grpSp>
    </p:spTree>
    <p:extLst>
      <p:ext uri="{BB962C8B-B14F-4D97-AF65-F5344CB8AC3E}">
        <p14:creationId xmlns:p14="http://schemas.microsoft.com/office/powerpoint/2010/main" val="76767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4339A-F647-4FB2-B4D7-7F645C99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01169"/>
            <a:ext cx="4941477" cy="1288758"/>
          </a:xfrm>
        </p:spPr>
        <p:txBody>
          <a:bodyPr>
            <a:normAutofit/>
          </a:bodyPr>
          <a:lstStyle/>
          <a:p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Сервіси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підтримки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наукових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</a:rPr>
              <a:t>досліджень</a:t>
            </a:r>
            <a:endParaRPr lang="ru-UA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A548D-D73A-4E79-B959-97E972C4E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266188" cy="156667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Забезпечення вільного доступу до актуальної наукової інформації</a:t>
            </a:r>
            <a:endParaRPr lang="ru-UA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CFB5FBC-8779-4E4D-9977-81D55CE431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432958" cy="140208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вмінь</a:t>
            </a:r>
            <a:r>
              <a:rPr lang="ru-RU" dirty="0"/>
              <a:t>, </a:t>
            </a:r>
            <a:r>
              <a:rPr lang="ru-RU" dirty="0" err="1"/>
              <a:t>навичок</a:t>
            </a:r>
            <a:r>
              <a:rPr lang="ru-RU" dirty="0"/>
              <a:t> для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endParaRPr lang="ru-UA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F074F05-2AC1-454F-9D8A-CF48EC650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4023" y="4522803"/>
            <a:ext cx="2095496" cy="174083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інтелектуальних</a:t>
            </a:r>
            <a:r>
              <a:rPr lang="ru-RU" dirty="0"/>
              <a:t> прав </a:t>
            </a:r>
            <a:r>
              <a:rPr lang="ru-RU" dirty="0" err="1"/>
              <a:t>науковців</a:t>
            </a:r>
            <a:r>
              <a:rPr lang="ru-RU" dirty="0"/>
              <a:t> та </a:t>
            </a:r>
            <a:r>
              <a:rPr lang="ru-RU" dirty="0" err="1"/>
              <a:t>університету</a:t>
            </a:r>
            <a:endParaRPr lang="ru-UA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86B23ED-F353-45E5-9DEC-9FE969E597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9122" y="4522803"/>
            <a:ext cx="2122077" cy="174083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Науково-видавнича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endParaRPr lang="ru-UA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54C5279-43F0-47F8-9EC8-5840AB89F5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00803" y="4522803"/>
            <a:ext cx="2095496" cy="126534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dirty="0"/>
              <a:t>Послуги Наукової бібліотеки</a:t>
            </a:r>
            <a:endParaRPr lang="ru-UA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29B62AC6-1527-4970-A870-287A545899A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51583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1BDFA8E-5FBE-4900-9A29-AB1F1B106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938" y="2763297"/>
            <a:ext cx="8130687" cy="114551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Дякую за увагу!</a:t>
            </a:r>
            <a:endParaRPr lang="ru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0CBB9B-D8FE-4542-8CC2-44DBA54F93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22031" y="6332538"/>
            <a:ext cx="703384" cy="259182"/>
          </a:xfrm>
        </p:spPr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493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06E04782-A4E9-42D6-BC66-76FE2725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23568"/>
            <a:ext cx="5329880" cy="2117124"/>
          </a:xfrm>
        </p:spPr>
        <p:txBody>
          <a:bodyPr>
            <a:normAutofit/>
          </a:bodyPr>
          <a:lstStyle/>
          <a:p>
            <a:pPr algn="ctr"/>
            <a:r>
              <a:rPr lang="uk-UA" sz="3100" dirty="0"/>
              <a:t>Забезпечення вільного доступу до актуальної наукової інформації</a:t>
            </a:r>
            <a:br>
              <a:rPr lang="ru-UA" dirty="0"/>
            </a:br>
            <a:endParaRPr lang="ru-UA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11EA5DE-4A65-42DB-A641-BBCC76E300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9BB4C5A5-A872-4411-909C-92E993F9F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290712"/>
              </p:ext>
            </p:extLst>
          </p:nvPr>
        </p:nvGraphicFramePr>
        <p:xfrm>
          <a:off x="1911178" y="2215978"/>
          <a:ext cx="10173729" cy="392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911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7" y="136187"/>
            <a:ext cx="5989468" cy="1313233"/>
          </a:xfrm>
        </p:spPr>
        <p:txBody>
          <a:bodyPr rtlCol="0">
            <a:normAutofit/>
          </a:bodyPr>
          <a:lstStyle/>
          <a:p>
            <a:pPr marL="285750" indent="-285750" algn="ctr"/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Інформаційна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підтримка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наукового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процесу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університеті</a:t>
            </a:r>
            <a:br>
              <a:rPr lang="ru-UA" sz="2800" dirty="0"/>
            </a:br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784" y="2026507"/>
            <a:ext cx="7175157" cy="4275439"/>
          </a:xfrm>
        </p:spPr>
        <p:txBody>
          <a:bodyPr rtlCol="0"/>
          <a:lstStyle/>
          <a:p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Забезпечення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вільного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доступу до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власних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електронних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інформаційних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 онлайн ресурсів: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репозитарію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 (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електронного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архіву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)  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університету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електронної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бібліотеки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електронного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каталогу,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інформаційно-пошукового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ресурсу 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Наукометричні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профілі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науковців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ХНПУ»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4" name="Picture 10" descr="До уваги користувачів: в університеті працює Е-бібліотека! – Прикарпатський  національний університет імені Василя Стефаника">
            <a:extLst>
              <a:ext uri="{FF2B5EF4-FFF2-40B4-BE49-F238E27FC236}">
                <a16:creationId xmlns:a16="http://schemas.microsoft.com/office/drawing/2014/main" id="{0250C1DF-F305-4D55-9E19-75813B48C95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25333"/>
          <a:stretch>
            <a:fillRect/>
          </a:stretch>
        </p:blipFill>
        <p:spPr bwMode="auto">
          <a:xfrm>
            <a:off x="8073081" y="409773"/>
            <a:ext cx="3999684" cy="45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339315B-8AAE-A946-ABBF-894F2E4B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95310"/>
            <a:ext cx="9866734" cy="804374"/>
          </a:xfrm>
        </p:spPr>
        <p:txBody>
          <a:bodyPr rtlCol="0">
            <a:normAutofit/>
          </a:bodyPr>
          <a:lstStyle/>
          <a:p>
            <a:pPr algn="ctr"/>
            <a:r>
              <a:rPr lang="uk-UA" altLang="ru-UA" dirty="0">
                <a:solidFill>
                  <a:schemeClr val="tx2">
                    <a:lumMod val="75000"/>
                  </a:schemeClr>
                </a:solidFill>
              </a:rPr>
              <a:t>Електронні інформаційні ресурси НБ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EFD4E-3C68-714D-803E-EF85A323B9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84263CB-5AA8-4B4E-8C83-DE7B47F397ED}"/>
              </a:ext>
            </a:extLst>
          </p:cNvPr>
          <p:cNvPicPr>
            <a:picLocks noGrp="1" noChangeAspect="1" noChangeArrowheads="1"/>
          </p:cNvPicPr>
          <p:nvPr>
            <p:ph type="chart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500" y="1247330"/>
            <a:ext cx="7569693" cy="5055837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6">
            <a:extLst>
              <a:ext uri="{FF2B5EF4-FFF2-40B4-BE49-F238E27FC236}">
                <a16:creationId xmlns:a16="http://schemas.microsoft.com/office/drawing/2014/main" id="{0AADE943-09B5-481C-92C9-9A80284DC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869" y="3775248"/>
            <a:ext cx="2210540" cy="1015999"/>
          </a:xfrm>
          <a:prstGeom prst="ellipse">
            <a:avLst/>
          </a:prstGeom>
          <a:solidFill>
            <a:srgbClr val="FFFF99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UA" sz="3200" b="1" dirty="0">
                <a:solidFill>
                  <a:srgbClr val="ED1813"/>
                </a:solidFill>
              </a:rPr>
              <a:t>16</a:t>
            </a:r>
            <a:r>
              <a:rPr lang="en-US" altLang="ru-UA" sz="3200" b="1" dirty="0">
                <a:solidFill>
                  <a:srgbClr val="ED1813"/>
                </a:solidFill>
              </a:rPr>
              <a:t> </a:t>
            </a:r>
            <a:r>
              <a:rPr lang="uk-UA" altLang="ru-UA" sz="3200" b="1" dirty="0">
                <a:solidFill>
                  <a:srgbClr val="ED1813"/>
                </a:solidFill>
              </a:rPr>
              <a:t>0</a:t>
            </a:r>
            <a:r>
              <a:rPr lang="en-US" altLang="ru-UA" sz="3200" b="1" dirty="0">
                <a:solidFill>
                  <a:srgbClr val="ED1813"/>
                </a:solidFill>
              </a:rPr>
              <a:t>00</a:t>
            </a:r>
            <a:endParaRPr lang="ru-RU" altLang="ru-UA" sz="3200" b="1" dirty="0">
              <a:solidFill>
                <a:srgbClr val="ED1813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C8E72C-F187-40A5-A77E-6B32C05885B7}"/>
              </a:ext>
            </a:extLst>
          </p:cNvPr>
          <p:cNvSpPr/>
          <p:nvPr/>
        </p:nvSpPr>
        <p:spPr>
          <a:xfrm>
            <a:off x="8423564" y="1247330"/>
            <a:ext cx="3380510" cy="14526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UA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https://portal.issn.org/resource/issn/2521-6961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2D8B21-3566-449C-86D1-D1AD0D464CEF}"/>
              </a:ext>
            </a:extLst>
          </p:cNvPr>
          <p:cNvSpPr txBox="1"/>
          <p:nvPr/>
        </p:nvSpPr>
        <p:spPr>
          <a:xfrm>
            <a:off x="8423563" y="4491841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DD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13FDC-796C-4676-86B3-D627FC6E11D7}"/>
              </a:ext>
            </a:extLst>
          </p:cNvPr>
          <p:cNvSpPr txBox="1"/>
          <p:nvPr/>
        </p:nvSpPr>
        <p:spPr>
          <a:xfrm>
            <a:off x="8353708" y="4918172"/>
            <a:ext cx="3441129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Registry of Open Access Repositories (ROAR)</a:t>
            </a:r>
            <a:endParaRPr lang="ru-UA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BA842-5D8C-4326-B0FE-A78A2D6644F4}"/>
              </a:ext>
            </a:extLst>
          </p:cNvPr>
          <p:cNvSpPr txBox="1"/>
          <p:nvPr/>
        </p:nvSpPr>
        <p:spPr>
          <a:xfrm>
            <a:off x="8393254" y="3106846"/>
            <a:ext cx="3441129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Directory</a:t>
            </a:r>
            <a:r>
              <a:rPr lang="en-US" dirty="0"/>
              <a:t> </a:t>
            </a:r>
            <a:r>
              <a:rPr lang="en-US" sz="2800" dirty="0"/>
              <a:t>of Open Access Repositories (</a:t>
            </a:r>
            <a:r>
              <a:rPr lang="en-US" sz="2800" dirty="0" err="1"/>
              <a:t>OpenDOAR</a:t>
            </a:r>
            <a:r>
              <a:rPr lang="en-US" sz="2800" dirty="0"/>
              <a:t>)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25215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668" y="138545"/>
            <a:ext cx="9027268" cy="1542348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altLang="ru-UA" dirty="0" err="1">
                <a:solidFill>
                  <a:schemeClr val="tx2">
                    <a:lumMod val="75000"/>
                  </a:schemeClr>
                </a:solidFill>
              </a:rPr>
              <a:t>Інтеграція</a:t>
            </a:r>
            <a:r>
              <a:rPr lang="en-US" altLang="ru-UA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altLang="ru-UA" dirty="0" err="1">
                <a:solidFill>
                  <a:schemeClr val="tx2">
                    <a:lumMod val="75000"/>
                  </a:schemeClr>
                </a:solidFill>
              </a:rPr>
              <a:t>репозитарію</a:t>
            </a:r>
            <a:r>
              <a:rPr lang="ru-RU" altLang="ru-UA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altLang="ru-UA" dirty="0" err="1">
                <a:solidFill>
                  <a:schemeClr val="tx2">
                    <a:lumMod val="75000"/>
                  </a:schemeClr>
                </a:solidFill>
              </a:rPr>
              <a:t>Національним</a:t>
            </a:r>
            <a:r>
              <a:rPr lang="ru-RU" altLang="ru-UA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UA" dirty="0" err="1">
                <a:solidFill>
                  <a:schemeClr val="tx2">
                    <a:lumMod val="75000"/>
                  </a:schemeClr>
                </a:solidFill>
              </a:rPr>
              <a:t>консорціумом</a:t>
            </a:r>
            <a:r>
              <a:rPr lang="ru-RU" altLang="ru-UA" dirty="0">
                <a:solidFill>
                  <a:schemeClr val="tx2">
                    <a:lumMod val="75000"/>
                  </a:schemeClr>
                </a:solidFill>
              </a:rPr>
              <a:t> ORCID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59D5C-769B-454A-A6E2-A988BC5DEF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789F665-5F3C-47D3-8C63-BF2C026B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7" y="258725"/>
            <a:ext cx="2568103" cy="134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65111C-3780-469D-93E8-E3A3712CFCDC}"/>
              </a:ext>
            </a:extLst>
          </p:cNvPr>
          <p:cNvSpPr/>
          <p:nvPr/>
        </p:nvSpPr>
        <p:spPr>
          <a:xfrm>
            <a:off x="81064" y="2346755"/>
            <a:ext cx="6906641" cy="34758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UA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Приєднання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ХНПУ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імені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Г. С. Сковороди до</a:t>
            </a:r>
            <a:r>
              <a:rPr lang="en-US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uk-UA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к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онсорціуму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ORCID в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квітні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2023 року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ru-RU" altLang="ru-UA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Перехід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нову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версію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DSpace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7.5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програмного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забезпечення</a:t>
            </a:r>
            <a:endParaRPr lang="ru-RU" altLang="ru-UA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репозитарію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університету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її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налаштування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ru-RU" altLang="ru-UA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  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Налаштування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автоматичної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синхронізації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метаданих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публікацій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та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інших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матеріалів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з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профілямим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altLang="ru-UA" sz="2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науковців</a:t>
            </a:r>
            <a:r>
              <a:rPr lang="ru-RU" altLang="ru-UA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в ORCID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F15B2-B2C6-4A2F-A509-BA449C9C3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4" t="10271" r="8484" b="27943"/>
          <a:stretch/>
        </p:blipFill>
        <p:spPr>
          <a:xfrm>
            <a:off x="6987705" y="2383825"/>
            <a:ext cx="5123231" cy="3401697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8B9FF0A-371B-4F2C-8D0C-143EB4BEFD05}"/>
              </a:ext>
            </a:extLst>
          </p:cNvPr>
          <p:cNvCxnSpPr>
            <a:cxnSpLocks/>
          </p:cNvCxnSpPr>
          <p:nvPr/>
        </p:nvCxnSpPr>
        <p:spPr>
          <a:xfrm flipH="1" flipV="1">
            <a:off x="11269646" y="4910904"/>
            <a:ext cx="720382" cy="4053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69064-1062-4489-A09A-F3408D444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78130"/>
            <a:ext cx="10417339" cy="791914"/>
          </a:xfrm>
        </p:spPr>
        <p:txBody>
          <a:bodyPr>
            <a:normAutofit/>
          </a:bodyPr>
          <a:lstStyle/>
          <a:p>
            <a:pPr algn="ctr"/>
            <a:r>
              <a:rPr lang="uk-UA" altLang="ru-UA" dirty="0">
                <a:solidFill>
                  <a:schemeClr val="tx2">
                    <a:lumMod val="75000"/>
                  </a:schemeClr>
                </a:solidFill>
              </a:rPr>
              <a:t>Електронні інформаційні ресурси НБ</a:t>
            </a:r>
            <a:endParaRPr lang="ru-UA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AD4AB73-19F4-4BAE-834F-C88EE99E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Електронна бібліотека</a:t>
            </a:r>
            <a:endParaRPr lang="ru-UA" sz="28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2907398-3724-43BC-888E-1B251536784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Електронний каталог</a:t>
            </a:r>
            <a:endParaRPr lang="ru-UA" sz="28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0FF13E2-6313-4530-A79B-5BFF0C35F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107" y="2799146"/>
            <a:ext cx="4973093" cy="229814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altLang="ru-UA" sz="3600" b="1" dirty="0">
                <a:solidFill>
                  <a:schemeClr val="accent5">
                    <a:lumMod val="75000"/>
                  </a:schemeClr>
                </a:solidFill>
              </a:rPr>
              <a:t>&gt;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700</a:t>
            </a:r>
            <a:r>
              <a:rPr lang="uk-UA" sz="3200" b="1" dirty="0"/>
              <a:t> </a:t>
            </a:r>
            <a:r>
              <a:rPr lang="uk-UA" sz="2800" dirty="0"/>
              <a:t>повнотекстових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</a:rPr>
              <a:t>електронних д</a:t>
            </a:r>
            <a:r>
              <a:rPr lang="uk-UA" sz="2800" dirty="0"/>
              <a:t>окументів навчального, навчально-методичного призначення </a:t>
            </a:r>
            <a:endParaRPr lang="ru-UA" sz="2800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182EA0AA-06FA-4E63-B6F6-8B19EA60976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827178" cy="229814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uk-UA" sz="2800" dirty="0"/>
              <a:t>бібліографічна база даних всіх наявних в бібліотеці ресурсів - 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242 779</a:t>
            </a:r>
            <a:r>
              <a:rPr lang="uk-UA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800" dirty="0"/>
              <a:t>бібліографічних записів документів</a:t>
            </a:r>
            <a:endParaRPr lang="ru-UA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D9AD3-675E-40A5-817D-56D3F3114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7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563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3888D88-BA02-47CD-A09A-09BE04EB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37" y="278130"/>
            <a:ext cx="8490858" cy="676464"/>
          </a:xfrm>
        </p:spPr>
        <p:txBody>
          <a:bodyPr>
            <a:noAutofit/>
          </a:bodyPr>
          <a:lstStyle/>
          <a:p>
            <a:r>
              <a:rPr lang="uk-UA" altLang="ru-UA" sz="3600" dirty="0">
                <a:solidFill>
                  <a:schemeClr val="tx2">
                    <a:lumMod val="75000"/>
                  </a:schemeClr>
                </a:solidFill>
              </a:rPr>
              <a:t>Електронні інформаційні ресурси НБ</a:t>
            </a:r>
            <a:endParaRPr lang="ru-UA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C8EB0A9-E840-4111-90EA-62A955B207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702" y="2714311"/>
            <a:ext cx="5140411" cy="1404607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UA" altLang="ru-UA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Carlito"/>
              </a:rPr>
              <a:t>ВЕБСТОРІНКА</a:t>
            </a:r>
            <a:r>
              <a:rPr lang="uk-UA" altLang="ru-UA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Carlito"/>
              </a:rPr>
              <a:t> НБ</a:t>
            </a:r>
            <a:r>
              <a:rPr lang="uk-UA" altLang="ru-UA" sz="2000" dirty="0">
                <a:solidFill>
                  <a:schemeClr val="tx2">
                    <a:lumMod val="75000"/>
                  </a:schemeClr>
                </a:solidFill>
                <a:ea typeface="Carlito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http://hnpu.edu.ua/uk/division/naukova-biblioteka-hnpu-imeni-gsskovorody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A2D8A-8212-475E-BF5D-83033EC2C2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8</a:t>
            </a:fld>
            <a:endParaRPr lang="ru-RU" noProof="0">
              <a:latin typeface="+mn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CD5187-8098-4B4C-8E13-30ADA0CD3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14" y="947352"/>
            <a:ext cx="5651157" cy="57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84C7-4B23-4B8D-8D1B-A4328F362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320" y="82377"/>
            <a:ext cx="9465012" cy="1631093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altLang="ru-UA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100" dirty="0">
                <a:solidFill>
                  <a:schemeClr val="tx2">
                    <a:lumMod val="75000"/>
                  </a:schemeClr>
                </a:solidFill>
              </a:rPr>
              <a:t>Забезпечення вільного доступу</a:t>
            </a:r>
            <a:br>
              <a:rPr lang="ru-UA" sz="3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altLang="ru-UA" sz="31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 наукометричних баз даних </a:t>
            </a:r>
            <a:br>
              <a:rPr lang="ru-RU" altLang="ru-UA" sz="31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UA" sz="31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 міжнародних наукових ресурсів</a:t>
            </a:r>
            <a:br>
              <a:rPr lang="ru-UA" sz="3600" dirty="0">
                <a:solidFill>
                  <a:schemeClr val="tx2">
                    <a:lumMod val="75000"/>
                  </a:schemeClr>
                </a:solidFill>
              </a:rPr>
            </a:br>
            <a:endParaRPr lang="ru-UA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3DAF6-5803-44A5-AD59-F03A20AE79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721796" y="6229371"/>
            <a:ext cx="523875" cy="247650"/>
          </a:xfrm>
        </p:spPr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9</a:t>
            </a:fld>
            <a:endParaRPr lang="ru-RU" noProof="0">
              <a:latin typeface="+mn-lt"/>
            </a:endParaRPr>
          </a:p>
        </p:txBody>
      </p:sp>
      <p:pic>
        <p:nvPicPr>
          <p:cNvPr id="7" name="Рисунок 14" descr="web_of_science-1-182x101.jpg">
            <a:extLst>
              <a:ext uri="{FF2B5EF4-FFF2-40B4-BE49-F238E27FC236}">
                <a16:creationId xmlns:a16="http://schemas.microsoft.com/office/drawing/2014/main" id="{7002870C-7C03-45D5-AE12-E934118A3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718" y="1791217"/>
            <a:ext cx="3280281" cy="19429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Рисунок 15" descr="image(1)-202x101.png">
            <a:extLst>
              <a:ext uri="{FF2B5EF4-FFF2-40B4-BE49-F238E27FC236}">
                <a16:creationId xmlns:a16="http://schemas.microsoft.com/office/drawing/2014/main" id="{4028FACE-BD57-4E97-B80D-3A8BC5E7B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99" y="1815931"/>
            <a:ext cx="3280281" cy="19219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6" descr="Elsevier_ScienceDirect-166x100.png">
            <a:extLst>
              <a:ext uri="{FF2B5EF4-FFF2-40B4-BE49-F238E27FC236}">
                <a16:creationId xmlns:a16="http://schemas.microsoft.com/office/drawing/2014/main" id="{F4350AE9-468A-4295-95CF-E9A085835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93" y="1826419"/>
            <a:ext cx="3083499" cy="19219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3" descr="research4life.jpg">
            <a:extLst>
              <a:ext uri="{FF2B5EF4-FFF2-40B4-BE49-F238E27FC236}">
                <a16:creationId xmlns:a16="http://schemas.microsoft.com/office/drawing/2014/main" id="{F1B81997-E27B-40AF-9DFF-27E9B5270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86" y="4398301"/>
            <a:ext cx="8262937" cy="223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82748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3_TF78853419_Win32" id="{26A8DC41-7521-4E8A-BB40-82DDDF6580CB}" vid="{96196EC2-C392-482E-BF29-9BD12A62668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Ежегодная презентация (геометрические фигуры)</Template>
  <TotalTime>1354</TotalTime>
  <Words>1093</Words>
  <Application>Microsoft Office PowerPoint</Application>
  <PresentationFormat>Широкоэкранный</PresentationFormat>
  <Paragraphs>152</Paragraphs>
  <Slides>20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Franklin Gothic Book</vt:lpstr>
      <vt:lpstr>Franklin Gothic Demi</vt:lpstr>
      <vt:lpstr>Times New Roman</vt:lpstr>
      <vt:lpstr>Wingdings</vt:lpstr>
      <vt:lpstr>Пользовательские</vt:lpstr>
      <vt:lpstr>Наукова бібілотека  ХНПУ імені Г. С. Сковороди: підтримка наукових досліджень та наукової комунікації в університеті</vt:lpstr>
      <vt:lpstr>Сервіси підтримки наукових досліджень</vt:lpstr>
      <vt:lpstr>Забезпечення вільного доступу до актуальної наукової інформації </vt:lpstr>
      <vt:lpstr>Інформаційна підтримка наукового процесу в університеті </vt:lpstr>
      <vt:lpstr>Електронні інформаційні ресурси НБ</vt:lpstr>
      <vt:lpstr>Інтеграція репозитарію з Національним консорціумом ORCID</vt:lpstr>
      <vt:lpstr>Електронні інформаційні ресурси НБ</vt:lpstr>
      <vt:lpstr>Електронні інформаційні ресурси НБ</vt:lpstr>
      <vt:lpstr>        Забезпечення вільного доступу до наукометричних баз даних  та міжнародних наукових ресурсів </vt:lpstr>
      <vt:lpstr> Формування знань, вмінь, навичок для наукових досліджень </vt:lpstr>
      <vt:lpstr>Формування знань, вмінь, навичок для наукових досліджень</vt:lpstr>
      <vt:lpstr>Академічна доброчесність у наукових дослідженнях. Співпраця з «Unicheck»</vt:lpstr>
      <vt:lpstr>Академічна доброчесність у наукових дослідженнях. Презентація сервісу StrikePlagiarism, онлайн зустріч з менеджером компанії 08.02.2024</vt:lpstr>
      <vt:lpstr>Академічна доброчесність у наукових дослідженнях. Презентація сервісу Turnitin Similarity, онлайн зустрічі з менеджером компанії 06.02.2024, 08.02.2024</vt:lpstr>
      <vt:lpstr>Онлайн заходи щодо забезпечення, популяризації  академічної доброчесності (в 2023 – 14)</vt:lpstr>
      <vt:lpstr>Науково-видавнича діяльність, бібліографічна робота онлайн </vt:lpstr>
      <vt:lpstr>Міжнародна  співпраця  з Науковою бібліотекою Cardiff Metropolitan University, 2023</vt:lpstr>
      <vt:lpstr>Онлайн, офлайн послуги НБ</vt:lpstr>
      <vt:lpstr>НБ у соціальних мережах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ресурси та сервіси наукової бібліотеки</dc:title>
  <dc:creator>Андрей</dc:creator>
  <cp:lastModifiedBy>Андрей</cp:lastModifiedBy>
  <cp:revision>76</cp:revision>
  <dcterms:created xsi:type="dcterms:W3CDTF">2024-02-11T09:24:59Z</dcterms:created>
  <dcterms:modified xsi:type="dcterms:W3CDTF">2024-10-18T09:02:42Z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