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4" r:id="rId6"/>
    <p:sldId id="265" r:id="rId7"/>
    <p:sldId id="266" r:id="rId8"/>
    <p:sldId id="267" r:id="rId9"/>
    <p:sldId id="268" r:id="rId10"/>
    <p:sldId id="261" r:id="rId11"/>
    <p:sldId id="269" r:id="rId12"/>
    <p:sldId id="262" r:id="rId13"/>
    <p:sldId id="263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1230FF-67FF-4D4D-A070-E5338A57C81F}" type="datetimeFigureOut">
              <a:rPr lang="ru-RU" smtClean="0"/>
              <a:t>21.05.2020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0709F4-0C25-432D-9A52-0B35989F54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33564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0709F4-0C25-432D-9A52-0B35989F54D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61895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0709F4-0C25-432D-9A52-0B35989F54D1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66662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ED266-010D-4496-BD0A-1D5A1E66E184}" type="datetime1">
              <a:rPr lang="ru-RU" smtClean="0"/>
              <a:t>21.05.2020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1486-E4EE-42DF-B62F-76935418029A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8423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0850D-131C-4EA2-A4B5-5FBE48A5BB67}" type="datetime1">
              <a:rPr lang="ru-RU" smtClean="0"/>
              <a:t>21.05.2020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1486-E4EE-42DF-B62F-769354180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0438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9599D-4B5A-4541-820D-F4CBFBB401BD}" type="datetime1">
              <a:rPr lang="ru-RU" smtClean="0"/>
              <a:t>21.05.2020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1486-E4EE-42DF-B62F-769354180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82722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75E5F-4041-4099-845A-2DAAE33830A6}" type="datetime1">
              <a:rPr lang="ru-RU" smtClean="0"/>
              <a:t>21.05.2020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1486-E4EE-42DF-B62F-76935418029A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698577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C95FC-AF11-4128-9A13-70C931E9DAB9}" type="datetime1">
              <a:rPr lang="ru-RU" smtClean="0"/>
              <a:t>21.05.2020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1486-E4EE-42DF-B62F-769354180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8977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9C201-6D97-4B7E-B16E-D802350B5F0C}" type="datetime1">
              <a:rPr lang="ru-RU" smtClean="0"/>
              <a:t>21.05.2020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1486-E4EE-42DF-B62F-76935418029A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725697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D2A0D-2519-4082-89A9-B14F69D63D61}" type="datetime1">
              <a:rPr lang="ru-RU" smtClean="0"/>
              <a:t>21.05.2020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1486-E4EE-42DF-B62F-769354180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55036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65CB3-7B9D-4D90-8BB3-EF42CA06D13E}" type="datetime1">
              <a:rPr lang="ru-RU" smtClean="0"/>
              <a:t>21.05.2020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1486-E4EE-42DF-B62F-769354180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76036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6B71E-2CE0-427F-9E0A-8391E76A968B}" type="datetime1">
              <a:rPr lang="ru-RU" smtClean="0"/>
              <a:t>21.05.2020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1486-E4EE-42DF-B62F-769354180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0725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AB9A5-FD9D-441C-AEA4-F578BF0BC264}" type="datetime1">
              <a:rPr lang="ru-RU" smtClean="0"/>
              <a:t>21.05.2020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1486-E4EE-42DF-B62F-769354180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438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040B8-84B3-4282-9D20-7209359059F3}" type="datetime1">
              <a:rPr lang="ru-RU" smtClean="0"/>
              <a:t>21.05.2020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1486-E4EE-42DF-B62F-769354180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1807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5B22-E114-4709-9352-93255123AABB}" type="datetime1">
              <a:rPr lang="ru-RU" smtClean="0"/>
              <a:t>21.05.2020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1486-E4EE-42DF-B62F-769354180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5047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D3CBA-F28E-41F0-80C1-A5BAD30CF232}" type="datetime1">
              <a:rPr lang="ru-RU" smtClean="0"/>
              <a:t>21.05.2020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1486-E4EE-42DF-B62F-769354180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2365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65FFD-4DB5-4422-B242-A86B95E7804C}" type="datetime1">
              <a:rPr lang="ru-RU" smtClean="0"/>
              <a:t>21.05.2020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1486-E4EE-42DF-B62F-769354180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1119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0929D-1E42-44C0-BDB7-E1C84EAC9CF3}" type="datetime1">
              <a:rPr lang="ru-RU" smtClean="0"/>
              <a:t>21.05.2020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1486-E4EE-42DF-B62F-769354180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8060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C1597-A9F8-4CDA-90A7-8D30129BF26E}" type="datetime1">
              <a:rPr lang="ru-RU" smtClean="0"/>
              <a:t>21.05.2020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1486-E4EE-42DF-B62F-769354180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5847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982F1-8C58-48CB-A274-A55E93FC4ACB}" type="datetime1">
              <a:rPr lang="ru-RU" smtClean="0"/>
              <a:t>21.05.2020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1486-E4EE-42DF-B62F-769354180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4815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23719BB-55D4-4799-B6F4-BEF1BAC06176}" type="datetime1">
              <a:rPr lang="ru-RU" smtClean="0"/>
              <a:t>21.05.2020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D271486-E4EE-42DF-B62F-7693541802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78554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1145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nbg.gov.au/bryophyte/photos-captions/oxymitra-incrassata-cc-1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nbg.gov.au/bryophyte/photos-captions/oxymitra-incrassata-cc-1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g"/><Relationship Id="rId4" Type="http://schemas.openxmlformats.org/officeDocument/2006/relationships/hyperlink" Target="https://inpn.mnhn.fr/espece/cd_nom/6296?lg=en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iki/File:Pellia_epiphylla_(d,_144643-474753)_1607.jpg" TargetMode="External"/><Relationship Id="rId2" Type="http://schemas.openxmlformats.org/officeDocument/2006/relationships/hyperlink" Target="https://www.plantarium.ru/page/image/id/529877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g"/><Relationship Id="rId4" Type="http://schemas.openxmlformats.org/officeDocument/2006/relationships/image" Target="../media/image9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5665" y="166255"/>
            <a:ext cx="11369244" cy="2466109"/>
          </a:xfrm>
        </p:spPr>
        <p:txBody>
          <a:bodyPr>
            <a:normAutofit/>
          </a:bodyPr>
          <a:lstStyle/>
          <a:p>
            <a:r>
              <a:rPr lang="uk-UA" sz="3600" b="1" i="1" dirty="0">
                <a:solidFill>
                  <a:schemeClr val="accent1">
                    <a:lumMod val="75000"/>
                  </a:schemeClr>
                </a:solidFill>
              </a:rPr>
              <a:t>Лабораторна робота </a:t>
            </a:r>
            <a:r>
              <a:rPr lang="uk-UA" sz="3600" b="1" i="1" dirty="0" smtClean="0">
                <a:solidFill>
                  <a:schemeClr val="accent1">
                    <a:lumMod val="75000"/>
                  </a:schemeClr>
                </a:solidFill>
              </a:rPr>
              <a:t>№8</a:t>
            </a:r>
            <a:r>
              <a:rPr lang="uk-UA" sz="3600" b="1" dirty="0" smtClean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uk-UA" sz="3600" b="1" dirty="0" err="1">
                <a:solidFill>
                  <a:schemeClr val="accent1">
                    <a:lumMod val="75000"/>
                  </a:schemeClr>
                </a:solidFill>
              </a:rPr>
              <a:t>Марчантієві</a:t>
            </a:r>
            <a:r>
              <a:rPr lang="uk-UA" sz="3600" b="1" dirty="0">
                <a:solidFill>
                  <a:schemeClr val="accent1">
                    <a:lumMod val="75000"/>
                  </a:schemeClr>
                </a:solidFill>
              </a:rPr>
              <a:t> та </a:t>
            </a:r>
            <a:r>
              <a:rPr lang="uk-UA" sz="3600" b="1" dirty="0" err="1">
                <a:solidFill>
                  <a:schemeClr val="accent1">
                    <a:lumMod val="75000"/>
                  </a:schemeClr>
                </a:solidFill>
              </a:rPr>
              <a:t>юнгерманнієві</a:t>
            </a:r>
            <a:r>
              <a:rPr lang="uk-UA" sz="3600" b="1" dirty="0">
                <a:solidFill>
                  <a:schemeClr val="accent1">
                    <a:lumMod val="75000"/>
                  </a:schemeClr>
                </a:solidFill>
              </a:rPr>
              <a:t> печіночники природних екосистем Херсонщини: </a:t>
            </a:r>
            <a:r>
              <a:rPr lang="uk-UA" sz="36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клас </a:t>
            </a:r>
            <a:r>
              <a:rPr lang="en-US" sz="3600" b="1" dirty="0" err="1">
                <a:solidFill>
                  <a:schemeClr val="accent1">
                    <a:lumMod val="75000"/>
                  </a:schemeClr>
                </a:solidFill>
              </a:rPr>
              <a:t>Jungermanniopsida</a:t>
            </a:r>
            <a:endParaRPr lang="ru-RU" sz="36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45665" y="2676139"/>
            <a:ext cx="11009024" cy="1545551"/>
          </a:xfrm>
        </p:spPr>
        <p:txBody>
          <a:bodyPr>
            <a:normAutofit/>
          </a:bodyPr>
          <a:lstStyle/>
          <a:p>
            <a:r>
              <a:rPr lang="uk-UA" sz="2400" b="1" u="sng" dirty="0" smtClean="0"/>
              <a:t>Мета роботи</a:t>
            </a:r>
            <a:r>
              <a:rPr lang="uk-UA" sz="2400" b="1" dirty="0" smtClean="0"/>
              <a:t>: </a:t>
            </a:r>
            <a:r>
              <a:rPr lang="uk-UA" sz="2400" b="1" dirty="0"/>
              <a:t>розглянути основні таксономічні ознаки </a:t>
            </a:r>
            <a:r>
              <a:rPr lang="uk-UA" sz="2400" b="1" dirty="0" smtClean="0"/>
              <a:t>класу </a:t>
            </a:r>
            <a:r>
              <a:rPr lang="uk-UA" sz="2400" b="1" dirty="0" err="1" smtClean="0"/>
              <a:t>Юнгерманнієві</a:t>
            </a:r>
            <a:r>
              <a:rPr lang="uk-UA" sz="2400" b="1" dirty="0" smtClean="0"/>
              <a:t>, </a:t>
            </a:r>
            <a:endParaRPr lang="uk-UA" sz="2400" b="1" dirty="0" smtClean="0"/>
          </a:p>
          <a:p>
            <a:r>
              <a:rPr lang="uk-UA" sz="2400" b="1" dirty="0" smtClean="0"/>
              <a:t>набути </a:t>
            </a:r>
            <a:r>
              <a:rPr lang="uk-UA" sz="2400" b="1" dirty="0"/>
              <a:t>вміння розпізнавати представників класу </a:t>
            </a:r>
            <a:r>
              <a:rPr lang="uk-UA" sz="2400" b="1" dirty="0" err="1" smtClean="0"/>
              <a:t>Юнгерманнієві</a:t>
            </a:r>
            <a:endParaRPr lang="ru-RU" sz="240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055927" y="6188075"/>
            <a:ext cx="1136073" cy="669925"/>
          </a:xfrm>
        </p:spPr>
        <p:txBody>
          <a:bodyPr/>
          <a:lstStyle/>
          <a:p>
            <a:fld id="{5D271486-E4EE-42DF-B62F-76935418029A}" type="slidenum">
              <a:rPr lang="ru-RU" smtClean="0"/>
              <a:t>1</a:t>
            </a:fld>
            <a:endParaRPr lang="ru-RU"/>
          </a:p>
        </p:txBody>
      </p:sp>
      <p:sp>
        <p:nvSpPr>
          <p:cNvPr id="5" name="Заголовок 4"/>
          <p:cNvSpPr txBox="1">
            <a:spLocks/>
          </p:cNvSpPr>
          <p:nvPr/>
        </p:nvSpPr>
        <p:spPr>
          <a:xfrm>
            <a:off x="341567" y="4062369"/>
            <a:ext cx="11074578" cy="89466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/>
            <a:r>
              <a:rPr lang="uk-UA" sz="2100" b="1" i="1" dirty="0" smtClean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Завдання 1.</a:t>
            </a:r>
            <a:r>
              <a:rPr lang="uk-UA" sz="21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100" b="1" cap="none" dirty="0" smtClean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Розглянути представлені фотознімки зразків </a:t>
            </a:r>
            <a:r>
              <a:rPr lang="uk-UA" sz="2100" b="1" cap="none" dirty="0" err="1" smtClean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юнгерманнієвих</a:t>
            </a:r>
            <a:r>
              <a:rPr lang="uk-UA" sz="2100" b="1" cap="none" dirty="0" smtClean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печіночників </a:t>
            </a:r>
            <a:r>
              <a:rPr lang="uk-UA" sz="2100" b="1" cap="none" dirty="0" smtClean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 виготовлених з них мікропрепаратів. Ідентифікувати об</a:t>
            </a:r>
            <a:r>
              <a:rPr lang="en-US" sz="2100" b="1" cap="none" dirty="0" smtClean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</a:t>
            </a:r>
            <a:r>
              <a:rPr lang="uk-UA" sz="2100" b="1" cap="none" dirty="0" err="1" smtClean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єкти</a:t>
            </a:r>
            <a:endParaRPr lang="ru-RU" sz="2100" b="1" dirty="0">
              <a:solidFill>
                <a:schemeClr val="accent4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Заголовок 4"/>
          <p:cNvSpPr txBox="1">
            <a:spLocks/>
          </p:cNvSpPr>
          <p:nvPr/>
        </p:nvSpPr>
        <p:spPr>
          <a:xfrm>
            <a:off x="341567" y="5163761"/>
            <a:ext cx="11074578" cy="102431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/>
            <a:r>
              <a:rPr lang="uk-UA" sz="2100" b="1" i="1" dirty="0" smtClean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Завдання 2.</a:t>
            </a:r>
            <a:r>
              <a:rPr lang="uk-UA" sz="2100" b="1" dirty="0" smtClean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100" b="1" cap="none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Оформити результати </a:t>
            </a:r>
            <a:r>
              <a:rPr lang="uk-UA" sz="2100" b="1" cap="none" dirty="0" smtClean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визначення, до </a:t>
            </a:r>
            <a:r>
              <a:rPr lang="uk-UA" sz="2100" b="1" cap="none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визначених видів – додати коротке </a:t>
            </a:r>
            <a:r>
              <a:rPr lang="uk-UA" sz="2100" b="1" cap="none" dirty="0" err="1" smtClean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ессе</a:t>
            </a:r>
            <a:r>
              <a:rPr lang="uk-UA" sz="2100" b="1" cap="none" dirty="0" smtClean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охарактеризувавши їх </a:t>
            </a:r>
            <a:r>
              <a:rPr lang="uk-UA" sz="2100" b="1" cap="none" dirty="0" err="1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субстратні</a:t>
            </a:r>
            <a:r>
              <a:rPr lang="uk-UA" sz="2100" b="1" cap="none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уподобання </a:t>
            </a:r>
            <a:r>
              <a:rPr lang="uk-UA" sz="2100" b="1" cap="none" dirty="0" smtClean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 </a:t>
            </a:r>
            <a:r>
              <a:rPr lang="uk-UA" sz="2100" b="1" cap="none" dirty="0" err="1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ценотичну</a:t>
            </a:r>
            <a:r>
              <a:rPr lang="uk-UA" sz="2100" b="1" cap="none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100" b="1" cap="none" dirty="0" smtClean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приуроченість</a:t>
            </a:r>
            <a:endParaRPr lang="ru-RU" sz="2100" b="1" cap="none" dirty="0">
              <a:solidFill>
                <a:schemeClr val="accent4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196567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472647" y="6054432"/>
            <a:ext cx="687390" cy="669925"/>
          </a:xfrm>
        </p:spPr>
        <p:txBody>
          <a:bodyPr/>
          <a:lstStyle/>
          <a:p>
            <a:fld id="{5D271486-E4EE-42DF-B62F-76935418029A}" type="slidenum">
              <a:rPr lang="ru-RU" smtClean="0"/>
              <a:t>10</a:t>
            </a:fld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684145" y="61420"/>
            <a:ext cx="4214562" cy="722213"/>
          </a:xfrm>
        </p:spPr>
        <p:txBody>
          <a:bodyPr>
            <a:normAutofit/>
          </a:bodyPr>
          <a:lstStyle/>
          <a:p>
            <a:pPr lvl="0" algn="just"/>
            <a:r>
              <a:rPr lang="uk-UA" sz="2600" b="1" i="1" dirty="0" smtClean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Фото для визначення</a:t>
            </a:r>
            <a:endParaRPr lang="ru-RU" sz="2600" b="1" dirty="0">
              <a:solidFill>
                <a:schemeClr val="accent4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Заголовок 4"/>
          <p:cNvSpPr txBox="1">
            <a:spLocks/>
          </p:cNvSpPr>
          <p:nvPr/>
        </p:nvSpPr>
        <p:spPr>
          <a:xfrm>
            <a:off x="200350" y="628889"/>
            <a:ext cx="11743121" cy="113482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uk-UA" sz="21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</a:t>
            </a:r>
            <a:r>
              <a:rPr lang="en-US" sz="21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</a:t>
            </a:r>
            <a:r>
              <a:rPr lang="uk-UA" sz="2100" b="1" i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єкт</a:t>
            </a:r>
            <a:r>
              <a:rPr lang="uk-UA" sz="21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1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№</a:t>
            </a:r>
            <a:r>
              <a:rPr lang="en-US" sz="21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uk-UA" sz="21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uk-UA" sz="21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1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uk-UA" sz="2100" b="1" cap="none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ечіночник широкого діапазону </a:t>
            </a:r>
            <a:r>
              <a:rPr lang="uk-UA" sz="2100" b="1" cap="none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субстратної</a:t>
            </a:r>
            <a:r>
              <a:rPr lang="uk-UA" sz="2100" b="1" cap="none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приуроченості. Росте на корі листяних дерев в </a:t>
            </a:r>
            <a:r>
              <a:rPr lang="uk-UA" sz="2100" b="1" cap="none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гайкАх</a:t>
            </a:r>
            <a:r>
              <a:rPr lang="uk-UA" sz="2100" b="1" cap="none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та лісових насадженнях, на пеньках та корягах, на вапнякових скелях в балках і ярах. Росте по всій Україні, від </a:t>
            </a:r>
            <a:r>
              <a:rPr lang="uk-UA" sz="2100" b="1" cap="none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uk-UA" sz="2100" b="1" cap="none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олісся до Степу, Карпат і Криму. Місце збору зразка: урочище «</a:t>
            </a:r>
            <a:r>
              <a:rPr lang="uk-UA" sz="2100" b="1" cap="none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Буркутські</a:t>
            </a:r>
            <a:r>
              <a:rPr lang="uk-UA" sz="2100" b="1" cap="none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плавні»</a:t>
            </a:r>
            <a:endParaRPr lang="ru-RU" sz="21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472771" y="3904563"/>
            <a:ext cx="39998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Фото 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4.1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Відносні розміри 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стебел печіночника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806" y="1832985"/>
            <a:ext cx="7117336" cy="4789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73896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520810" y="5675456"/>
            <a:ext cx="671190" cy="669925"/>
          </a:xfrm>
        </p:spPr>
        <p:txBody>
          <a:bodyPr/>
          <a:lstStyle/>
          <a:p>
            <a:fld id="{5D271486-E4EE-42DF-B62F-76935418029A}" type="slidenum">
              <a:rPr lang="ru-RU" smtClean="0"/>
              <a:t>11</a:t>
            </a:fld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9890" y="569554"/>
            <a:ext cx="4537504" cy="4459571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438" y="569554"/>
            <a:ext cx="4844872" cy="445957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64437" y="5029125"/>
            <a:ext cx="33423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Фото 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4.2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Гілочки печіночника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979890" y="5029125"/>
            <a:ext cx="3613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Фото 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4.3. </a:t>
            </a:r>
            <a:r>
              <a:rPr lang="uk-UA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Обєкт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 полі зору бінокуляра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196113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1486-E4EE-42DF-B62F-76935418029A}" type="slidenum">
              <a:rPr lang="ru-RU" smtClean="0"/>
              <a:t>12</a:t>
            </a:fld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1277178" y="5745125"/>
            <a:ext cx="91891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Фото 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4.4. 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Фрагмент слані в проникаючому 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світлі. Стрілками позначені амфігастрії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7178" y="189500"/>
            <a:ext cx="8965623" cy="538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43427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5886" y="192424"/>
            <a:ext cx="8534400" cy="846668"/>
          </a:xfrm>
        </p:spPr>
        <p:txBody>
          <a:bodyPr>
            <a:normAutofit/>
          </a:bodyPr>
          <a:lstStyle/>
          <a:p>
            <a:r>
              <a:rPr lang="uk-UA" sz="3200" b="1" dirty="0"/>
              <a:t>Література для </a:t>
            </a:r>
            <a:r>
              <a:rPr lang="uk-UA" sz="3200" b="1" dirty="0" smtClean="0"/>
              <a:t>самопідготовки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2650" y="1454727"/>
            <a:ext cx="11022878" cy="4918364"/>
          </a:xfrm>
        </p:spPr>
        <p:txBody>
          <a:bodyPr>
            <a:normAutofit/>
          </a:bodyPr>
          <a:lstStyle/>
          <a:p>
            <a:pPr lvl="1"/>
            <a:r>
              <a:rPr lang="uk-UA" sz="2200" b="1" dirty="0" smtClean="0"/>
              <a:t>Бойко </a:t>
            </a:r>
            <a:r>
              <a:rPr lang="uk-UA" sz="2200" b="1" dirty="0"/>
              <a:t>М.Ф. Мохоподібні степової зони України / М.Ф. Бойко. – Херсон: Айлант, 2009. – 264 с.</a:t>
            </a:r>
            <a:endParaRPr lang="ru-RU" sz="2200" b="1" dirty="0"/>
          </a:p>
          <a:p>
            <a:pPr lvl="1"/>
            <a:r>
              <a:rPr lang="uk-UA" sz="2200" b="1" dirty="0"/>
              <a:t>Бойко М.Ф. Ботаніка. Систематика несудинних рослин: підручник / </a:t>
            </a:r>
            <a:r>
              <a:rPr lang="uk-UA" sz="2200" b="1" dirty="0" err="1"/>
              <a:t>М.Ф.Бойко</a:t>
            </a:r>
            <a:r>
              <a:rPr lang="uk-UA" sz="2200" b="1" dirty="0"/>
              <a:t>. – </a:t>
            </a:r>
            <a:r>
              <a:rPr lang="uk-UA" sz="2200" b="1" dirty="0" err="1"/>
              <a:t>К,:Ліра-к</a:t>
            </a:r>
            <a:r>
              <a:rPr lang="uk-UA" sz="2200" b="1" dirty="0"/>
              <a:t>, 2016</a:t>
            </a:r>
            <a:endParaRPr lang="ru-RU" sz="2200" b="1" dirty="0"/>
          </a:p>
          <a:p>
            <a:pPr lvl="1"/>
            <a:r>
              <a:rPr lang="uk-UA" sz="2200" b="1" dirty="0"/>
              <a:t>Бойко М.Ф. </a:t>
            </a:r>
            <a:r>
              <a:rPr lang="uk-UA" sz="2200" b="1" dirty="0" err="1"/>
              <a:t>Чекліст</a:t>
            </a:r>
            <a:r>
              <a:rPr lang="uk-UA" sz="2200" b="1" dirty="0"/>
              <a:t> мохоподібних України / М.Ф. Бойко. – Херсон: Айлант, 2008. – 232 с.</a:t>
            </a:r>
            <a:endParaRPr lang="ru-RU" sz="2200" b="1" dirty="0"/>
          </a:p>
          <a:p>
            <a:pPr lvl="1"/>
            <a:r>
              <a:rPr lang="uk-UA" sz="2200" b="1" dirty="0"/>
              <a:t>Зеров Д.К. Флора печіночних і сфагнових мохів України / Д.К. Зеров. – К.: </a:t>
            </a:r>
            <a:r>
              <a:rPr lang="uk-UA" sz="2200" b="1" dirty="0" err="1"/>
              <a:t>Наук.думка</a:t>
            </a:r>
            <a:r>
              <a:rPr lang="uk-UA" sz="2200" b="1" dirty="0"/>
              <a:t>, 1964. – 356 с</a:t>
            </a:r>
            <a:r>
              <a:rPr lang="uk-UA" sz="2200" b="1" dirty="0" smtClean="0"/>
              <a:t>.</a:t>
            </a:r>
          </a:p>
          <a:p>
            <a:pPr lvl="1"/>
            <a:r>
              <a:rPr lang="ru-RU" sz="2200" b="1" dirty="0"/>
              <a:t>Потёмкин А.'Д., Софронова Е.'В. Печеночники и </a:t>
            </a:r>
            <a:r>
              <a:rPr lang="ru-RU" sz="2200" b="1" dirty="0" err="1" smtClean="0"/>
              <a:t>антоцеротовые</a:t>
            </a:r>
            <a:r>
              <a:rPr lang="ru-RU" sz="2200" b="1" dirty="0" smtClean="0"/>
              <a:t> России</a:t>
            </a:r>
            <a:r>
              <a:rPr lang="ru-RU" sz="2200" b="1" dirty="0"/>
              <a:t>. Т. 1. СПб.–Якутск: Бостон-Спектр, 2009. – 368 с</a:t>
            </a:r>
            <a:r>
              <a:rPr lang="ru-RU" sz="2200" b="1" dirty="0" smtClean="0"/>
              <a:t>. – </a:t>
            </a:r>
            <a:r>
              <a:rPr lang="ru-RU" sz="2200" b="1" dirty="0" err="1" smtClean="0"/>
              <a:t>Електронний</a:t>
            </a:r>
            <a:r>
              <a:rPr lang="ru-RU" sz="2200" b="1" dirty="0" smtClean="0"/>
              <a:t> ресурс.  - </a:t>
            </a:r>
            <a:r>
              <a:rPr lang="en-US" sz="2200" b="1" dirty="0" smtClean="0"/>
              <a:t>URL: </a:t>
            </a:r>
            <a:r>
              <a:rPr lang="en-US" sz="2200" b="1" dirty="0">
                <a:hlinkClick r:id="rId2"/>
              </a:rPr>
              <a:t>https://www.anbg.gov.au/bryophyte/photos-captions/oxymitra-incrassata-cc-1.html</a:t>
            </a:r>
            <a:endParaRPr lang="ru-RU" sz="2200" b="1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1486-E4EE-42DF-B62F-76935418029A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6043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976254" y="0"/>
            <a:ext cx="5921231" cy="1025236"/>
          </a:xfrm>
        </p:spPr>
        <p:txBody>
          <a:bodyPr>
            <a:normAutofit/>
          </a:bodyPr>
          <a:lstStyle/>
          <a:p>
            <a:r>
              <a:rPr lang="uk-U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Теоретичні положення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3865417" y="768926"/>
            <a:ext cx="7841673" cy="5784273"/>
          </a:xfrm>
        </p:spPr>
        <p:txBody>
          <a:bodyPr>
            <a:noAutofit/>
          </a:bodyPr>
          <a:lstStyle/>
          <a:p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Клас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Юнгерманіопсиди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ru-RU" sz="2200" dirty="0" err="1" smtClean="0">
                <a:solidFill>
                  <a:schemeClr val="accent1">
                    <a:lumMod val="50000"/>
                  </a:schemeClr>
                </a:solidFill>
              </a:rPr>
              <a:t>Jungermanniopsida</a:t>
            </a:r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</a:rPr>
              <a:t>) </a:t>
            </a:r>
            <a:r>
              <a:rPr lang="ru-RU" sz="2200" dirty="0" err="1" smtClean="0">
                <a:solidFill>
                  <a:schemeClr val="accent1">
                    <a:lumMod val="50000"/>
                  </a:schemeClr>
                </a:solidFill>
              </a:rPr>
              <a:t>включає</a:t>
            </a:r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переважаючу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кількість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печіночників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поширених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 на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всіх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 континентах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світу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.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Рослини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200" dirty="0" err="1" smtClean="0">
                <a:solidFill>
                  <a:schemeClr val="accent1">
                    <a:lumMod val="50000"/>
                  </a:schemeClr>
                </a:solidFill>
              </a:rPr>
              <a:t>або</a:t>
            </a:r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200" dirty="0" err="1" smtClean="0">
                <a:solidFill>
                  <a:schemeClr val="accent1">
                    <a:lumMod val="50000"/>
                  </a:schemeClr>
                </a:solidFill>
              </a:rPr>
              <a:t>сланеві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дихотомічно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розгалужені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, з </a:t>
            </a:r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</a:rPr>
              <a:t>«</a:t>
            </a:r>
            <a:r>
              <a:rPr lang="ru-RU" sz="2200" dirty="0" err="1" smtClean="0">
                <a:solidFill>
                  <a:schemeClr val="accent1">
                    <a:lumMod val="50000"/>
                  </a:schemeClr>
                </a:solidFill>
              </a:rPr>
              <a:t>крилами</a:t>
            </a:r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</a:rPr>
              <a:t>»,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або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ru-RU" sz="2200" dirty="0" err="1" smtClean="0">
                <a:solidFill>
                  <a:schemeClr val="accent1">
                    <a:lumMod val="50000"/>
                  </a:schemeClr>
                </a:solidFill>
              </a:rPr>
              <a:t>частіше</a:t>
            </a:r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</a:rPr>
              <a:t>) </a:t>
            </a:r>
            <a:r>
              <a:rPr lang="ru-RU" sz="2200" dirty="0" err="1" smtClean="0">
                <a:solidFill>
                  <a:schemeClr val="accent1">
                    <a:lumMod val="50000"/>
                  </a:schemeClr>
                </a:solidFill>
              </a:rPr>
              <a:t>розчленовані</a:t>
            </a:r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на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стеблоподібну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вісь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 і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вільні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листоподібні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вирости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які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 косо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прикріплені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 і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збігають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 по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стеблу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або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листостеблові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плагіотропні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, листки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розміщені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 на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стеблі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 в два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або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 три ряди.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Тобто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 з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двома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 рядами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бокових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 (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спинних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)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різної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форми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листків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знизу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стебла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буває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ще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 один ряд (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черевних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)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листків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 –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амфігастріїв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які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відрізняються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від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бокових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 за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розмірами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 і формою,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різного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ступеню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дорзовентральності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. Листки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складаються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 з одного шару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клітин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, без </a:t>
            </a:r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</a:rPr>
              <a:t>жилки, пластинка </a:t>
            </a:r>
            <a:r>
              <a:rPr lang="ru-RU" sz="2200" dirty="0" err="1" smtClean="0">
                <a:solidFill>
                  <a:schemeClr val="accent1">
                    <a:lumMod val="50000"/>
                  </a:schemeClr>
                </a:solidFill>
              </a:rPr>
              <a:t>поділяється</a:t>
            </a:r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</a:rPr>
              <a:t> на </a:t>
            </a:r>
            <a:r>
              <a:rPr lang="ru-RU" sz="2200" dirty="0" err="1" smtClean="0">
                <a:solidFill>
                  <a:schemeClr val="accent1">
                    <a:lumMod val="50000"/>
                  </a:schemeClr>
                </a:solidFill>
              </a:rPr>
              <a:t>дві</a:t>
            </a:r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200" dirty="0" err="1" smtClean="0">
                <a:solidFill>
                  <a:schemeClr val="accent1">
                    <a:lumMod val="50000"/>
                  </a:schemeClr>
                </a:solidFill>
              </a:rPr>
              <a:t>лопаті</a:t>
            </a:r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</a:rPr>
              <a:t>. </a:t>
            </a:r>
            <a:r>
              <a:rPr lang="ru-RU" sz="2200" dirty="0" err="1" smtClean="0">
                <a:solidFill>
                  <a:schemeClr val="accent1">
                    <a:lumMod val="50000"/>
                  </a:schemeClr>
                </a:solidFill>
              </a:rPr>
              <a:t>Їх</a:t>
            </a:r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</a:rPr>
              <a:t> форма, </a:t>
            </a:r>
            <a:r>
              <a:rPr lang="ru-RU" sz="2200" dirty="0" err="1" smtClean="0">
                <a:solidFill>
                  <a:schemeClr val="accent1">
                    <a:lumMod val="50000"/>
                  </a:schemeClr>
                </a:solidFill>
              </a:rPr>
              <a:t>розмір</a:t>
            </a:r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</a:rPr>
              <a:t> та </a:t>
            </a:r>
            <a:r>
              <a:rPr lang="ru-RU" sz="2200" dirty="0" err="1" smtClean="0">
                <a:solidFill>
                  <a:schemeClr val="accent1">
                    <a:lumMod val="50000"/>
                  </a:schemeClr>
                </a:solidFill>
              </a:rPr>
              <a:t>взаємне</a:t>
            </a:r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200" dirty="0" err="1" smtClean="0">
                <a:solidFill>
                  <a:schemeClr val="accent1">
                    <a:lumMod val="50000"/>
                  </a:schemeClr>
                </a:solidFill>
              </a:rPr>
              <a:t>розташування</a:t>
            </a:r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</a:rPr>
              <a:t> – </a:t>
            </a:r>
            <a:r>
              <a:rPr lang="ru-RU" sz="2200" dirty="0" err="1" smtClean="0">
                <a:solidFill>
                  <a:schemeClr val="accent1">
                    <a:lumMod val="50000"/>
                  </a:schemeClr>
                </a:solidFill>
              </a:rPr>
              <a:t>важливі</a:t>
            </a:r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200" dirty="0" err="1" smtClean="0">
                <a:solidFill>
                  <a:schemeClr val="accent1">
                    <a:lumMod val="50000"/>
                  </a:schemeClr>
                </a:solidFill>
              </a:rPr>
              <a:t>діагностічні</a:t>
            </a:r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200" dirty="0" err="1" smtClean="0">
                <a:solidFill>
                  <a:schemeClr val="accent1">
                    <a:lumMod val="50000"/>
                  </a:schemeClr>
                </a:solidFill>
              </a:rPr>
              <a:t>ознаки</a:t>
            </a:r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200" dirty="0" err="1" smtClean="0">
                <a:solidFill>
                  <a:schemeClr val="accent1">
                    <a:lumMod val="50000"/>
                  </a:schemeClr>
                </a:solidFill>
              </a:rPr>
              <a:t>юнгерманнієвих</a:t>
            </a:r>
            <a:endParaRPr lang="ru-RU" sz="2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4132" y="4253346"/>
            <a:ext cx="382212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i="1" dirty="0" err="1"/>
              <a:t>Fossombronia</a:t>
            </a:r>
            <a:r>
              <a:rPr lang="en-US" sz="2000" b="1" i="1" dirty="0"/>
              <a:t> </a:t>
            </a:r>
            <a:r>
              <a:rPr lang="en-US" sz="2000" b="1" i="1" dirty="0" err="1" smtClean="0"/>
              <a:t>wondraczekii</a:t>
            </a:r>
            <a:endParaRPr lang="uk-UA" sz="2000" b="1" i="1" dirty="0" smtClean="0"/>
          </a:p>
          <a:p>
            <a:pPr algn="ctr"/>
            <a:r>
              <a:rPr lang="uk-UA" dirty="0" smtClean="0">
                <a:hlinkClick r:id="rId3"/>
              </a:rPr>
              <a:t>(фото </a:t>
            </a:r>
            <a:r>
              <a:rPr lang="uk-UA" dirty="0" smtClean="0">
                <a:hlinkClick r:id="rId3"/>
              </a:rPr>
              <a:t>з ресурсу </a:t>
            </a:r>
            <a:r>
              <a:rPr lang="en-US" dirty="0">
                <a:hlinkClick r:id="rId4"/>
              </a:rPr>
              <a:t>https://inpn.mnhn.fr/espece/cd_nom/6296?lg=en</a:t>
            </a:r>
            <a:r>
              <a:rPr lang="uk-UA" dirty="0" smtClean="0"/>
              <a:t>)</a:t>
            </a:r>
            <a:endParaRPr lang="ru-RU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10945091" y="6038450"/>
            <a:ext cx="1142245" cy="669925"/>
          </a:xfrm>
        </p:spPr>
        <p:txBody>
          <a:bodyPr/>
          <a:lstStyle/>
          <a:p>
            <a:fld id="{5D271486-E4EE-42DF-B62F-76935418029A}" type="slidenum">
              <a:rPr lang="ru-RU" smtClean="0"/>
              <a:t>2</a:t>
            </a:fld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855" y="1256435"/>
            <a:ext cx="3684952" cy="276571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084522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4"/>
          <p:cNvSpPr>
            <a:spLocks noGrp="1"/>
          </p:cNvSpPr>
          <p:nvPr>
            <p:ph idx="1"/>
          </p:nvPr>
        </p:nvSpPr>
        <p:spPr>
          <a:xfrm>
            <a:off x="490247" y="623018"/>
            <a:ext cx="4289571" cy="5235413"/>
          </a:xfrm>
        </p:spPr>
        <p:txBody>
          <a:bodyPr>
            <a:noAutofit/>
          </a:bodyPr>
          <a:lstStyle/>
          <a:p>
            <a:r>
              <a:rPr lang="ru-RU" sz="2200" dirty="0" err="1" smtClean="0">
                <a:solidFill>
                  <a:schemeClr val="accent1">
                    <a:lumMod val="50000"/>
                  </a:schemeClr>
                </a:solidFill>
              </a:rPr>
              <a:t>Гаметангії</a:t>
            </a:r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200" dirty="0" err="1" smtClean="0">
                <a:solidFill>
                  <a:schemeClr val="accent1">
                    <a:lumMod val="50000"/>
                  </a:schemeClr>
                </a:solidFill>
              </a:rPr>
              <a:t>містяться</a:t>
            </a:r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на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верхньому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боці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дорзовентрального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стебла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або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 на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кінцях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стебел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чи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гілочок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. У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юнгерманіідних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печіночників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архегонії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мають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періантій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 –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обгортку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 з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верхівкових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листків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що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зрослися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. </a:t>
            </a:r>
            <a:r>
              <a:rPr lang="ru-RU" sz="2200" dirty="0" smtClean="0">
                <a:solidFill>
                  <a:schemeClr val="accent1">
                    <a:lumMod val="50000"/>
                  </a:schemeClr>
                </a:solidFill>
              </a:rPr>
              <a:t>Коробочка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спорогона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 без колонки і перистома,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розкривається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чотирма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щілинами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крім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 спор у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ній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 є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елатери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 з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спіральними</a:t>
            </a:r>
            <a:r>
              <a:rPr lang="ru-RU" sz="2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accent1">
                    <a:lumMod val="50000"/>
                  </a:schemeClr>
                </a:solidFill>
              </a:rPr>
              <a:t>потовщеннями</a:t>
            </a:r>
            <a:endParaRPr lang="ru-RU" sz="2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66510" y="4534992"/>
            <a:ext cx="60959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Pellia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epiphylla</a:t>
            </a:r>
            <a:endParaRPr lang="uk-UA" sz="20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uk-UA" sz="2000" dirty="0" smtClean="0">
                <a:hlinkClick r:id="rId2"/>
              </a:rPr>
              <a:t>(фото </a:t>
            </a:r>
            <a:r>
              <a:rPr lang="uk-UA" sz="2000" dirty="0" smtClean="0">
                <a:hlinkClick r:id="rId2"/>
              </a:rPr>
              <a:t>з ресурсу </a:t>
            </a:r>
            <a:r>
              <a:rPr lang="en-US" sz="2000" dirty="0">
                <a:hlinkClick r:id="rId3"/>
              </a:rPr>
              <a:t>https://commons.wikimedia.org/wiki/File:Pellia_epiphylla_(d,_144643-474753)_1607.jpg</a:t>
            </a:r>
            <a:r>
              <a:rPr lang="uk-UA" sz="2000" dirty="0" smtClean="0"/>
              <a:t>)</a:t>
            </a:r>
            <a:endParaRPr lang="ru-RU" sz="200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1486-E4EE-42DF-B62F-76935418029A}" type="slidenum">
              <a:rPr lang="ru-RU" smtClean="0"/>
              <a:t>3</a:t>
            </a:fld>
            <a:endParaRPr lang="ru-RU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2295" y="623019"/>
            <a:ext cx="4952245" cy="372730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0220217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684145" y="61420"/>
            <a:ext cx="4214562" cy="722213"/>
          </a:xfrm>
        </p:spPr>
        <p:txBody>
          <a:bodyPr>
            <a:normAutofit/>
          </a:bodyPr>
          <a:lstStyle/>
          <a:p>
            <a:pPr lvl="0" algn="just"/>
            <a:r>
              <a:rPr lang="uk-UA" sz="2600" b="1" i="1" dirty="0" smtClean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Фото для визначення</a:t>
            </a:r>
            <a:endParaRPr lang="ru-RU" sz="2600" b="1" dirty="0">
              <a:solidFill>
                <a:schemeClr val="accent4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049755" y="5962992"/>
            <a:ext cx="1142245" cy="669925"/>
          </a:xfrm>
        </p:spPr>
        <p:txBody>
          <a:bodyPr/>
          <a:lstStyle/>
          <a:p>
            <a:fld id="{5D271486-E4EE-42DF-B62F-76935418029A}" type="slidenum">
              <a:rPr lang="ru-RU" smtClean="0"/>
              <a:t>4</a:t>
            </a:fld>
            <a:endParaRPr lang="ru-RU" dirty="0"/>
          </a:p>
        </p:txBody>
      </p:sp>
      <p:sp>
        <p:nvSpPr>
          <p:cNvPr id="7" name="Заголовок 4"/>
          <p:cNvSpPr txBox="1">
            <a:spLocks/>
          </p:cNvSpPr>
          <p:nvPr/>
        </p:nvSpPr>
        <p:spPr>
          <a:xfrm>
            <a:off x="172214" y="644755"/>
            <a:ext cx="11869731" cy="91401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uk-UA" sz="21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</a:t>
            </a:r>
            <a:r>
              <a:rPr lang="en-US" sz="21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</a:t>
            </a:r>
            <a:r>
              <a:rPr lang="uk-UA" sz="2100" b="1" i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єкт</a:t>
            </a:r>
            <a:r>
              <a:rPr lang="uk-UA" sz="21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№</a:t>
            </a:r>
            <a:r>
              <a:rPr lang="uk-UA" sz="2100" b="1" i="1" cap="none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</a:t>
            </a:r>
            <a:r>
              <a:rPr lang="uk-UA" sz="2100" b="1" cap="none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100" b="1" cap="none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Нагрунтовий</a:t>
            </a:r>
            <a:r>
              <a:rPr lang="uk-UA" sz="2100" b="1" cap="none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uk-UA" sz="2100" b="1" cap="none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епігеоїдний</a:t>
            </a:r>
            <a:r>
              <a:rPr lang="uk-UA" sz="2100" b="1" cap="none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uk-UA" sz="2100" b="1" cap="none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юнгерманієвий</a:t>
            </a:r>
            <a:r>
              <a:rPr lang="uk-UA" sz="2100" b="1" cap="none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печіночник, стійкий до дії несприятливих природних </a:t>
            </a:r>
            <a:r>
              <a:rPr lang="uk-UA" sz="2100" b="1" cap="none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екофакторів</a:t>
            </a:r>
            <a:r>
              <a:rPr lang="uk-UA" sz="2100" b="1" cap="none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але чутливий до антропогенного впливу. Мешкає в піщаних степах та соснових лісах. Місце збору зразка: кучугури заказника «Саги»</a:t>
            </a:r>
            <a:endParaRPr lang="ru-RU" sz="21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05259" y="5952919"/>
            <a:ext cx="97033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Фото 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1.1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Відносні розміри слані (об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</a:t>
            </a:r>
            <a:r>
              <a:rPr lang="uk-UA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єкт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uk-UA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тонки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ниткоподібні структури, неначе </a:t>
            </a:r>
            <a:r>
              <a:rPr lang="uk-UA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зплутані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 клубочок)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3961" y="1667388"/>
            <a:ext cx="6893530" cy="4400903"/>
          </a:xfrm>
          <a:prstGeom prst="rect">
            <a:avLst/>
          </a:prstGeom>
        </p:spPr>
      </p:pic>
      <p:sp>
        <p:nvSpPr>
          <p:cNvPr id="3" name="Стрелка вправо 2"/>
          <p:cNvSpPr/>
          <p:nvPr/>
        </p:nvSpPr>
        <p:spPr>
          <a:xfrm rot="9294720">
            <a:off x="7641201" y="1925329"/>
            <a:ext cx="733229" cy="22508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 rot="18470981">
            <a:off x="7218275" y="5448593"/>
            <a:ext cx="733229" cy="22508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20976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1486-E4EE-42DF-B62F-76935418029A}" type="slidenum">
              <a:rPr lang="ru-RU" smtClean="0"/>
              <a:t>5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337" y="533262"/>
            <a:ext cx="4020884" cy="518866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TextBox 5"/>
          <p:cNvSpPr txBox="1"/>
          <p:nvPr/>
        </p:nvSpPr>
        <p:spPr>
          <a:xfrm>
            <a:off x="290145" y="5913437"/>
            <a:ext cx="53763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Фото 1.2. 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Стебла печіночника під бінокулярним мікроскопом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3122" y="804220"/>
            <a:ext cx="6544202" cy="460677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8" name="TextBox 7"/>
          <p:cNvSpPr txBox="1"/>
          <p:nvPr/>
        </p:nvSpPr>
        <p:spPr>
          <a:xfrm>
            <a:off x="5444836" y="5913437"/>
            <a:ext cx="63730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Фото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Фрагмент 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тебла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проникаючому світлі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549741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1486-E4EE-42DF-B62F-76935418029A}" type="slidenum">
              <a:rPr lang="ru-RU" smtClean="0"/>
              <a:t>6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684145" y="61420"/>
            <a:ext cx="4214562" cy="722213"/>
          </a:xfrm>
        </p:spPr>
        <p:txBody>
          <a:bodyPr>
            <a:normAutofit/>
          </a:bodyPr>
          <a:lstStyle/>
          <a:p>
            <a:pPr lvl="0" algn="just"/>
            <a:r>
              <a:rPr lang="uk-UA" sz="2600" b="1" i="1" dirty="0" smtClean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Фото для визначення</a:t>
            </a:r>
            <a:endParaRPr lang="ru-RU" sz="2600" b="1" dirty="0">
              <a:solidFill>
                <a:schemeClr val="accent4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Заголовок 4"/>
          <p:cNvSpPr txBox="1">
            <a:spLocks/>
          </p:cNvSpPr>
          <p:nvPr/>
        </p:nvSpPr>
        <p:spPr>
          <a:xfrm>
            <a:off x="144505" y="532978"/>
            <a:ext cx="11908950" cy="97357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uk-UA" sz="18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</a:t>
            </a:r>
            <a:r>
              <a:rPr lang="en-US" sz="18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</a:t>
            </a:r>
            <a:r>
              <a:rPr lang="uk-UA" sz="1800" b="1" i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єкт</a:t>
            </a:r>
            <a:r>
              <a:rPr lang="uk-UA" sz="18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18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№</a:t>
            </a:r>
            <a:r>
              <a:rPr lang="en-US" sz="18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uk-UA" sz="1800" b="1" i="1" cap="none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uk-UA" sz="1800" b="1" cap="none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1800" b="1" cap="none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Епіфітний</a:t>
            </a:r>
            <a:r>
              <a:rPr lang="uk-UA" sz="1800" b="1" cap="none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вид, нерідко оселяється на гнилій корі повалених стовбурів. Мешкає в листяних лісах по всій Україні, залюб</a:t>
            </a:r>
            <a:r>
              <a:rPr lang="uk-UA" sz="1800" b="1" cap="none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</a:t>
            </a:r>
            <a:r>
              <a:rPr lang="uk-UA" sz="1800" b="1" cap="none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зростає в старих густих насадженнях (чим густіші хащі, тим краще). Місце збору зразка: старовинний парк села Садове, кора старого дерева </a:t>
            </a:r>
            <a:r>
              <a:rPr lang="en-US" sz="1800" b="1" i="1" cap="none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Ulmus</a:t>
            </a:r>
            <a:endParaRPr lang="ru-RU" sz="1800" b="1" i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131269" y="3749469"/>
            <a:ext cx="38922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Фото </a:t>
            </a:r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.1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Відносні розміри слані (об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</a:t>
            </a:r>
            <a:r>
              <a:rPr lang="uk-UA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єкт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яскраво-салатового кольору)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128" y="1562256"/>
            <a:ext cx="7636141" cy="510178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9" name="Стрелка вправо 8"/>
          <p:cNvSpPr/>
          <p:nvPr/>
        </p:nvSpPr>
        <p:spPr>
          <a:xfrm rot="9294720">
            <a:off x="5521997" y="2233140"/>
            <a:ext cx="733229" cy="22508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 rot="3039246">
            <a:off x="3439849" y="2634569"/>
            <a:ext cx="733229" cy="22508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9651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732802" y="5860086"/>
            <a:ext cx="437662" cy="669925"/>
          </a:xfrm>
        </p:spPr>
        <p:txBody>
          <a:bodyPr/>
          <a:lstStyle/>
          <a:p>
            <a:fld id="{5D271486-E4EE-42DF-B62F-76935418029A}" type="slidenum">
              <a:rPr lang="ru-RU" smtClean="0"/>
              <a:t>7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8982" y="308098"/>
            <a:ext cx="3532910" cy="35056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0673" y="308098"/>
            <a:ext cx="3512357" cy="35056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621" y="335696"/>
            <a:ext cx="4017286" cy="260202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TextBox 8"/>
          <p:cNvSpPr txBox="1"/>
          <p:nvPr/>
        </p:nvSpPr>
        <p:spPr>
          <a:xfrm>
            <a:off x="244620" y="2988229"/>
            <a:ext cx="44243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Фото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Печіночник в природних умовах (сильно збільшено)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828544" y="3962070"/>
            <a:ext cx="69042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Фото 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2.3. </a:t>
            </a:r>
            <a:r>
              <a:rPr lang="uk-UA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Обєкт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 полі зору бінокуляра (різне </a:t>
            </a:r>
            <a:r>
              <a:rPr lang="uk-UA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зібльшення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093698" y="5536920"/>
            <a:ext cx="70789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Фото 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.4. 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Фрагмент 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тебла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проникаючому 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світлі. Стрілкою позначена нижня лопать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620" y="3813726"/>
            <a:ext cx="3744069" cy="271628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2" name="Стрелка вправо 11"/>
          <p:cNvSpPr/>
          <p:nvPr/>
        </p:nvSpPr>
        <p:spPr>
          <a:xfrm rot="13375714">
            <a:off x="2756855" y="5870050"/>
            <a:ext cx="733229" cy="22508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9577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743761" y="6188075"/>
            <a:ext cx="448239" cy="669925"/>
          </a:xfrm>
        </p:spPr>
        <p:txBody>
          <a:bodyPr/>
          <a:lstStyle/>
          <a:p>
            <a:fld id="{5D271486-E4EE-42DF-B62F-76935418029A}" type="slidenum">
              <a:rPr lang="ru-RU" smtClean="0"/>
              <a:t>8</a:t>
            </a:fld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684145" y="61420"/>
            <a:ext cx="4214562" cy="722213"/>
          </a:xfrm>
        </p:spPr>
        <p:txBody>
          <a:bodyPr>
            <a:normAutofit/>
          </a:bodyPr>
          <a:lstStyle/>
          <a:p>
            <a:pPr lvl="0" algn="just"/>
            <a:r>
              <a:rPr lang="uk-UA" sz="2600" b="1" i="1" dirty="0" smtClean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Фото для визначення</a:t>
            </a:r>
            <a:endParaRPr lang="ru-RU" sz="2600" b="1" dirty="0">
              <a:solidFill>
                <a:schemeClr val="accent4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Заголовок 4"/>
          <p:cNvSpPr txBox="1">
            <a:spLocks/>
          </p:cNvSpPr>
          <p:nvPr/>
        </p:nvSpPr>
        <p:spPr>
          <a:xfrm>
            <a:off x="186282" y="572618"/>
            <a:ext cx="11869731" cy="1396859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uk-UA" sz="21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</a:t>
            </a:r>
            <a:r>
              <a:rPr lang="en-US" sz="21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</a:t>
            </a:r>
            <a:r>
              <a:rPr lang="uk-UA" sz="2100" b="1" i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єкт</a:t>
            </a:r>
            <a:r>
              <a:rPr lang="uk-UA" sz="21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1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№</a:t>
            </a:r>
            <a:r>
              <a:rPr lang="en-US" sz="2100" b="1" i="1" cap="none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uk-UA" sz="2100" b="1" i="1" cap="none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uk-UA" sz="2100" b="1" cap="none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100" b="1" cap="none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Облігатний</a:t>
            </a:r>
            <a:r>
              <a:rPr lang="uk-UA" sz="2100" b="1" cap="none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100" b="1" cap="none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епіфітний</a:t>
            </a:r>
            <a:r>
              <a:rPr lang="uk-UA" sz="2100" b="1" cap="none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печіночник, типовий представник флори </a:t>
            </a:r>
            <a:r>
              <a:rPr lang="uk-UA" sz="2100" b="1" cap="none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дрібнолистяних</a:t>
            </a:r>
            <a:r>
              <a:rPr lang="uk-UA" sz="2100" b="1" cap="none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широколистяних та мішаних лісів. На Херсонщині має статус регіонально рідкісного виду. Росте переважно на корі дубів та ясенів. Місце збору зразка: </a:t>
            </a:r>
            <a:r>
              <a:rPr lang="uk-UA" sz="2100" b="1" cap="none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пам</a:t>
            </a:r>
            <a:r>
              <a:rPr lang="en-US" sz="2100" b="1" cap="none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</a:t>
            </a:r>
            <a:r>
              <a:rPr lang="uk-UA" sz="2100" b="1" cap="none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ятка природи «Деревостій Акації білої»</a:t>
            </a:r>
            <a:endParaRPr lang="ru-RU" sz="21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738" y="2068053"/>
            <a:ext cx="4071073" cy="393646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1" name="TextBox 10"/>
          <p:cNvSpPr txBox="1"/>
          <p:nvPr/>
        </p:nvSpPr>
        <p:spPr>
          <a:xfrm>
            <a:off x="6420337" y="6004522"/>
            <a:ext cx="40038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Фото 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Килим печіночника 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природних умовах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69739" y="6004522"/>
            <a:ext cx="43664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Фото 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3.1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Відносні розміри 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гілочок печіночника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5185" y="2068053"/>
            <a:ext cx="3854126" cy="3936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2557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71486-E4EE-42DF-B62F-76935418029A}" type="slidenum">
              <a:rPr lang="ru-RU" smtClean="0"/>
              <a:t>9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605" y="547561"/>
            <a:ext cx="5262914" cy="427163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95605" y="5043976"/>
            <a:ext cx="38869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Фото 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3.3. </a:t>
            </a:r>
            <a:r>
              <a:rPr lang="uk-UA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Обєкт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 полі зору бінокуляра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42964" y="5048071"/>
            <a:ext cx="53316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Фото 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3.4. 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Фрагмент 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тебла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проникаючому 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світлі (велике збільшення)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85403" y="5923278"/>
            <a:ext cx="57536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Стрілками позначена нижня лопать</a:t>
            </a:r>
            <a:endParaRPr lang="ru-RU" sz="2000" b="1" dirty="0"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Стрелка вправо 10"/>
          <p:cNvSpPr/>
          <p:nvPr/>
        </p:nvSpPr>
        <p:spPr>
          <a:xfrm rot="13111798">
            <a:off x="2392943" y="3265271"/>
            <a:ext cx="733229" cy="35596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 rot="2867747">
            <a:off x="746681" y="2662434"/>
            <a:ext cx="733229" cy="318238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057" y="547561"/>
            <a:ext cx="5430305" cy="4271634"/>
          </a:xfrm>
          <a:prstGeom prst="rect">
            <a:avLst/>
          </a:prstGeom>
        </p:spPr>
      </p:pic>
      <p:sp>
        <p:nvSpPr>
          <p:cNvPr id="10" name="Стрелка вправо 9"/>
          <p:cNvSpPr/>
          <p:nvPr/>
        </p:nvSpPr>
        <p:spPr>
          <a:xfrm rot="2092989">
            <a:off x="6804316" y="1710800"/>
            <a:ext cx="733229" cy="367829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 rot="13198160">
            <a:off x="8940032" y="2444911"/>
            <a:ext cx="733229" cy="392505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2539115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D06F1E"/>
      </a:dk2>
      <a:lt2>
        <a:srgbClr val="F0BE21"/>
      </a:lt2>
      <a:accent1>
        <a:srgbClr val="760603"/>
      </a:accent1>
      <a:accent2>
        <a:srgbClr val="9F761A"/>
      </a:accent2>
      <a:accent3>
        <a:srgbClr val="92A200"/>
      </a:accent3>
      <a:accent4>
        <a:srgbClr val="4AA157"/>
      </a:accent4>
      <a:accent5>
        <a:srgbClr val="46788D"/>
      </a:accent5>
      <a:accent6>
        <a:srgbClr val="A848A8"/>
      </a:accent6>
      <a:hlink>
        <a:srgbClr val="460402"/>
      </a:hlink>
      <a:folHlink>
        <a:srgbClr val="991111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343</TotalTime>
  <Words>804</Words>
  <Application>Microsoft Office PowerPoint</Application>
  <PresentationFormat>Широкоэкранный</PresentationFormat>
  <Paragraphs>57</Paragraphs>
  <Slides>13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Calibri</vt:lpstr>
      <vt:lpstr>Century Gothic</vt:lpstr>
      <vt:lpstr>Wingdings 3</vt:lpstr>
      <vt:lpstr>Сектор</vt:lpstr>
      <vt:lpstr>Лабораторна робота №8. Марчантієві та юнгерманнієві печіночники природних екосистем Херсонщини: клас Jungermanniopsida</vt:lpstr>
      <vt:lpstr>Теоретичні положення</vt:lpstr>
      <vt:lpstr>Презентация PowerPoint</vt:lpstr>
      <vt:lpstr>Фото для визначення</vt:lpstr>
      <vt:lpstr>Презентация PowerPoint</vt:lpstr>
      <vt:lpstr>Фото для визначення</vt:lpstr>
      <vt:lpstr>Презентация PowerPoint</vt:lpstr>
      <vt:lpstr>Фото для визначення</vt:lpstr>
      <vt:lpstr>Презентация PowerPoint</vt:lpstr>
      <vt:lpstr>Фото для визначення</vt:lpstr>
      <vt:lpstr>Презентация PowerPoint</vt:lpstr>
      <vt:lpstr>Презентация PowerPoint</vt:lpstr>
      <vt:lpstr>Література для самопідготовки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OWNER</dc:creator>
  <cp:lastModifiedBy>Загороднюк</cp:lastModifiedBy>
  <cp:revision>45</cp:revision>
  <dcterms:created xsi:type="dcterms:W3CDTF">2020-04-20T10:25:54Z</dcterms:created>
  <dcterms:modified xsi:type="dcterms:W3CDTF">2020-05-21T19:29:48Z</dcterms:modified>
</cp:coreProperties>
</file>