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88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60" r:id="rId36"/>
    <p:sldId id="25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623" autoAdjust="0"/>
  </p:normalViewPr>
  <p:slideViewPr>
    <p:cSldViewPr>
      <p:cViewPr>
        <p:scale>
          <a:sx n="100" d="100"/>
          <a:sy n="100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4B36B-88D0-4D7A-959E-15A2B855B848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7C5F4-F614-42E4-8F14-7FDAA1E76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9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F368-2CE4-46D6-937F-03780A72D3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dirty="0" smtClean="0">
                <a:solidFill>
                  <a:srgbClr val="227A8F"/>
                </a:solidFill>
                <a:latin typeface="Times New Roman" pitchFamily="18" charset="0"/>
                <a:cs typeface="Times New Roman" pitchFamily="18" charset="0"/>
              </a:rPr>
              <a:t>ДОВЕДЕННЯ Теореми 6.1.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Доведення проведемо методом від противного: припустимо, що теорема не вірна, і знайдемо протиріччя, з якого буде випливати, що теорема справедлива. Якщо теорема не вірна, то є непарна кількість вершин, степені яких непарні. Але сума степенів вершин з парними степенями парна. Сума степенів всіх вершин є сума степенів вершин з непарними степенями плюс сума степенів вершин з парними степенями. Оскільки сума непарного і парного чисел є число непарне, сума степенів всіх вершин непарна</a:t>
            </a:r>
            <a:r>
              <a:rPr lang="uk-UA" sz="1200" baseline="0" dirty="0" smtClean="0">
                <a:latin typeface="Times New Roman" pitchFamily="18" charset="0"/>
                <a:cs typeface="Times New Roman" pitchFamily="18" charset="0"/>
              </a:rPr>
              <a:t>, приходимо до </a:t>
            </a:r>
            <a:r>
              <a:rPr lang="uk-UA" sz="1200" baseline="0" dirty="0" err="1" smtClean="0">
                <a:latin typeface="Times New Roman" pitchFamily="18" charset="0"/>
                <a:cs typeface="Times New Roman" pitchFamily="18" charset="0"/>
              </a:rPr>
              <a:t>суперечення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Отже, робимо висновок, що теорема справедлива.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C5F4-F614-42E4-8F14-7FDAA1E763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8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	ДОВЕДЕННЯ Теореми</a:t>
            </a:r>
            <a:r>
              <a:rPr lang="uk-UA" sz="1200" b="1" baseline="0" dirty="0" smtClean="0">
                <a:latin typeface="Times New Roman" pitchFamily="18" charset="0"/>
                <a:cs typeface="Times New Roman" pitchFamily="18" charset="0"/>
              </a:rPr>
              <a:t> 6.3.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Припустимо, що для деяких вершин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шлях 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єдиним, і покажемо, що в такому випадку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буде деревом.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Припустимо, що існують два різних шляхи: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довжини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довжини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У кожному шляху повинна існувати перша вершина, починаючи з якої відповідні вершини не збігаються, скажемо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у кожному зі шляхів повинна існувати точка, починаючи з якої вершини знову ті самі, скажемо,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err="1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Тоді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	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i+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i+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є циклом, тому граф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деревом. 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ДОВЕДЕННЯ Теореми 6.4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Припустимо, що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деревом. Тоді або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зв'язним, або містить цикл.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Якщо граф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зв'язний, то існують вершини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для яких не існує шляху 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Якщо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містить цикл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то як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...…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є шляхами 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Поклавши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бачимо, що шлях між вершинами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єдиним. 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C5F4-F614-42E4-8F14-7FDAA1E7637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57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ДОВЕДЕННЯ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Припустимо, що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деревом. Тоді або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зв'язним, або містить цикл.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Якщо граф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зв'язний, то існують вершини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для яких не існує шляху 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	Якщо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містить цикл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то як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...…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є шляхами з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 Поклавши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1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бачимо, що шлях між вершинами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12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не є єдиним.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C5F4-F614-42E4-8F14-7FDAA1E7637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08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ДОВЕДЕННЯ Теореми 6.5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200" dirty="0" smtClean="0">
                <a:latin typeface="Times New Roman" pitchFamily="18" charset="0"/>
              </a:rPr>
              <a:t> Припустимо, що є дерево </a:t>
            </a:r>
            <a:r>
              <a:rPr lang="uk-UA" sz="1200" i="1" dirty="0" smtClean="0">
                <a:latin typeface="Times New Roman" pitchFamily="18" charset="0"/>
              </a:rPr>
              <a:t>Т</a:t>
            </a:r>
            <a:r>
              <a:rPr lang="uk-UA" sz="1200" dirty="0" smtClean="0">
                <a:latin typeface="Times New Roman" pitchFamily="18" charset="0"/>
              </a:rPr>
              <a:t>. Будь-яке дерево можна представити як кореневе дерево, і це ніяким чином не міняє ні числа ребер, ні числа вершин. Розглянемо тепер орієнтоване дерево </a:t>
            </a:r>
            <a:r>
              <a:rPr lang="uk-UA" sz="1200" i="1" dirty="0" smtClean="0">
                <a:latin typeface="Times New Roman" pitchFamily="18" charset="0"/>
              </a:rPr>
              <a:t>Т </a:t>
            </a:r>
            <a:r>
              <a:rPr lang="uk-UA" sz="1200" dirty="0" smtClean="0">
                <a:latin typeface="Times New Roman" pitchFamily="18" charset="0"/>
              </a:rPr>
              <a:t>′, породжене деревом </a:t>
            </a:r>
            <a:r>
              <a:rPr lang="uk-UA" sz="1200" i="1" dirty="0" smtClean="0">
                <a:latin typeface="Times New Roman" pitchFamily="18" charset="0"/>
              </a:rPr>
              <a:t>Т</a:t>
            </a:r>
            <a:r>
              <a:rPr lang="uk-UA" sz="1200" dirty="0" smtClean="0">
                <a:latin typeface="Times New Roman" pitchFamily="18" charset="0"/>
              </a:rPr>
              <a:t>. У кожного ребра </a:t>
            </a:r>
            <a:r>
              <a:rPr lang="uk-UA" sz="1200" i="1" dirty="0" smtClean="0">
                <a:latin typeface="Times New Roman" pitchFamily="18" charset="0"/>
              </a:rPr>
              <a:t>Т</a:t>
            </a:r>
            <a:r>
              <a:rPr lang="uk-UA" sz="1200" dirty="0" smtClean="0">
                <a:latin typeface="Times New Roman" pitchFamily="18" charset="0"/>
              </a:rPr>
              <a:t> одна і тільки одна кінцева вершина. Отже, число ребер і вершин те саме, крім кореневої вершини. Якщо врахувати кореневу вершину, одержимо, що вершин на одну більше, ніж ребер.</a:t>
            </a:r>
            <a:r>
              <a:rPr lang="ru-RU" sz="1200" dirty="0" smtClean="0">
                <a:latin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C5F4-F614-42E4-8F14-7FDAA1E7637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4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 3" pitchFamily="18" charset="2"/>
                  <a:buNone/>
                </a:pPr>
                <a:r>
                  <a:rPr lang="uk-UA" sz="1200" b="1" dirty="0" smtClean="0">
                    <a:latin typeface="Times New Roman" pitchFamily="18" charset="0"/>
                  </a:rPr>
                  <a:t>ДОВЕДЕННЯ Теореми</a:t>
                </a:r>
                <a:r>
                  <a:rPr lang="uk-UA" sz="1200" b="1" baseline="0" dirty="0" smtClean="0">
                    <a:latin typeface="Times New Roman" pitchFamily="18" charset="0"/>
                  </a:rPr>
                  <a:t> 6.15</a:t>
                </a:r>
                <a:r>
                  <a:rPr lang="uk-UA" sz="1200" b="1" dirty="0" smtClean="0">
                    <a:latin typeface="Times New Roman" pitchFamily="18" charset="0"/>
                  </a:rPr>
                  <a:t>.</a:t>
                </a:r>
                <a:r>
                  <a:rPr lang="uk-UA" sz="1200" dirty="0" smtClean="0">
                    <a:latin typeface="Times New Roman" pitchFamily="18" charset="0"/>
                  </a:rPr>
                  <a:t> Якщо всі вершини </a:t>
                </a:r>
                <a:r>
                  <a:rPr lang="uk-UA" sz="1200" i="1" dirty="0" smtClean="0">
                    <a:latin typeface="Times New Roman" pitchFamily="18" charset="0"/>
                  </a:rPr>
                  <a:t>G</a:t>
                </a:r>
                <a:r>
                  <a:rPr lang="uk-UA" sz="1200" dirty="0" smtClean="0">
                    <a:latin typeface="Times New Roman" pitchFamily="18" charset="0"/>
                  </a:rPr>
                  <a:t>, які належать одній і тій самій компоненті, поміщені разом, тоді, оскільки між двома будь-якими такими вершинами існує шлях, блок матриці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1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uk-UA" sz="1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sz="1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uk-UA" sz="1200" dirty="0" smtClean="0">
                    <a:latin typeface="Times New Roman" pitchFamily="18" charset="0"/>
                  </a:rPr>
                  <a:t>, що складається лише з рядків і стовпців, позначених цими вершинами, містить як елементи тільки одиниці. </a:t>
                </a:r>
              </a:p>
              <a:p>
                <a:pPr>
                  <a:buFont typeface="Wingdings 3" pitchFamily="18" charset="2"/>
                  <a:buNone/>
                </a:pPr>
                <a:r>
                  <a:rPr lang="uk-UA" sz="1200" dirty="0" smtClean="0">
                    <a:latin typeface="Times New Roman" pitchFamily="18" charset="0"/>
                  </a:rPr>
                  <a:t>Далі, будь-який елемент </a:t>
                </a:r>
                <a:r>
                  <a:rPr lang="uk-UA" sz="1200" i="1" dirty="0" smtClean="0">
                    <a:latin typeface="Times New Roman" pitchFamily="18" charset="0"/>
                  </a:rPr>
                  <a:t>А</a:t>
                </a:r>
                <a:r>
                  <a:rPr lang="uk-UA" sz="1200" dirty="0" smtClean="0">
                    <a:latin typeface="Times New Roman" pitchFamily="18" charset="0"/>
                  </a:rPr>
                  <a:t> в цьому ж рядку або стовпці, позначених зазначеними вершинами, повинен бути рівним нулю, оскільки не існує шляху з будь-якої іншої вершини у вершину, що належить компоненті. </a:t>
                </a:r>
              </a:p>
              <a:p>
                <a:pPr>
                  <a:buFont typeface="Wingdings 3" pitchFamily="18" charset="2"/>
                  <a:buNone/>
                </a:pPr>
                <a:r>
                  <a:rPr lang="uk-UA" sz="1200" dirty="0" smtClean="0">
                    <a:latin typeface="Times New Roman" pitchFamily="18" charset="0"/>
                  </a:rPr>
                  <a:t>Оскільки для блоків </a:t>
                </a:r>
                <a:r>
                  <a:rPr lang="uk-UA" sz="1200" i="1" dirty="0" err="1" smtClean="0">
                    <a:latin typeface="Times New Roman" pitchFamily="18" charset="0"/>
                  </a:rPr>
                  <a:t>Ai</a:t>
                </a:r>
                <a:r>
                  <a:rPr lang="uk-UA" sz="1200" dirty="0" smtClean="0">
                    <a:latin typeface="Times New Roman" pitchFamily="18" charset="0"/>
                  </a:rPr>
                  <a:t> вершини, що позначають його рядки і стовпці, належать одній і тій самій компоненті, відповідний блок </a:t>
                </a:r>
                <a:r>
                  <a:rPr lang="uk-UA" sz="1200" i="1" dirty="0" err="1" smtClean="0">
                    <a:latin typeface="Times New Roman" pitchFamily="18" charset="0"/>
                  </a:rPr>
                  <a:t>Аi</a:t>
                </a:r>
                <a:r>
                  <a:rPr lang="uk-UA" sz="1200" dirty="0" smtClean="0">
                    <a:latin typeface="Times New Roman" pitchFamily="18" charset="0"/>
                  </a:rPr>
                  <a:t> у матриці </a:t>
                </a:r>
                <a:r>
                  <a:rPr lang="uk-UA" sz="1200" i="1" dirty="0" smtClean="0">
                    <a:latin typeface="Times New Roman" pitchFamily="18" charset="0"/>
                  </a:rPr>
                  <a:t>А</a:t>
                </a:r>
                <a:r>
                  <a:rPr lang="uk-UA" sz="1200" dirty="0" smtClean="0">
                    <a:latin typeface="Times New Roman" pitchFamily="18" charset="0"/>
                  </a:rPr>
                  <a:t> представляє граф - компоненту графа </a:t>
                </a:r>
                <a:r>
                  <a:rPr lang="uk-UA" sz="1200" i="1" dirty="0" smtClean="0">
                    <a:latin typeface="Times New Roman" pitchFamily="18" charset="0"/>
                  </a:rPr>
                  <a:t>G</a:t>
                </a:r>
                <a:r>
                  <a:rPr lang="uk-UA" sz="1200" dirty="0" smtClean="0">
                    <a:latin typeface="Times New Roman" pitchFamily="18" charset="0"/>
                  </a:rPr>
                  <a:t>. </a:t>
                </a:r>
              </a:p>
              <a:p>
                <a:pPr>
                  <a:buFont typeface="Wingdings 3" pitchFamily="18" charset="2"/>
                  <a:buNone/>
                </a:pPr>
                <a:r>
                  <a:rPr lang="uk-UA" sz="1200" dirty="0" smtClean="0">
                    <a:latin typeface="Times New Roman" pitchFamily="18" charset="0"/>
                  </a:rPr>
                  <a:t>Як і раніше, всі інші елементи того ж рядка або стовпця матриці </a:t>
                </a:r>
                <a:r>
                  <a:rPr lang="uk-UA" sz="1200" i="1" dirty="0" smtClean="0">
                    <a:latin typeface="Times New Roman" pitchFamily="18" charset="0"/>
                  </a:rPr>
                  <a:t>А</a:t>
                </a:r>
                <a:r>
                  <a:rPr lang="uk-UA" sz="1200" dirty="0" smtClean="0">
                    <a:latin typeface="Times New Roman" pitchFamily="18" charset="0"/>
                  </a:rPr>
                  <a:t>, позначені цими вершинами, повинні дорівнювати нулю.</a:t>
                </a:r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 3" pitchFamily="18" charset="2"/>
                  <a:buNone/>
                </a:pPr>
                <a:r>
                  <a:rPr lang="uk-UA" sz="1200" b="1" dirty="0" smtClean="0">
                    <a:latin typeface="Times New Roman" pitchFamily="18" charset="0"/>
                  </a:rPr>
                  <a:t>ДОВЕДЕННЯ Теореми</a:t>
                </a:r>
                <a:r>
                  <a:rPr lang="uk-UA" sz="1200" b="1" baseline="0" dirty="0" smtClean="0">
                    <a:latin typeface="Times New Roman" pitchFamily="18" charset="0"/>
                  </a:rPr>
                  <a:t> 6.15</a:t>
                </a:r>
                <a:r>
                  <a:rPr lang="uk-UA" sz="1200" b="1" dirty="0" smtClean="0">
                    <a:latin typeface="Times New Roman" pitchFamily="18" charset="0"/>
                  </a:rPr>
                  <a:t>.</a:t>
                </a:r>
                <a:r>
                  <a:rPr lang="uk-UA" sz="1200" dirty="0" smtClean="0">
                    <a:latin typeface="Times New Roman" pitchFamily="18" charset="0"/>
                  </a:rPr>
                  <a:t> Якщо всі вершини </a:t>
                </a:r>
                <a:r>
                  <a:rPr lang="uk-UA" sz="1200" i="1" dirty="0" smtClean="0">
                    <a:latin typeface="Times New Roman" pitchFamily="18" charset="0"/>
                  </a:rPr>
                  <a:t>G</a:t>
                </a:r>
                <a:r>
                  <a:rPr lang="uk-UA" sz="1200" dirty="0" smtClean="0">
                    <a:latin typeface="Times New Roman" pitchFamily="18" charset="0"/>
                  </a:rPr>
                  <a:t>, які належать одній і тій самій компоненті, поміщені разом, тоді, оскільки між двома будь-якими такими вершинами існує шлях, блок матриці  </a:t>
                </a:r>
                <a:r>
                  <a:rPr lang="en-US" sz="1200" i="0">
                    <a:solidFill>
                      <a:schemeClr val="tx2"/>
                    </a:solidFill>
                    <a:latin typeface="Cambria Math"/>
                  </a:rPr>
                  <a:t>𝐴</a:t>
                </a:r>
                <a:r>
                  <a:rPr lang="uk-UA" sz="1200" i="0">
                    <a:solidFill>
                      <a:schemeClr val="tx2"/>
                    </a:solidFill>
                    <a:latin typeface="Cambria Math"/>
                  </a:rPr>
                  <a:t> ̂</a:t>
                </a:r>
                <a:r>
                  <a:rPr lang="uk-UA" sz="1200" i="0" smtClean="0">
                    <a:solidFill>
                      <a:schemeClr val="tx2"/>
                    </a:solidFill>
                    <a:latin typeface="Cambria Math"/>
                  </a:rPr>
                  <a:t>^</a:t>
                </a:r>
                <a:r>
                  <a:rPr lang="en-US" sz="1200" i="0">
                    <a:solidFill>
                      <a:schemeClr val="tx2"/>
                    </a:solidFill>
                    <a:latin typeface="Cambria Math"/>
                  </a:rPr>
                  <a:t>𝐼</a:t>
                </a:r>
                <a:r>
                  <a:rPr lang="uk-UA" sz="1200" dirty="0" smtClean="0">
                    <a:latin typeface="Times New Roman" pitchFamily="18" charset="0"/>
                  </a:rPr>
                  <a:t>, що складається лише з рядків і стовпців, позначених цими вершинами, містить як елементи тільки одиниці. </a:t>
                </a:r>
              </a:p>
              <a:p>
                <a:pPr>
                  <a:buFont typeface="Wingdings 3" pitchFamily="18" charset="2"/>
                  <a:buNone/>
                </a:pPr>
                <a:r>
                  <a:rPr lang="uk-UA" sz="1200" dirty="0" smtClean="0">
                    <a:latin typeface="Times New Roman" pitchFamily="18" charset="0"/>
                  </a:rPr>
                  <a:t>Далі, будь-який елемент </a:t>
                </a:r>
                <a:r>
                  <a:rPr lang="uk-UA" sz="1200" i="1" dirty="0" smtClean="0">
                    <a:latin typeface="Times New Roman" pitchFamily="18" charset="0"/>
                  </a:rPr>
                  <a:t>А</a:t>
                </a:r>
                <a:r>
                  <a:rPr lang="uk-UA" sz="1200" dirty="0" smtClean="0">
                    <a:latin typeface="Times New Roman" pitchFamily="18" charset="0"/>
                  </a:rPr>
                  <a:t> в цьому ж рядку або стовпці, позначених зазначеними вершинами, повинен бути рівним нулю, оскільки не існує шляху з будь-якої іншої вершини у вершину, що належить компоненті. </a:t>
                </a:r>
              </a:p>
              <a:p>
                <a:pPr>
                  <a:buFont typeface="Wingdings 3" pitchFamily="18" charset="2"/>
                  <a:buNone/>
                </a:pPr>
                <a:r>
                  <a:rPr lang="uk-UA" sz="1200" dirty="0" smtClean="0">
                    <a:latin typeface="Times New Roman" pitchFamily="18" charset="0"/>
                  </a:rPr>
                  <a:t>Оскільки для блоків </a:t>
                </a:r>
                <a:r>
                  <a:rPr lang="uk-UA" sz="1200" i="1" dirty="0" err="1" smtClean="0">
                    <a:latin typeface="Times New Roman" pitchFamily="18" charset="0"/>
                  </a:rPr>
                  <a:t>Ai</a:t>
                </a:r>
                <a:r>
                  <a:rPr lang="uk-UA" sz="1200" dirty="0" smtClean="0">
                    <a:latin typeface="Times New Roman" pitchFamily="18" charset="0"/>
                  </a:rPr>
                  <a:t> вершини, що позначають його рядки і стовпці, належать одній і тій самій компоненті, відповідний блок </a:t>
                </a:r>
                <a:r>
                  <a:rPr lang="uk-UA" sz="1200" i="1" dirty="0" err="1" smtClean="0">
                    <a:latin typeface="Times New Roman" pitchFamily="18" charset="0"/>
                  </a:rPr>
                  <a:t>Аi</a:t>
                </a:r>
                <a:r>
                  <a:rPr lang="uk-UA" sz="1200" dirty="0" smtClean="0">
                    <a:latin typeface="Times New Roman" pitchFamily="18" charset="0"/>
                  </a:rPr>
                  <a:t> у матриці </a:t>
                </a:r>
                <a:r>
                  <a:rPr lang="uk-UA" sz="1200" i="1" dirty="0" smtClean="0">
                    <a:latin typeface="Times New Roman" pitchFamily="18" charset="0"/>
                  </a:rPr>
                  <a:t>А</a:t>
                </a:r>
                <a:r>
                  <a:rPr lang="uk-UA" sz="1200" dirty="0" smtClean="0">
                    <a:latin typeface="Times New Roman" pitchFamily="18" charset="0"/>
                  </a:rPr>
                  <a:t> представляє граф - компоненту графа </a:t>
                </a:r>
                <a:r>
                  <a:rPr lang="uk-UA" sz="1200" i="1" dirty="0" smtClean="0">
                    <a:latin typeface="Times New Roman" pitchFamily="18" charset="0"/>
                  </a:rPr>
                  <a:t>G</a:t>
                </a:r>
                <a:r>
                  <a:rPr lang="uk-UA" sz="1200" dirty="0" smtClean="0">
                    <a:latin typeface="Times New Roman" pitchFamily="18" charset="0"/>
                  </a:rPr>
                  <a:t>. </a:t>
                </a:r>
              </a:p>
              <a:p>
                <a:pPr>
                  <a:buFont typeface="Wingdings 3" pitchFamily="18" charset="2"/>
                  <a:buNone/>
                </a:pPr>
                <a:r>
                  <a:rPr lang="uk-UA" sz="1200" dirty="0" smtClean="0">
                    <a:latin typeface="Times New Roman" pitchFamily="18" charset="0"/>
                  </a:rPr>
                  <a:t>Як і раніше, всі інші елементи того ж рядка або стовпця матриці </a:t>
                </a:r>
                <a:r>
                  <a:rPr lang="uk-UA" sz="1200" i="1" dirty="0" smtClean="0">
                    <a:latin typeface="Times New Roman" pitchFamily="18" charset="0"/>
                  </a:rPr>
                  <a:t>А</a:t>
                </a:r>
                <a:r>
                  <a:rPr lang="uk-UA" sz="1200" dirty="0" smtClean="0">
                    <a:latin typeface="Times New Roman" pitchFamily="18" charset="0"/>
                  </a:rPr>
                  <a:t>, позначені цими вершинами, повинні дорівнювати нулю.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7C5F4-F614-42E4-8F14-7FDAA1E7637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>
                <a:gd name="T0" fmla="*/ 6 w 5779"/>
                <a:gd name="T1" fmla="*/ 454 h 946"/>
                <a:gd name="T2" fmla="*/ 355 w 5779"/>
                <a:gd name="T3" fmla="*/ 454 h 946"/>
                <a:gd name="T4" fmla="*/ 757 w 5779"/>
                <a:gd name="T5" fmla="*/ 1 h 946"/>
                <a:gd name="T6" fmla="*/ 2511 w 5779"/>
                <a:gd name="T7" fmla="*/ 0 h 946"/>
                <a:gd name="T8" fmla="*/ 2646 w 5779"/>
                <a:gd name="T9" fmla="*/ 144 h 946"/>
                <a:gd name="T10" fmla="*/ 5779 w 5779"/>
                <a:gd name="T11" fmla="*/ 137 h 946"/>
                <a:gd name="T12" fmla="*/ 5779 w 5779"/>
                <a:gd name="T13" fmla="*/ 772 h 946"/>
                <a:gd name="T14" fmla="*/ 2899 w 5779"/>
                <a:gd name="T15" fmla="*/ 765 h 946"/>
                <a:gd name="T16" fmla="*/ 2757 w 5779"/>
                <a:gd name="T17" fmla="*/ 946 h 946"/>
                <a:gd name="T18" fmla="*/ 1883 w 5779"/>
                <a:gd name="T19" fmla="*/ 946 h 946"/>
                <a:gd name="T20" fmla="*/ 1663 w 5779"/>
                <a:gd name="T21" fmla="*/ 687 h 946"/>
                <a:gd name="T22" fmla="*/ 0 w 5779"/>
                <a:gd name="T23" fmla="*/ 687 h 946"/>
                <a:gd name="T24" fmla="*/ 35 w 5779"/>
                <a:gd name="T25" fmla="*/ 48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>
                <a:gd name="T0" fmla="*/ 0 w 5799"/>
                <a:gd name="T1" fmla="*/ 455 h 895"/>
                <a:gd name="T2" fmla="*/ 369 w 5799"/>
                <a:gd name="T3" fmla="*/ 454 h 895"/>
                <a:gd name="T4" fmla="*/ 776 w 5799"/>
                <a:gd name="T5" fmla="*/ 0 h 895"/>
                <a:gd name="T6" fmla="*/ 2496 w 5799"/>
                <a:gd name="T7" fmla="*/ 0 h 895"/>
                <a:gd name="T8" fmla="*/ 2632 w 5799"/>
                <a:gd name="T9" fmla="*/ 136 h 895"/>
                <a:gd name="T10" fmla="*/ 5799 w 5799"/>
                <a:gd name="T11" fmla="*/ 136 h 895"/>
                <a:gd name="T12" fmla="*/ 5788 w 5799"/>
                <a:gd name="T13" fmla="*/ 727 h 895"/>
                <a:gd name="T14" fmla="*/ 2883 w 5799"/>
                <a:gd name="T15" fmla="*/ 708 h 895"/>
                <a:gd name="T16" fmla="*/ 2747 w 5799"/>
                <a:gd name="T17" fmla="*/ 895 h 895"/>
                <a:gd name="T18" fmla="*/ 1899 w 5799"/>
                <a:gd name="T19" fmla="*/ 895 h 895"/>
                <a:gd name="T20" fmla="*/ 1681 w 5799"/>
                <a:gd name="T21" fmla="*/ 635 h 895"/>
                <a:gd name="T22" fmla="*/ 7 w 5799"/>
                <a:gd name="T23" fmla="*/ 635 h 895"/>
                <a:gd name="T24" fmla="*/ 7 w 5799"/>
                <a:gd name="T25" fmla="*/ 454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ko-KR" noProof="0" smtClean="0"/>
              <a:t>Click to edit Master title style</a:t>
            </a:r>
            <a:endParaRPr lang="en-US" altLang="ko-KR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9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9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8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81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79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4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3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1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B59DB7-1435-4FB1-ACCB-F41611D90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E66CCA19-BDFF-4BE3-81FF-F39716A7E3F2}" type="datetimeFigureOut">
              <a:rPr lang="ru-RU" smtClean="0"/>
              <a:t>30.08.2011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4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5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Модуль 2 Лекція 3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uk-UA" dirty="0" smtClean="0"/>
              <a:t>Графи, орієнтовані графи та дерева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5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0373"/>
            <a:ext cx="8229600" cy="338211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6.1.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будь-якому графі кількість вершин непарного степеня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парна.</a:t>
            </a:r>
          </a:p>
          <a:p>
            <a:pPr marL="0" indent="26670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') називається </a:t>
            </a:r>
            <a:r>
              <a:rPr lang="uk-UA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підграфом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позначається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′,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')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′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Таким чином, кожна вершина в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′ є вершиною в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і кожне ребро в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є ребром в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66700" algn="just">
              <a:spcBef>
                <a:spcPct val="0"/>
              </a:spcBef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266700" algn="just">
              <a:spcBef>
                <a:spcPct val="0"/>
              </a:spcBef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					Його </a:t>
            </a:r>
            <a:r>
              <a:rPr lang="uk-UA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підграфи</a:t>
            </a: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 smtClean="0"/>
              <a:t>	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10" y="4941168"/>
            <a:ext cx="1785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78549"/>
            <a:ext cx="1831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26" y="3509243"/>
            <a:ext cx="17145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"/>
          <a:stretch>
            <a:fillRect/>
          </a:stretch>
        </p:blipFill>
        <p:spPr bwMode="auto">
          <a:xfrm>
            <a:off x="788226" y="3383299"/>
            <a:ext cx="278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/>
          <p:nvPr/>
        </p:nvSpPr>
        <p:spPr>
          <a:xfrm>
            <a:off x="-72234" y="26064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0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1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Custom 21">
              <a:hlinkClick r:id="rId7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10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257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400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граф з вершинами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ребрами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,...,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Шляхом довжини 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(між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називають послідовність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таку, що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}. Таким чином, шлях довжини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ребер. Для простоти шлях будемо позначати через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Кожні два послідовних ребра шляху мають загальну вершину, тому є суміжними. </a:t>
            </a:r>
            <a:endParaRPr lang="uk-UA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Простим </a:t>
            </a:r>
            <a:r>
              <a:rPr lang="uk-UA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шляхом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шлях, у якому немає вершин, що повторюються.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uk-UA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зв'язним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є шлях між будь-якими двома його різними вершинами.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" y="4880073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97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11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84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9487"/>
          </a:xfrm>
        </p:spPr>
        <p:txBody>
          <a:bodyPr>
            <a:normAutofit/>
          </a:bodyPr>
          <a:lstStyle/>
          <a:p>
            <a:pPr marL="265113" indent="-265113" algn="just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6.2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граф. Якщо існує шлях з вершини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вершину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тоді існує простий шлях з вершини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вершину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5113" indent="-265113" algn="just">
              <a:buNone/>
            </a:pP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зв'язним тоді й тільки тоді, коли між будь-якими двома його вершинами існує простий шлях.</a:t>
            </a:r>
          </a:p>
          <a:p>
            <a:pPr marL="265113" indent="-265113" algn="just">
              <a:buNone/>
            </a:pP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граф.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Підграф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графа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компонентою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виконані наступні дві умови: 1.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- непустий зв'язний граф. </a:t>
            </a:r>
          </a:p>
          <a:p>
            <a:pPr marL="265113" indent="-265113" algn="just">
              <a:buNone/>
            </a:pP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- зв'язний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підграф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", тоді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=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". Звідси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- максимальний зв'язний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підграф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" y="31409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/>
          <p:nvPr/>
        </p:nvSpPr>
        <p:spPr>
          <a:xfrm>
            <a:off x="0" y="4046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12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97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03244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граф.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Циклом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шлях ненульової довжини, що з'єднує вершину саму із собою і 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який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містить ребер, що повторюються.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Простим циклом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цикл, що з'єднує вершину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саму із собою і не містить повторюваних вершин, крім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Цикл називається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n-циклом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він містить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ребер і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різних вершин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повним, якщо будь-які дві його вершини з'єднані ребром. Повний граф з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вершинами позначається через </a:t>
            </a:r>
            <a:r>
              <a:rPr lang="uk-UA" sz="31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31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5602" r="43581" b="6378"/>
          <a:stretch/>
        </p:blipFill>
        <p:spPr bwMode="auto">
          <a:xfrm>
            <a:off x="539552" y="4306362"/>
            <a:ext cx="2445863" cy="18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4829" b="7646"/>
          <a:stretch/>
        </p:blipFill>
        <p:spPr bwMode="auto">
          <a:xfrm>
            <a:off x="3491880" y="4578498"/>
            <a:ext cx="5308979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7" y="3326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5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13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416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1044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називається </a:t>
            </a:r>
            <a:r>
              <a:rPr lang="uk-UA" sz="3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дводольним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можна представити як об'єднання множин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не перетинаються,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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так що кожне ребро має вигляд {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де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Таким чином, кожне ребро зв'язує вершину з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вершиною з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але ніякі дві вершини з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дві вершини з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є зв'язаними.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Дводольний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називається </a:t>
            </a:r>
            <a:r>
              <a:rPr lang="uk-UA" sz="3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повним дводольним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графом </a:t>
            </a:r>
            <a:r>
              <a:rPr lang="uk-UA" sz="3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34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34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,n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містить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вершин,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містить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 і для кожного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маємо {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Таким чином, для кожного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uk-UA" sz="3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ребро, яке їх з’єднує.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" t="18311" b="6523"/>
          <a:stretch>
            <a:fillRect/>
          </a:stretch>
        </p:blipFill>
        <p:spPr bwMode="auto">
          <a:xfrm>
            <a:off x="1187624" y="4966320"/>
            <a:ext cx="6605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14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055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Орієнтовані графи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174207"/>
          </a:xfrm>
        </p:spPr>
        <p:txBody>
          <a:bodyPr>
            <a:noAutofit/>
          </a:bodyPr>
          <a:lstStyle/>
          <a:p>
            <a:pPr marL="0" indent="361950" algn="just">
              <a:buNone/>
            </a:pP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Орієнтований граф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орграф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складається із множини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 і множини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впорядкованих пар елементів з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названого множиною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орієнтованих ребер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або просто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ребер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зрозуміло, що граф орієнтований. Елемент множини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орієнтованим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ребром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Якщо 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початковою вершиною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ребра 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a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кінцевою вершиною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 algn="just">
              <a:buNone/>
            </a:pPr>
            <a:endParaRPr lang="uk-UA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uk-UA" sz="25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Орграф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якого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361950" algn="just">
              <a:buNone/>
            </a:pP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uk-UA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uk-UA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)}</a:t>
            </a:r>
            <a:r>
              <a:rPr lang="en-U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/>
          <a:stretch>
            <a:fillRect/>
          </a:stretch>
        </p:blipFill>
        <p:spPr bwMode="auto">
          <a:xfrm>
            <a:off x="6326087" y="4384675"/>
            <a:ext cx="20716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0" y="141265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4" y="4166732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5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15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157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594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ребро орієнтованого графа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таке, що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початкова, 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кінцева вершини ребра 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тоді 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інцидентні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ребра 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Вершина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суміжною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Вершина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суміжною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від 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 algn="just">
              <a:spcBef>
                <a:spcPct val="0"/>
              </a:spcBef>
              <a:buNone/>
            </a:pPr>
            <a:endParaRPr lang="en-US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spcBef>
                <a:spcPct val="0"/>
              </a:spcBef>
              <a:buNone/>
            </a:pP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Степенем виходу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кількість ребер, для яких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початковою вершиною, позначається </a:t>
            </a:r>
            <a:r>
              <a:rPr lang="uk-UA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Степенем входу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кількість ребер, для яких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кінцевою вершиною, позначається </a:t>
            </a:r>
            <a:r>
              <a:rPr lang="uk-UA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361950" algn="just">
              <a:spcBef>
                <a:spcPct val="0"/>
              </a:spcBef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0, то вершина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джерелом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Якщо </a:t>
            </a:r>
            <a:r>
              <a:rPr lang="uk-UA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outdeg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= 0, то вершина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стоком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0" y="62068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0" y="292494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16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260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715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Розмічений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являє собою множину вершин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множину міток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множину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яка є підмножиною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тобто ребро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вигляд 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де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мітка, а </a:t>
            </a:r>
            <a:r>
              <a:rPr lang="uk-UA" sz="25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вершини.</a:t>
            </a:r>
          </a:p>
          <a:p>
            <a:pPr marL="0" indent="361950" algn="just">
              <a:buNone/>
            </a:pPr>
            <a:r>
              <a:rPr lang="en-U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Орієнтований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',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′) називається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орієнтованим </a:t>
            </a:r>
            <a:r>
              <a:rPr lang="uk-UA" sz="2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підграфом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орієнтованого графа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позначається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')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якщо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′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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тобто кожна вершина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′ є вершиною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кожне орієнтоване ребро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' є орієнтованим ребром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шлях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задається послідовністю вершин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5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(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для 1 ≤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орієнтоване ребро.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Довжиною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орієнтованого шляху називається кількість орієнтованих ребер, що входять у шлях.</a:t>
            </a:r>
            <a:endParaRPr lang="uk-UA" sz="25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5" y="62068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" y="22768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7" y="422108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17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79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7479"/>
          </a:xfrm>
        </p:spPr>
        <p:txBody>
          <a:bodyPr/>
          <a:lstStyle/>
          <a:p>
            <a:pPr marL="0" indent="0">
              <a:buNone/>
            </a:pPr>
            <a:r>
              <a:rPr lang="uk-UA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графа </a:t>
            </a:r>
            <a:r>
              <a:rPr lang="uk-UA" sz="27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marL="0" indent="0">
              <a:buNone/>
            </a:pPr>
            <a:endParaRPr lang="uk-UA" sz="27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7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7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аступні графи є </a:t>
            </a:r>
            <a:r>
              <a:rPr lang="uk-UA" sz="27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підграфами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7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Орієнтовані 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шляхи в 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включають 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7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7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6657" r="4770" b="3345"/>
          <a:stretch>
            <a:fillRect/>
          </a:stretch>
        </p:blipFill>
        <p:spPr bwMode="auto">
          <a:xfrm>
            <a:off x="3491880" y="764704"/>
            <a:ext cx="23669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78237"/>
            <a:ext cx="187325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1506"/>
          <a:stretch>
            <a:fillRect/>
          </a:stretch>
        </p:blipFill>
        <p:spPr bwMode="auto">
          <a:xfrm>
            <a:off x="4214813" y="3678237"/>
            <a:ext cx="2857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501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0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18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782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5295"/>
            <a:ext cx="8229600" cy="59314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Орієнтований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зв'язним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його співвіднесений граф є зв'язним. Орієнтований граф називається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дуже зв'язним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для будь-якої пари вершин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існує орієнтований шлях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195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орієнтованого графа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співвіднесеним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буде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</a:t>
            </a: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uk-UA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endParaRPr lang="uk-UA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1950" algn="just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Орієнтований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є зв'язним, оскільки його співвіднесений граф зв'язний. Розглянутий граф однак, не є дуже зв'язним, оскільки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не існує орієнтованого шляху.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6473"/>
          <a:stretch>
            <a:fillRect/>
          </a:stretch>
        </p:blipFill>
        <p:spPr bwMode="auto">
          <a:xfrm>
            <a:off x="5292080" y="2885710"/>
            <a:ext cx="23987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6657" r="4770" b="3345"/>
          <a:stretch>
            <a:fillRect/>
          </a:stretch>
        </p:blipFill>
        <p:spPr bwMode="auto">
          <a:xfrm>
            <a:off x="1852336" y="2780928"/>
            <a:ext cx="1739106" cy="16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5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19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70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Графи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Орієновані графи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Дерева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Шляхи та цикли Ейлера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Матриці </a:t>
            </a:r>
            <a:r>
              <a:rPr lang="uk-UA" dirty="0" err="1" smtClean="0">
                <a:hlinkClick r:id="rId6" action="ppaction://hlinksldjump"/>
              </a:rPr>
              <a:t>інцидентності</a:t>
            </a:r>
            <a:r>
              <a:rPr lang="uk-UA" dirty="0" smtClean="0">
                <a:hlinkClick r:id="rId6" action="ppaction://hlinksldjump"/>
              </a:rPr>
              <a:t> та суміжності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1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3025"/>
            <a:ext cx="8147248" cy="31349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це зв’язний граф без циклів. </a:t>
            </a:r>
            <a:endParaRPr lang="uk-UA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це граф, у якому між двома його вершинами є тільки один шлях. </a:t>
            </a:r>
            <a:endParaRPr lang="uk-UA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граф, компонентами якого є деревами</a:t>
            </a: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3992"/>
          <a:stretch>
            <a:fillRect/>
          </a:stretch>
        </p:blipFill>
        <p:spPr bwMode="auto">
          <a:xfrm>
            <a:off x="3366346" y="2567681"/>
            <a:ext cx="2500312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9" r="12575" b="10939"/>
          <a:stretch>
            <a:fillRect/>
          </a:stretch>
        </p:blipFill>
        <p:spPr bwMode="auto">
          <a:xfrm>
            <a:off x="2843808" y="4581128"/>
            <a:ext cx="3830038" cy="14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" y="1415955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" y="386149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1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Custom 21">
              <a:hlinkClick r:id="rId5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20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595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874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Орієнтоване 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вільний від петель орієнтований граф, співвіднесений граф якого є деревом.</a:t>
            </a:r>
            <a:endParaRPr lang="uk-UA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Вершини степені 1 називаються </a:t>
            </a: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листами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Інші вершини називаються </a:t>
            </a: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uk-UA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будь-яких вершин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існує єдиний шлях з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6.4.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для будь-яких двох вершин графа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існує єдиний шлях з вершини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вершину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тоді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дерево. </a:t>
            </a:r>
          </a:p>
          <a:p>
            <a:endParaRPr lang="ru-RU" dirty="0"/>
          </a:p>
        </p:txBody>
      </p:sp>
      <p:pic>
        <p:nvPicPr>
          <p:cNvPr id="4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" y="764704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/>
          <p:nvPr/>
        </p:nvSpPr>
        <p:spPr>
          <a:xfrm>
            <a:off x="-109416" y="306896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-10941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21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743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Вершина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самій верхній частині називається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коренем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дерева.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корінь дерева визначений, дерево називається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кореневим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деревом.</a:t>
            </a:r>
            <a:endParaRPr lang="ru-RU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вершини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це довжина шляху з кореня у вершину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10000"/>
              </a:lnSpc>
              <a:buNone/>
            </a:pPr>
            <a:r>
              <a:rPr lang="uk-UA" sz="31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дерева - це довжина самого довгого шляху від кореня дерева до листа.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3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кщо 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найбільша зі степенів виходу вершин дерева дорівнює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називають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uk-UA" sz="31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арним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деревом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Коли </a:t>
            </a:r>
            <a:r>
              <a:rPr lang="uk-UA" sz="31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2, дерево називається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бінарним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деревом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бінарному дереві кожен син батька позначається або як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лівий син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або як </a:t>
            </a:r>
            <a:r>
              <a:rPr lang="uk-UA" sz="31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правий син</a:t>
            </a:r>
            <a:r>
              <a:rPr lang="uk-UA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7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22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158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31495"/>
          </a:xfrm>
        </p:spPr>
        <p:txBody>
          <a:bodyPr>
            <a:noAutofit/>
          </a:bodyPr>
          <a:lstStyle/>
          <a:p>
            <a:pPr marL="265113" indent="-265113" algn="just">
              <a:buNone/>
            </a:pP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рисунку -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бінарне дерево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65113" indent="-265113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2,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3. </a:t>
            </a:r>
          </a:p>
          <a:p>
            <a:pPr marL="265113" indent="-265113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дерева – 3.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Вершина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indent="-265113" algn="just">
              <a:buFont typeface="Wingdings 2" pitchFamily="18" charset="2"/>
              <a:buChar char=""/>
            </a:pPr>
            <a:endParaRPr lang="uk-UA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buFont typeface="Wingdings 2" pitchFamily="18" charset="2"/>
              <a:buChar char=""/>
            </a:pPr>
            <a:endParaRPr lang="uk-UA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buNone/>
            </a:pPr>
            <a:endParaRPr lang="uk-UA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buNone/>
            </a:pPr>
            <a:endParaRPr lang="uk-UA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buNone/>
            </a:pPr>
            <a:endParaRPr lang="uk-UA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13" indent="-265113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брати.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5113" indent="-265113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Вершина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предок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65113" indent="-265113" algn="just">
              <a:buNone/>
            </a:pP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нащадки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5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5113" indent="-265113" algn="just">
              <a:buNone/>
            </a:pP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Вершина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лівий син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правий син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вершини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500" i="1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" b="3331"/>
          <a:stretch>
            <a:fillRect/>
          </a:stretch>
        </p:blipFill>
        <p:spPr bwMode="auto">
          <a:xfrm>
            <a:off x="3211386" y="2132856"/>
            <a:ext cx="26765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6923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694" y="6446439"/>
            <a:ext cx="5814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2. Деякі спец. питання теорії рекурсії. Слайд 23 з 25</a:t>
            </a:r>
            <a:endParaRPr lang="ru-RU" sz="1600" dirty="0"/>
          </a:p>
        </p:txBody>
      </p:sp>
      <p:grpSp>
        <p:nvGrpSpPr>
          <p:cNvPr id="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7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035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6.5.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дерево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ребер і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вершин, то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+ 1. </a:t>
            </a:r>
            <a:endParaRPr lang="uk-UA" sz="25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6.6.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Якщо у зв'язному графі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містить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ребер і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вершин,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 =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 то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дерево.</a:t>
            </a:r>
          </a:p>
          <a:p>
            <a:pPr marL="265113" indent="-265113" algn="just">
              <a:buNone/>
            </a:pPr>
            <a:r>
              <a:rPr lang="en-U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′, побудоване з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процесі наведеного вище доведення, називається </a:t>
            </a:r>
            <a:r>
              <a:rPr lang="uk-UA" sz="2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остовним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(або </a:t>
            </a:r>
            <a:r>
              <a:rPr lang="uk-UA" sz="2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каркасним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деревом графа </a:t>
            </a:r>
            <a:r>
              <a:rPr lang="uk-UA" sz="25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marL="265113" indent="-265113" algn="just">
              <a:buNone/>
            </a:pPr>
            <a:r>
              <a:rPr lang="en-US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остовним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деревом графа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підграф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графа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кожна вершина в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є вершиною в </a:t>
            </a:r>
            <a:r>
              <a:rPr lang="uk-UA" sz="25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5113" indent="-265113" algn="just">
              <a:buNone/>
            </a:pP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6.7</a:t>
            </a:r>
            <a:r>
              <a:rPr lang="uk-UA" sz="2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кожного зв'язного графа існує </a:t>
            </a:r>
            <a:r>
              <a:rPr lang="uk-UA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підграф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який є </a:t>
            </a:r>
            <a:r>
              <a:rPr lang="uk-UA" sz="25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остовним</a:t>
            </a:r>
            <a:r>
              <a:rPr lang="uk-UA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деревом.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" y="2181317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/>
          <p:nvPr/>
        </p:nvSpPr>
        <p:spPr>
          <a:xfrm>
            <a:off x="-95561" y="26064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0" y="4455185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-95562" y="1196752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9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0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24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195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Шляхи та цикли Ейлера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30940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= 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V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E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) - граф. Цикл, що включає всі ребра і вершини графа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, називається </a:t>
            </a:r>
            <a:r>
              <a:rPr lang="uk-UA" sz="2600" b="1" i="1" dirty="0" err="1">
                <a:solidFill>
                  <a:schemeClr val="tx2"/>
                </a:solidFill>
                <a:latin typeface="Times New Roman" pitchFamily="18" charset="0"/>
              </a:rPr>
              <a:t>ейлеровим</a:t>
            </a:r>
            <a:r>
              <a:rPr lang="uk-UA" sz="2600" b="1" i="1" dirty="0">
                <a:solidFill>
                  <a:schemeClr val="tx2"/>
                </a:solidFill>
                <a:latin typeface="Times New Roman" pitchFamily="18" charset="0"/>
              </a:rPr>
              <a:t> циклом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. Якщо ця умова виконується, говорять, що граф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має ейлерів цикл.</a:t>
            </a:r>
          </a:p>
          <a:p>
            <a:pPr marL="0" indent="0" algn="just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6.8.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Зв'язний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мультиграф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ейлерів цикл тоді й лише тоді, коли степені всіх його вершин парні.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0" b="6699"/>
          <a:stretch>
            <a:fillRect/>
          </a:stretch>
        </p:blipFill>
        <p:spPr bwMode="auto">
          <a:xfrm>
            <a:off x="4859883" y="4665588"/>
            <a:ext cx="14398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21088"/>
            <a:ext cx="1784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9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/>
          <p:nvPr/>
        </p:nvSpPr>
        <p:spPr>
          <a:xfrm>
            <a:off x="-7899" y="2852936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9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0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Custom 21">
              <a:hlinkClick r:id="rId5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25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25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3569"/>
            <a:ext cx="8229600" cy="35261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b="1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uk-UA" sz="2600" b="1" dirty="0" smtClean="0">
                <a:solidFill>
                  <a:schemeClr val="tx2"/>
                </a:solidFill>
                <a:latin typeface="Times New Roman" pitchFamily="18" charset="0"/>
              </a:rPr>
              <a:t>ТЕОРЕМА 6.9.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Граф (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</a:rPr>
              <a:t>мультиграф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 або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</a:rPr>
              <a:t>псевдограф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</a:rPr>
              <a:t>) має власний ейлерів шлях тоді й тільки тоді, коли він зв'язний і рівно дві його вершини мають непарну степінь</a:t>
            </a:r>
            <a:endParaRPr lang="ru-RU" sz="26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04" y="2348880"/>
            <a:ext cx="2209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/>
          <p:nvPr/>
        </p:nvSpPr>
        <p:spPr>
          <a:xfrm>
            <a:off x="-50993" y="40466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26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305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392344" cy="51371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= 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орієнтований граф.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Орієнтованим циклом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називається орієнтований шлях ненульової довжини з вершини в ту ж саму вершину без повторення ребер.</a:t>
            </a:r>
          </a:p>
          <a:p>
            <a:pPr algn="just">
              <a:buNone/>
            </a:pP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- орієнтований граф. Орієнтований цикл, що включає всі ребра й вершини графа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називається </a:t>
            </a:r>
            <a:r>
              <a:rPr lang="uk-UA" sz="24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ейлеровим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циклом.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цьому випадку говорять, що орієнтований граф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має ейлерів цикл.</a:t>
            </a:r>
          </a:p>
          <a:p>
            <a:pPr algn="just">
              <a:buNone/>
            </a:pP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ТЕОРЕМА 6.10.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Орієнтований граф має ейлерів цикл тоді й тільки тоді, коли він зв'язний і степінь входу кожної вершини дорівнює її степені виходу.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r="-604" b="1151"/>
          <a:stretch>
            <a:fillRect/>
          </a:stretch>
        </p:blipFill>
        <p:spPr bwMode="auto">
          <a:xfrm>
            <a:off x="1979613" y="4668837"/>
            <a:ext cx="17287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52181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" y="1948289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/>
          <p:nvPr/>
        </p:nvSpPr>
        <p:spPr>
          <a:xfrm>
            <a:off x="33495" y="3140968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0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1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Custom 21">
              <a:hlinkClick r:id="rId5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27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010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Матриці </a:t>
            </a:r>
            <a:r>
              <a:rPr lang="uk-UA" dirty="0" err="1" smtClean="0"/>
              <a:t>інцидентності</a:t>
            </a:r>
            <a:r>
              <a:rPr lang="uk-UA" dirty="0" smtClean="0"/>
              <a:t> та суміжності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- граф. 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- матриця, рядки якої позначені вершинами графа, а стовпці позначені ребрами графа. </a:t>
            </a:r>
          </a:p>
          <a:p>
            <a:pPr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		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4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 1, якщо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-а вершина 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</a:rPr>
              <a:t>інцидентна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j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-ому ребру, </a:t>
            </a:r>
          </a:p>
          <a:p>
            <a:pPr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		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4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= 0 у противному випадку.</a:t>
            </a:r>
          </a:p>
          <a:p>
            <a:pPr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	Матриця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називається матрицею </a:t>
            </a:r>
            <a:r>
              <a:rPr lang="uk-UA" sz="2400" b="1" i="1" dirty="0" err="1">
                <a:solidFill>
                  <a:schemeClr val="tx2"/>
                </a:solidFill>
                <a:latin typeface="Times New Roman" pitchFamily="18" charset="0"/>
              </a:rPr>
              <a:t>інцидентності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графа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34274" r="52892" b="48537"/>
          <a:stretch>
            <a:fillRect/>
          </a:stretch>
        </p:blipFill>
        <p:spPr bwMode="auto">
          <a:xfrm>
            <a:off x="1547664" y="4077072"/>
            <a:ext cx="26828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9" t="36900" r="26538" b="47548"/>
          <a:stretch>
            <a:fillRect/>
          </a:stretch>
        </p:blipFill>
        <p:spPr bwMode="auto">
          <a:xfrm>
            <a:off x="5456089" y="4175497"/>
            <a:ext cx="180022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" y="1332827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28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383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592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- граф (орієнтований граф). Нехай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- матриця, рядки якої позначені вершинами графа, а стовпці позначені тими ж вершинами в тому ж самому порядку. Елемент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</a:rPr>
              <a:t>го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рядка 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j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</a:rPr>
              <a:t>гo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стовпця матриці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позначений </a:t>
            </a:r>
            <a:r>
              <a:rPr lang="uk-UA" sz="2400" i="1" dirty="0" err="1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uk-UA" sz="2400" i="1" baseline="-25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, дорівнює 1, якщо є ребро (орієнтоване ребро) з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sz="2400" dirty="0" err="1">
                <a:solidFill>
                  <a:schemeClr val="tx2"/>
                </a:solidFill>
                <a:latin typeface="Times New Roman" pitchFamily="18" charset="0"/>
              </a:rPr>
              <a:t>ої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вершини в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j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-у вершину, і дорівнює 0 у противному випадку. Матриця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В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називається матрицею </a:t>
            </a:r>
            <a:r>
              <a:rPr lang="uk-UA" sz="2400" b="1" i="1" dirty="0">
                <a:solidFill>
                  <a:schemeClr val="tx2"/>
                </a:solidFill>
                <a:latin typeface="Times New Roman" pitchFamily="18" charset="0"/>
              </a:rPr>
              <a:t>суміжності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 графа </a:t>
            </a:r>
            <a:r>
              <a:rPr lang="uk-UA" sz="2400" i="1" dirty="0">
                <a:solidFill>
                  <a:schemeClr val="tx2"/>
                </a:solidFill>
                <a:latin typeface="Times New Roman" pitchFamily="18" charset="0"/>
              </a:rPr>
              <a:t>G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44298" r="51820" b="38812"/>
          <a:stretch>
            <a:fillRect/>
          </a:stretch>
        </p:blipFill>
        <p:spPr bwMode="auto">
          <a:xfrm>
            <a:off x="1247807" y="4221088"/>
            <a:ext cx="28813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2" t="46309" r="26648" b="37733"/>
          <a:stretch>
            <a:fillRect/>
          </a:stretch>
        </p:blipFill>
        <p:spPr bwMode="auto">
          <a:xfrm>
            <a:off x="5292080" y="4358406"/>
            <a:ext cx="17287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0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29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70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Умовні позначення</a:t>
            </a:r>
            <a:endParaRPr lang="ru-RU" dirty="0"/>
          </a:p>
        </p:txBody>
      </p:sp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9" y="2096595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" y="148383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zadova\Pictures\zametk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3" y="2636912"/>
            <a:ext cx="544410" cy="5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7354" y="3172990"/>
            <a:ext cx="50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5400" b="1" cap="none" spc="0" dirty="0" smtClean="0">
                <a:ln w="381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381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1432" y="1483832"/>
            <a:ext cx="20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визначення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8810" y="2152647"/>
            <a:ext cx="1550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приклад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8810" y="2733411"/>
            <a:ext cx="161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примітка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8810" y="3480917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- важливо!</a:t>
            </a:r>
            <a:endParaRPr lang="ru-RU" sz="2400" dirty="0"/>
          </a:p>
        </p:txBody>
      </p:sp>
      <p:sp>
        <p:nvSpPr>
          <p:cNvPr id="16" name="Text Box 2"/>
          <p:cNvSpPr txBox="1"/>
          <p:nvPr/>
        </p:nvSpPr>
        <p:spPr>
          <a:xfrm>
            <a:off x="481376" y="4123780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3669" y="4270519"/>
            <a:ext cx="15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ru-RU" sz="2400" dirty="0" smtClean="0"/>
              <a:t>теорема</a:t>
            </a:r>
            <a:endParaRPr lang="ru-RU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79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Знаходження шляху фіксованої довжини </a:t>
            </a:r>
            <a:r>
              <a:rPr lang="en-US" dirty="0" smtClean="0"/>
              <a:t>k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A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uk-UA" sz="24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k-UA" sz="24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r>
                              <a:rPr lang="uk-UA" sz="2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  1</m:t>
                                  </m:r>
                                </m:e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40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  0</m:t>
                                  </m:r>
                                </m:e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   1</m:t>
                                  </m:r>
                                </m:e>
                                <m:e>
                                  <m:r>
                                    <a:rPr lang="uk-UA" sz="2400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eqAr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⊙</m:t>
                          </m:r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  <m:r>
                        <a:rPr lang="uk-UA" sz="24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⊙</m:t>
                      </m:r>
                      <m:d>
                        <m:dPr>
                          <m:begChr m:val="["/>
                          <m:endChr m:val="]"/>
                          <m:ctrlPr>
                            <a:rPr lang="uk-UA" sz="2400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r>
                                <a:rPr lang="uk-UA" sz="2400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  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400" i="1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  0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   1</m:t>
                                    </m:r>
                                  </m:e>
                                  <m:e>
                                    <m:r>
                                      <a:rPr lang="uk-UA" sz="2400" i="1">
                                        <a:solidFill>
                                          <a:schemeClr val="tx2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uk-UA" sz="2400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12</m:t>
                        </m:r>
                      </m:sub>
                      <m:sup>
                        <m:r>
                          <a:rPr lang="uk-UA" sz="28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⊙2</m:t>
                        </m:r>
                      </m:sup>
                    </m:sSubSup>
                  </m:oMath>
                </a14:m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=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(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11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800" dirty="0">
                    <a:solidFill>
                      <a:schemeClr val="tx2"/>
                    </a:solidFill>
                    <a:latin typeface="Symbol" pitchFamily="18" charset="2"/>
                    <a:sym typeface="Symbol" pitchFamily="18" charset="2"/>
                  </a:rPr>
                  <a:t>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</a:rPr>
                  <a:t> А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12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(</a:t>
                </a:r>
                <a:r>
                  <a:rPr lang="uk-UA" sz="28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800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12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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</a:rPr>
                  <a:t> А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22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(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13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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</a:rPr>
                  <a:t> А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32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(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14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</a:t>
                </a:r>
                <a:r>
                  <a:rPr lang="uk-UA" sz="2800" i="1" dirty="0">
                    <a:solidFill>
                      <a:schemeClr val="tx2"/>
                    </a:solidFill>
                    <a:latin typeface="Times New Roman" pitchFamily="18" charset="0"/>
                  </a:rPr>
                  <a:t> А</a:t>
                </a:r>
                <a:r>
                  <a:rPr lang="uk-UA" sz="28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42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) </a:t>
                </a:r>
                <a:r>
                  <a:rPr lang="uk-UA" sz="28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=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(1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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0)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(0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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0)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(0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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0)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(</a:t>
                </a:r>
                <a:r>
                  <a:rPr lang="uk-UA" sz="2800" b="1" dirty="0">
                    <a:solidFill>
                      <a:schemeClr val="tx2"/>
                    </a:solidFill>
                    <a:latin typeface="Times New Roman" pitchFamily="18" charset="0"/>
                  </a:rPr>
                  <a:t>1 </a:t>
                </a:r>
                <a:r>
                  <a:rPr lang="uk-UA" sz="2800" b="1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</a:t>
                </a:r>
                <a:r>
                  <a:rPr lang="uk-UA" sz="2800" b="1" dirty="0">
                    <a:solidFill>
                      <a:schemeClr val="tx2"/>
                    </a:solidFill>
                    <a:latin typeface="Times New Roman" pitchFamily="18" charset="0"/>
                  </a:rPr>
                  <a:t> 1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) = 0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0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0 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800" dirty="0">
                    <a:solidFill>
                      <a:schemeClr val="tx2"/>
                    </a:solidFill>
                    <a:latin typeface="Times New Roman" pitchFamily="18" charset="0"/>
                  </a:rPr>
                  <a:t> =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30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7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404664"/>
                <a:ext cx="8856984" cy="6075511"/>
              </a:xfrm>
            </p:spPr>
            <p:txBody>
              <a:bodyPr>
                <a:noAutofit/>
              </a:bodyPr>
              <a:lstStyle/>
              <a:p>
                <a:pPr algn="just">
                  <a:buNone/>
                </a:pPr>
                <a:r>
                  <a:rPr lang="en-US" sz="22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    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ТЕОРЕМА 6.11.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Нехай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G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- (орієнтований) граф з вершинами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...,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і матрицею суміжності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. Шлях довжини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або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-шлях з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в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j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для 1 </a:t>
                </a:r>
                <a:r>
                  <a:rPr lang="en-US" sz="2200" dirty="0">
                    <a:solidFill>
                      <a:schemeClr val="tx2"/>
                    </a:solidFill>
                    <a:latin typeface="Times New Roman" pitchFamily="18" charset="0"/>
                  </a:rPr>
                  <a:t>&lt;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en-US" sz="22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</a:t>
                </a:r>
                <a:r>
                  <a:rPr lang="en-US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існує тоді й тільки тоді,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коли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</m:t>
                        </m:r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= 1.</a:t>
                </a:r>
                <a:endParaRPr lang="uk-UA" sz="22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algn="just">
                  <a:buNone/>
                </a:pPr>
                <a:r>
                  <a:rPr lang="uk-UA" sz="2200" b="1" dirty="0">
                    <a:solidFill>
                      <a:schemeClr val="tx2"/>
                    </a:solidFill>
                    <a:latin typeface="Times New Roman" pitchFamily="18" charset="0"/>
                  </a:rPr>
                  <a:t>	ТЕОРЕМА 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6.12</a:t>
                </a:r>
                <a:r>
                  <a:rPr lang="uk-UA" sz="2200" b="1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Нехай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G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- (орієнтований) граф з вершинами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...,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і матрицею суміжності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. З вершини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у вершину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j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є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m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шляхів довжини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k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де 1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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k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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тоді й тільки тоді, коли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=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m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</a:p>
              <a:p>
                <a:pPr algn="just">
                  <a:buNone/>
                </a:pP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	</a:t>
                </a:r>
                <a:r>
                  <a:rPr lang="uk-UA" sz="2200" b="1" dirty="0">
                    <a:solidFill>
                      <a:schemeClr val="tx2"/>
                    </a:solidFill>
                    <a:latin typeface="Times New Roman" pitchFamily="18" charset="0"/>
                  </a:rPr>
                  <a:t>ТЕОРЕМА 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6.13</a:t>
                </a:r>
                <a:r>
                  <a:rPr lang="uk-UA" sz="2200" b="1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Нехай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G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- (орієнтований) граф з вершинами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...,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і матрицею суміжності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.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Нехай</a:t>
                </a:r>
                <a:r>
                  <a:rPr lang="en-US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= </a:t>
                </a:r>
                <a:r>
                  <a:rPr lang="en-US" sz="22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200" i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⊙2</m:t>
                        </m:r>
                      </m:sup>
                    </m:sSup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⊙3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:r>
                  <a:rPr lang="en-US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  <a:r>
                  <a:rPr lang="en-US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</m:t>
                        </m:r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Тоді</a:t>
                </a:r>
                <a:r>
                  <a:rPr lang="en-US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2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=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1 тоді й тільки тоді, коли існує шлях з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в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j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. </a:t>
                </a:r>
              </a:p>
              <a:p>
                <a:pPr algn="just">
                  <a:buNone/>
                </a:pP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	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ТЕОРЕМА 6.14</a:t>
                </a:r>
                <a:r>
                  <a:rPr lang="uk-UA" sz="2200" b="1" dirty="0">
                    <a:solidFill>
                      <a:schemeClr val="tx2"/>
                    </a:solidFill>
                    <a:latin typeface="Times New Roman" pitchFamily="18" charset="0"/>
                  </a:rPr>
                  <a:t>.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Нехай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G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- (орієнтований) граф з вершинами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1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baseline="-25000" dirty="0">
                    <a:solidFill>
                      <a:schemeClr val="tx2"/>
                    </a:solidFill>
                    <a:latin typeface="Times New Roman" pitchFamily="18" charset="0"/>
                  </a:rPr>
                  <a:t>2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...,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v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n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і матрицею суміжності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. Нехай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uk-UA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=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en-US" sz="22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⊙2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⊙3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:r>
                  <a:rPr lang="en-US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  <a:r>
                  <a:rPr lang="en-US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</m:t>
                        </m:r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де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- мультиплікативна одинична матриця. Тоді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2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p>
                    </m:sSubSup>
                    <m:r>
                      <a:rPr lang="uk-UA" sz="22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=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1 для всіх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та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j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тоді й тільки тоді, коли граф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G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(дуже) зв'язний. </a:t>
                </a:r>
                <a:endParaRPr lang="ru-RU" sz="22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404664"/>
                <a:ext cx="8856984" cy="6075511"/>
              </a:xfrm>
              <a:blipFill rotWithShape="1">
                <a:blip r:embed="rId2"/>
                <a:stretch>
                  <a:fillRect t="-602" r="-8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2"/>
          <p:cNvSpPr txBox="1"/>
          <p:nvPr/>
        </p:nvSpPr>
        <p:spPr>
          <a:xfrm>
            <a:off x="-156329" y="238733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-134867" y="1412775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-157775" y="256490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-134868" y="3645024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31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  <p:grpSp>
        <p:nvGrpSpPr>
          <p:cNvPr id="16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7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404664"/>
                <a:ext cx="8640960" cy="6075511"/>
              </a:xfrm>
            </p:spPr>
            <p:txBody>
              <a:bodyPr>
                <a:noAutofit/>
              </a:bodyPr>
              <a:lstStyle/>
              <a:p>
                <a:pPr algn="just">
                  <a:buNone/>
                </a:pPr>
                <a:r>
                  <a:rPr lang="en-US" sz="22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   </a:t>
                </a:r>
                <a:r>
                  <a:rPr lang="uk-UA" sz="2200" b="1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ТЕОРЕМА 6.15.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Нехай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G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- граф з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n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вершинами і матрицею суміжності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і</a:t>
                </a:r>
                <a:r>
                  <a:rPr lang="en-US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uk-UA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=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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en-US" sz="22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⊙2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⊙3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:r>
                  <a:rPr lang="en-US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…</a:t>
                </a:r>
                <a:r>
                  <a:rPr lang="en-US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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⊙</m:t>
                        </m:r>
                        <m: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.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Тоді вершини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можна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впорядкувати так, що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uk-UA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матиме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вигляд (рис. 1)</a:t>
                </a:r>
                <a:b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</a:br>
                <a:endParaRPr lang="uk-UA" sz="22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algn="just">
                  <a:buNone/>
                </a:pPr>
                <a:endParaRPr lang="en-US" sz="2200" dirty="0" smtClean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algn="just">
                  <a:buNone/>
                </a:pPr>
                <a:endParaRPr lang="en-US" sz="22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algn="just">
                  <a:buNone/>
                </a:pPr>
                <a:endParaRPr lang="uk-UA" sz="22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algn="just">
                  <a:buNone/>
                </a:pPr>
                <a:endParaRPr lang="uk-UA" sz="2200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algn="just">
                  <a:buNone/>
                </a:pP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			        Рис. 1			  Рис. 2</a:t>
                </a:r>
              </a:p>
              <a:p>
                <a:pPr algn="just">
                  <a:buNone/>
                </a:pP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	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sz="2200" i="1" baseline="-250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- квадратна матриця, головна діагональ якої спрямована уздовж головної діагоналі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uk-UA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p>
                    </m:sSup>
                    <m:r>
                      <a:rPr lang="en-US" sz="2200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і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містить всі її елементи, рівні 1.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  <a:sym typeface="Symbol" pitchFamily="18" charset="2"/>
                  </a:rPr>
                  <a:t>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елемент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uk-UA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що поза матрицями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дорівнює 0. Матрицю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також можна розбити на блоки того ж розміру, що 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uk-UA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p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при цьому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матиме вигляд (рис. 2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), де </a:t>
                </a:r>
                <a:r>
                  <a:rPr lang="uk-UA" sz="2200" i="1" dirty="0" err="1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200" i="1" baseline="-25000" dirty="0" err="1">
                    <a:solidFill>
                      <a:schemeClr val="tx2"/>
                    </a:solidFill>
                    <a:latin typeface="Times New Roman" pitchFamily="18" charset="0"/>
                  </a:rPr>
                  <a:t>i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має таку ж форму, як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,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і є матрицею </a:t>
                </a:r>
                <a:r>
                  <a:rPr lang="uk-UA" sz="2200" dirty="0" err="1">
                    <a:solidFill>
                      <a:schemeClr val="tx2"/>
                    </a:solidFill>
                    <a:latin typeface="Times New Roman" pitchFamily="18" charset="0"/>
                  </a:rPr>
                  <a:t>інцидентності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 компоненти графа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G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а будь-який елемент матриці </a:t>
                </a:r>
                <a:r>
                  <a:rPr lang="uk-UA" sz="2200" i="1" dirty="0">
                    <a:solidFill>
                      <a:schemeClr val="tx2"/>
                    </a:solidFill>
                    <a:latin typeface="Times New Roman" pitchFamily="18" charset="0"/>
                  </a:rPr>
                  <a:t>А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, що перебуває поза всіма </a:t>
                </a:r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матрицями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sz="2200" dirty="0" smtClean="0">
                    <a:solidFill>
                      <a:schemeClr val="tx2"/>
                    </a:solidFill>
                    <a:latin typeface="Times New Roman" pitchFamily="18" charset="0"/>
                  </a:rPr>
                  <a:t>,  </a:t>
                </a:r>
                <a:r>
                  <a:rPr lang="uk-UA" sz="2200" dirty="0">
                    <a:solidFill>
                      <a:schemeClr val="tx2"/>
                    </a:solidFill>
                    <a:latin typeface="Times New Roman" pitchFamily="18" charset="0"/>
                  </a:rPr>
                  <a:t>дорівнює 0.</a:t>
                </a:r>
                <a:endParaRPr lang="uk-UA" sz="2200" b="1" dirty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404664"/>
                <a:ext cx="8640960" cy="6075511"/>
              </a:xfrm>
              <a:blipFill rotWithShape="1">
                <a:blip r:embed="rId3"/>
                <a:stretch>
                  <a:fillRect t="-602" r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 t="39291" r="38116" b="41444"/>
          <a:stretch/>
        </p:blipFill>
        <p:spPr bwMode="auto">
          <a:xfrm>
            <a:off x="1907704" y="1828949"/>
            <a:ext cx="255346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3" t="20721" r="38087" b="62183"/>
          <a:stretch/>
        </p:blipFill>
        <p:spPr bwMode="auto">
          <a:xfrm>
            <a:off x="5047655" y="1873399"/>
            <a:ext cx="2618851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/>
          <p:nvPr/>
        </p:nvSpPr>
        <p:spPr>
          <a:xfrm>
            <a:off x="-108520" y="188639"/>
            <a:ext cx="840003" cy="66281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Calibri"/>
                <a:cs typeface="Times New Roman"/>
                <a:sym typeface="Wingdings 2"/>
              </a:rPr>
              <a:t>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32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46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Алгоритм </a:t>
            </a:r>
            <a:r>
              <a:rPr lang="uk-UA" dirty="0" err="1"/>
              <a:t>Уоршола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uk-UA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Переглянути </a:t>
            </a: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стовпець 1 матриці А. Знайти рядок цього стовпця, в якому є 1, і додати рядок 1 до цього рядку.</a:t>
            </a:r>
            <a:endParaRPr lang="ru-RU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Переглянути стовпець 2 матриці, побудованої в пункті 1. Знайти рядок цього стовпця, в якому є 1, і додати рядок 2 до цього рядку.</a:t>
            </a:r>
            <a:endParaRPr lang="ru-RU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Переглянути стовпець 3 матриці, побудованої в пункті 2. Знайти рядок цього стовпця, в якому є 1, і додати рядок 3 до цього рядку. </a:t>
            </a:r>
            <a:endParaRPr lang="ru-RU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Продовжувати процес перегляду наступного стовпця матриці, побудованої в попередньому пункті; шукати рядок, що містить 1; додавати рядок, що відповідає досліджуваному стовпцю, до рядка, в якій є 1.</a:t>
            </a:r>
            <a:endParaRPr lang="ru-RU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uk-UA" sz="3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Продовжувати, доки не будуть розглянуті всі стовпці.</a:t>
            </a:r>
            <a:endParaRPr lang="ru-RU" sz="3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33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175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 </a:t>
            </a:r>
            <a:r>
              <a:rPr lang="uk-UA" dirty="0" err="1" smtClean="0"/>
              <a:t>Уоршола</a:t>
            </a:r>
            <a:r>
              <a:rPr lang="uk-UA" dirty="0" smtClean="0"/>
              <a:t>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Цикл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від 1 до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Цикл по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від 1 до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Цикл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від 1 до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  <a:sym typeface="Symbol"/>
              </a:rPr>
              <a:t>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  <a:sym typeface="Symbol"/>
              </a:rPr>
              <a:t>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Кінець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циклу;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Кінець циклу;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Кінець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циклу.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2694" y="6446439"/>
            <a:ext cx="5987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34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119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 до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Андерсон Д.А. </a:t>
            </a:r>
            <a:r>
              <a:rPr lang="uk-UA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Дискретная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математика и </a:t>
            </a:r>
            <a:r>
              <a:rPr lang="uk-UA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комбинаторика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Пер. с англ.. – М.: </a:t>
            </a:r>
            <a:r>
              <a:rPr lang="uk-UA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Изд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Вильямс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2003. – 960 с.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Новиков Ф.А. Дискретная математика для программистов: Учебник для вузов. 3-е изд. –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.: Питер, 2008. – 384 с.</a:t>
            </a:r>
          </a:p>
          <a:p>
            <a:pPr algn="just"/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Хаггарти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Р. Дискретная математика для программистов. Москва: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Техносфера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2005. – 400 с.</a:t>
            </a:r>
          </a:p>
        </p:txBody>
      </p:sp>
    </p:spTree>
    <p:extLst>
      <p:ext uri="{BB962C8B-B14F-4D97-AF65-F5344CB8AC3E}">
        <p14:creationId xmlns:p14="http://schemas.microsoft.com/office/powerpoint/2010/main" val="27411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848600" cy="563562"/>
          </a:xfrm>
        </p:spPr>
        <p:txBody>
          <a:bodyPr/>
          <a:lstStyle/>
          <a:p>
            <a:r>
              <a:rPr lang="uk-UA" dirty="0" smtClean="0"/>
              <a:t>Дякую за увагу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5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Графи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1021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Теорія графів представляє собою зручну мову для описання програмних та багато інших моделей. </a:t>
            </a:r>
          </a:p>
          <a:p>
            <a:pPr algn="just"/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Гнучка система спеціальних термінів і позначень дозволяє просто і доступно описувати складні речі в тонкощах. Особливо важливою є можливість наглядної графічної інтерпретації. Ілюстрації відразу дозволяють побачити суть справи на інтуїтивному рівні, доповнюючи та прикрашаючи стомлюючі доведення і складні формули.</a:t>
            </a: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12694" y="6446439"/>
            <a:ext cx="587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4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  <p:grpSp>
        <p:nvGrpSpPr>
          <p:cNvPr id="5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6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Custom 21">
              <a:hlinkClick r:id="rId2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88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історії графів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18644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Теорія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графів бере початок з рішення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відомим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математиком Ейлером задачі про </a:t>
            </a:r>
            <a:r>
              <a:rPr lang="uk-UA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Кенігсбергські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мости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1736 році. У той час у місті Кенігсберзі було два острови, з'єднаних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мостами з берегами річки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Преголь 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 один з одним. Завдання полягає в наступному: здійснити прогулянку по місту таким чином, щоб, пройшовши рівно по одному разу по кожному мосту, повернутися в те ж місце, звідки починалася прогулянка.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9" y="4284574"/>
            <a:ext cx="2723299" cy="21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08" y="4294927"/>
            <a:ext cx="2669779" cy="213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Custom 21">
              <a:hlinkClick r:id="rId4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2694" y="6446439"/>
            <a:ext cx="587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5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344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графів</a:t>
            </a:r>
            <a:endParaRPr lang="ru-RU" dirty="0"/>
          </a:p>
        </p:txBody>
      </p:sp>
      <p:pic>
        <p:nvPicPr>
          <p:cNvPr id="2050" name="Picture 2" descr="C:\Users\Эллина\Pictures\Met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922762" cy="46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ллина\Pictures\1256694659_rodoslovna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7" y="1988840"/>
            <a:ext cx="2952328" cy="19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Эллина\Pictures\look.com.ua_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52560"/>
            <a:ext cx="3486100" cy="21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Эллина\Pictures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5" y="11967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9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2694" y="6446439"/>
            <a:ext cx="587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6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702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3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</a:t>
            </a:r>
            <a:r>
              <a:rPr lang="uk-UA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це скінченна множина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що називається </a:t>
            </a:r>
            <a:r>
              <a:rPr lang="uk-UA" sz="3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множиною вершин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і множина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двоелементних підмножин множини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3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uk-UA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Множина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3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множиною ребер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Елемент множини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3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ребром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Граф позначається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Елементи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множини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називаються </a:t>
            </a:r>
            <a:r>
              <a:rPr lang="uk-UA" sz="3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з'єднаними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або </a:t>
            </a:r>
            <a:r>
              <a:rPr lang="uk-UA" sz="3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зв'язаними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ребром {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якщо {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uk-UA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ru-RU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algn="just" fontAlgn="auto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{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- ребро, тоді вершини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називаються його </a:t>
            </a:r>
            <a:r>
              <a:rPr lang="uk-UA" sz="3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кінцями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ребро {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називають </a:t>
            </a:r>
            <a:r>
              <a:rPr lang="uk-UA" sz="3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інцидентним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вершин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 вершини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інцидентними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ребра {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}. </a:t>
            </a:r>
            <a:endParaRPr lang="uk-UA" sz="3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uk-UA" sz="3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Дві 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вершини називаються </a:t>
            </a:r>
            <a:r>
              <a:rPr lang="uk-UA" sz="3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суміжними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вони є кінцями ребра, або, що те ж саме, якщо вони </a:t>
            </a:r>
            <a:r>
              <a:rPr lang="uk-UA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інцидентні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одного ребра. Два ребра називаються </a:t>
            </a:r>
            <a:r>
              <a:rPr lang="uk-UA" sz="3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суміжними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якщо вони </a:t>
            </a:r>
            <a:r>
              <a:rPr lang="uk-UA" sz="3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інцидентні</a:t>
            </a:r>
            <a:r>
              <a:rPr lang="uk-UA" sz="3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 спільної вершини.</a:t>
            </a:r>
            <a:endParaRPr lang="ru-RU" sz="3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6" descr="1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8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Custom 21">
              <a:hlinkClick r:id="rId3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2694" y="6446439"/>
            <a:ext cx="587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7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76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346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 із множиною вершин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і множиною ребер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={{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{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  <a:p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Граф, у якого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 і 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{{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{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{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{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{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}, {</a:t>
            </a:r>
            <a:r>
              <a:rPr lang="uk-UA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}}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85"/>
          <a:stretch/>
        </p:blipFill>
        <p:spPr bwMode="auto">
          <a:xfrm>
            <a:off x="2418730" y="1881319"/>
            <a:ext cx="1073150" cy="143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7" b="24823"/>
          <a:stretch/>
        </p:blipFill>
        <p:spPr bwMode="auto">
          <a:xfrm>
            <a:off x="5508104" y="2023172"/>
            <a:ext cx="1684338" cy="11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14192"/>
          <a:stretch>
            <a:fillRect/>
          </a:stretch>
        </p:blipFill>
        <p:spPr bwMode="auto">
          <a:xfrm>
            <a:off x="3510208" y="4483416"/>
            <a:ext cx="17145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4" descr="3D_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1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Action Button: Custom 21">
              <a:hlinkClick r:id="rId6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2694" y="6446439"/>
            <a:ext cx="587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8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44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536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Ребро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яке з’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єднує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вершину саму з собою називається </a:t>
            </a:r>
            <a:r>
              <a:rPr lang="uk-UA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петлею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Якщо в графі допускається наявність більше одного ребра між двома вершинами, то він називається </a:t>
            </a:r>
            <a:r>
              <a:rPr lang="uk-UA" sz="2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мультиграфом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Степенем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вершини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позначається </a:t>
            </a:r>
            <a:r>
              <a:rPr lang="uk-UA" sz="2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називається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кількість ребер, </a:t>
            </a:r>
            <a:r>
              <a:rPr lang="uk-UA" sz="2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інцидентних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цій вершині. Вершина степені 0 називається </a:t>
            </a:r>
            <a:r>
              <a:rPr lang="uk-UA" sz="2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ізольованою.</a:t>
            </a:r>
          </a:p>
          <a:p>
            <a:pPr marL="0" indent="0">
              <a:buNone/>
            </a:pPr>
            <a:endParaRPr lang="uk-UA" sz="2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даному графі вершини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суміжні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>
              <a:buNone/>
            </a:pP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26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суміжні ребра</a:t>
            </a:r>
            <a:r>
              <a:rPr lang="uk-UA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35"/>
          <a:stretch/>
        </p:blipFill>
        <p:spPr bwMode="auto">
          <a:xfrm>
            <a:off x="6372200" y="3835860"/>
            <a:ext cx="243186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 descr="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609600" cy="4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4" descr="3D_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2" y="3835860"/>
            <a:ext cx="669033" cy="4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6"/>
          <p:cNvGrpSpPr/>
          <p:nvPr/>
        </p:nvGrpSpPr>
        <p:grpSpPr>
          <a:xfrm>
            <a:off x="6300192" y="6452337"/>
            <a:ext cx="2744448" cy="332656"/>
            <a:chOff x="539552" y="6453336"/>
            <a:chExt cx="2744448" cy="332656"/>
          </a:xfrm>
        </p:grpSpPr>
        <p:sp>
          <p:nvSpPr>
            <p:cNvPr id="10" name="Action Button: Back or Previous 17">
              <a:hlinkClick r:id="" action="ppaction://hlinkshowjump?jump=previousslide" highlightClick="1"/>
            </p:cNvPr>
            <p:cNvSpPr/>
            <p:nvPr/>
          </p:nvSpPr>
          <p:spPr>
            <a:xfrm>
              <a:off x="1082335" y="6453336"/>
              <a:ext cx="504056" cy="332656"/>
            </a:xfrm>
            <a:prstGeom prst="actionButtonBackPrevious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Action Button: Beginning 18">
              <a:hlinkClick r:id="" action="ppaction://hlinkshowjump?jump=firstslide" highlightClick="1"/>
            </p:cNvPr>
            <p:cNvSpPr/>
            <p:nvPr/>
          </p:nvSpPr>
          <p:spPr>
            <a:xfrm>
              <a:off x="539552" y="6453336"/>
              <a:ext cx="504056" cy="332656"/>
            </a:xfrm>
            <a:prstGeom prst="actionButtonBeginning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Action Button: Forward or Next 19">
              <a:hlinkClick r:id="" action="ppaction://hlinkshowjump?jump=nextslide" highlightClick="1"/>
            </p:cNvPr>
            <p:cNvSpPr/>
            <p:nvPr/>
          </p:nvSpPr>
          <p:spPr>
            <a:xfrm>
              <a:off x="2228357" y="6453336"/>
              <a:ext cx="504056" cy="332656"/>
            </a:xfrm>
            <a:prstGeom prst="actionButtonForwardNex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Action Button: End 20">
              <a:hlinkClick r:id="" action="ppaction://hlinkshowjump?jump=lastslide" highlightClick="1"/>
            </p:cNvPr>
            <p:cNvSpPr/>
            <p:nvPr/>
          </p:nvSpPr>
          <p:spPr>
            <a:xfrm>
              <a:off x="2779944" y="6453336"/>
              <a:ext cx="504056" cy="332656"/>
            </a:xfrm>
            <a:prstGeom prst="actionButtonEnd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Action Button: Custom 21">
              <a:hlinkClick r:id="rId5" action="ppaction://hlinksldjump" highlightClick="1"/>
            </p:cNvPr>
            <p:cNvSpPr/>
            <p:nvPr/>
          </p:nvSpPr>
          <p:spPr>
            <a:xfrm>
              <a:off x="1617866" y="6453336"/>
              <a:ext cx="576000" cy="332656"/>
            </a:xfrm>
            <a:prstGeom prst="actionButtonBlank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1200" dirty="0" smtClean="0"/>
                <a:t>План</a:t>
              </a:r>
              <a:endParaRPr lang="ru-RU" sz="1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2694" y="6446439"/>
            <a:ext cx="587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Лекція 3. Графи, орієнтовані графи та дерева. Слайд 9 з </a:t>
            </a:r>
            <a:r>
              <a:rPr lang="en-US" sz="1600" dirty="0" smtClean="0"/>
              <a:t>36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949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дуль 2 Лекція 3 Графи, орієнтовані графи та дерева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Модуль 2 Лекція 3 Графи, орієнтовані графи та дерева</Template>
  <TotalTime>19</TotalTime>
  <Words>3212</Words>
  <Application>Microsoft Office PowerPoint</Application>
  <PresentationFormat>On-screen Show (4:3)</PresentationFormat>
  <Paragraphs>270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Модуль 2 Лекція 3 Графи, орієнтовані графи та дерева</vt:lpstr>
      <vt:lpstr>Графи, орієнтовані графи та дерева</vt:lpstr>
      <vt:lpstr>План</vt:lpstr>
      <vt:lpstr>Умовні позначення</vt:lpstr>
      <vt:lpstr>Графи</vt:lpstr>
      <vt:lpstr>З історії графів</vt:lpstr>
      <vt:lpstr>Використання графів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Орієнтовані графи</vt:lpstr>
      <vt:lpstr>PowerPoint Presentation</vt:lpstr>
      <vt:lpstr>PowerPoint Presentation</vt:lpstr>
      <vt:lpstr>PowerPoint Presentation</vt:lpstr>
      <vt:lpstr>PowerPoint Presentation</vt:lpstr>
      <vt:lpstr>Дерева</vt:lpstr>
      <vt:lpstr>PowerPoint Presentation</vt:lpstr>
      <vt:lpstr>PowerPoint Presentation</vt:lpstr>
      <vt:lpstr>PowerPoint Presentation</vt:lpstr>
      <vt:lpstr>PowerPoint Presentation</vt:lpstr>
      <vt:lpstr>Шляхи та цикли Ейлера</vt:lpstr>
      <vt:lpstr>PowerPoint Presentation</vt:lpstr>
      <vt:lpstr>PowerPoint Presentation</vt:lpstr>
      <vt:lpstr>Матриці інцидентності та суміжності</vt:lpstr>
      <vt:lpstr>PowerPoint Presentation</vt:lpstr>
      <vt:lpstr>Знаходження шляху фіксованої довжини k</vt:lpstr>
      <vt:lpstr>PowerPoint Presentation</vt:lpstr>
      <vt:lpstr>PowerPoint Presentation</vt:lpstr>
      <vt:lpstr>Алгоритм Уоршола </vt:lpstr>
      <vt:lpstr>Алгоритм Уоршола 2</vt:lpstr>
      <vt:lpstr>Література до лекції</vt:lpstr>
      <vt:lpstr>Дякую за увагу</vt:lpstr>
    </vt:vector>
  </TitlesOfParts>
  <Company>DataArt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Графи, орієнтовані графи та дерева</dc:title>
  <dc:creator>Азадова Эллина Валерьевна</dc:creator>
  <cp:lastModifiedBy>Азадова Эллина Валерьевна</cp:lastModifiedBy>
  <cp:revision>2</cp:revision>
  <dcterms:created xsi:type="dcterms:W3CDTF">2011-08-30T09:50:52Z</dcterms:created>
  <dcterms:modified xsi:type="dcterms:W3CDTF">2011-08-30T10:10:17Z</dcterms:modified>
</cp:coreProperties>
</file>