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67" r:id="rId6"/>
    <p:sldId id="268" r:id="rId7"/>
    <p:sldId id="269" r:id="rId8"/>
    <p:sldId id="270" r:id="rId9"/>
    <p:sldId id="271" r:id="rId10"/>
    <p:sldId id="25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BFF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6" autoAdjust="0"/>
    <p:restoredTop sz="94645" autoAdjust="0"/>
  </p:normalViewPr>
  <p:slideViewPr>
    <p:cSldViewPr snapToGrid="0">
      <p:cViewPr varScale="1">
        <p:scale>
          <a:sx n="68" d="100"/>
          <a:sy n="68" d="100"/>
        </p:scale>
        <p:origin x="16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anose="020B0604020202020204" pitchFamily="34" charset="0"/>
              </a:defRPr>
            </a:lvl1pPr>
          </a:lstStyle>
          <a:p>
            <a:fld id="{291DCD1A-C06F-4B3C-B7F2-6B967C7095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669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EC6DD-B9E0-4B50-99F4-CF09FE1DBEEC}" type="slidenum">
              <a:rPr lang="ru-RU"/>
              <a:pPr/>
              <a:t>1</a:t>
            </a:fld>
            <a:endParaRPr lang="ru-RU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12291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92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0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0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folHlink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/>
            <a:fld id="{D7AFA3A3-E905-4BA5-BA84-7F1FDD82F482}" type="slidenum">
              <a:rPr lang="ru-RU"/>
              <a:pPr lvl="1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703F9071-D25B-45BC-ACCA-AA879AAEE2FA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18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71A61B38-253B-4D3F-A696-B65DFA327604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565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3F867546-21BC-41EF-B639-BD2C6175F2A6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432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A8B54EB5-13D6-4144-81E1-6153233C3D51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0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5F147151-6238-4C58-8CFD-615F5FA12283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864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0AD83503-3E96-466C-BE58-9302F46E9349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629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5FAC915-48A6-4ED1-9C9E-0E6A8CCD9C9C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697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074B67F1-08AD-4394-ABEE-1ACE7905CA14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826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A88EF081-C744-42C7-BA7E-70D77F85989C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636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DE45F8CA-A197-42C5-9DD1-891FC43BFB22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846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126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8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folHlink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endParaRPr lang="ru-RU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ru-RU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kumimoji="0" sz="1400">
                <a:latin typeface="+mj-lt"/>
              </a:defRPr>
            </a:lvl2pPr>
          </a:lstStyle>
          <a:p>
            <a:pPr lvl="1"/>
            <a:fld id="{23B22CDF-E5A1-4F19-B31E-F8ACAFC82E08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C5013924-5CC1-4DA3-BD66-C1D38B764F30}" type="slidenum">
              <a:rPr lang="ru-RU"/>
              <a:pPr lvl="1"/>
              <a:t>1</a:t>
            </a:fld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1126" y="304800"/>
            <a:ext cx="8382000" cy="2286000"/>
          </a:xfrm>
        </p:spPr>
        <p:txBody>
          <a:bodyPr/>
          <a:lstStyle/>
          <a:p>
            <a:r>
              <a:rPr lang="uk-UA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 на ріст і розвиток рослин недостачі мінеральних </a:t>
            </a:r>
            <a:r>
              <a:rPr lang="uk-UA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елементів</a:t>
            </a:r>
            <a:endParaRPr lang="ru-RU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126582"/>
            <a:ext cx="6781800" cy="30218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2600" b="1" dirty="0" smtClean="0">
                <a:latin typeface="+mj-lt"/>
              </a:rPr>
              <a:t>Мета експерименту</a:t>
            </a:r>
            <a:r>
              <a:rPr lang="uk-UA" sz="2600" b="1" cap="all" dirty="0" smtClean="0">
                <a:latin typeface="+mj-lt"/>
              </a:rPr>
              <a:t>:</a:t>
            </a:r>
            <a:r>
              <a:rPr lang="uk-UA" sz="2600" dirty="0" smtClean="0">
                <a:latin typeface="+mj-lt"/>
              </a:rPr>
              <a:t> </a:t>
            </a:r>
            <a:r>
              <a:rPr lang="uk-UA" sz="2600" dirty="0">
                <a:latin typeface="+mj-lt"/>
              </a:rPr>
              <a:t>відпрацювати на практиці методику закладання і проведення вегетаційних дослідів з водними </a:t>
            </a:r>
            <a:r>
              <a:rPr lang="uk-UA" sz="2600" dirty="0" smtClean="0">
                <a:latin typeface="+mj-lt"/>
              </a:rPr>
              <a:t>культурами, </a:t>
            </a:r>
          </a:p>
          <a:p>
            <a:pPr>
              <a:lnSpc>
                <a:spcPct val="100000"/>
              </a:lnSpc>
            </a:pPr>
            <a:r>
              <a:rPr lang="uk-UA" sz="2600" dirty="0" smtClean="0">
                <a:latin typeface="+mj-lt"/>
              </a:rPr>
              <a:t>встановити </a:t>
            </a:r>
            <a:r>
              <a:rPr lang="uk-UA" sz="2600" dirty="0">
                <a:latin typeface="+mj-lt"/>
              </a:rPr>
              <a:t>вплив окремих елементів мінерального живлення на ріст, розвиток та інші фізіологічні показники </a:t>
            </a:r>
            <a:r>
              <a:rPr lang="uk-UA" sz="2600" dirty="0" smtClean="0">
                <a:latin typeface="+mj-lt"/>
              </a:rPr>
              <a:t>рослин</a:t>
            </a:r>
            <a:endParaRPr lang="ru-RU" sz="2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E766922-0D1E-47EE-8E35-09499F540064}" type="slidenum">
              <a:rPr lang="ru-RU"/>
              <a:pPr lvl="1"/>
              <a:t>10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671903" y="590843"/>
            <a:ext cx="7895322" cy="40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uk-UA" sz="2000" dirty="0" smtClean="0">
                <a:latin typeface="Calibri" panose="020F0502020204030204" pitchFamily="34" charset="0"/>
              </a:rPr>
              <a:t>Відображають результати у вигляді чотирьох окремих стовбчастих діаграм, що ілюструють приріст однотипних показників врожаю (висоти, ваги </a:t>
            </a:r>
            <a:r>
              <a:rPr kumimoji="0" lang="uk-UA" sz="2000" dirty="0" err="1" smtClean="0">
                <a:latin typeface="Calibri" panose="020F0502020204030204" pitchFamily="34" charset="0"/>
              </a:rPr>
              <a:t>фітомаси</a:t>
            </a:r>
            <a:r>
              <a:rPr kumimoji="0" lang="uk-UA" sz="2000" dirty="0" smtClean="0">
                <a:latin typeface="Calibri" panose="020F0502020204030204" pitchFamily="34" charset="0"/>
              </a:rPr>
              <a:t>, кількості листків, об’єму кореня), як різницю показників на початку та в кінці досліду, для різних варіантів поживних сумішей та для води</a:t>
            </a:r>
          </a:p>
          <a:p>
            <a:pPr marL="0" indent="0">
              <a:buNone/>
            </a:pPr>
            <a:endParaRPr kumimoji="0" lang="uk-UA" sz="2000" dirty="0" smtClean="0">
              <a:latin typeface="Calibri" panose="020F0502020204030204" pitchFamily="34" charset="0"/>
            </a:endParaRPr>
          </a:p>
          <a:p>
            <a:r>
              <a:rPr lang="uk-UA" sz="2000" dirty="0" smtClean="0">
                <a:latin typeface="Calibri" panose="020F0502020204030204" pitchFamily="34" charset="0"/>
              </a:rPr>
              <a:t>На </a:t>
            </a:r>
            <a:r>
              <a:rPr lang="uk-UA" sz="2000" dirty="0">
                <a:latin typeface="Calibri" panose="020F0502020204030204" pitchFamily="34" charset="0"/>
              </a:rPr>
              <a:t>основі аналізу кількісних і якісних показників піддослідних рослин </a:t>
            </a:r>
            <a:r>
              <a:rPr lang="uk-UA" sz="2000" dirty="0" smtClean="0">
                <a:latin typeface="Calibri" panose="020F0502020204030204" pitchFamily="34" charset="0"/>
              </a:rPr>
              <a:t>роблять </a:t>
            </a:r>
            <a:r>
              <a:rPr lang="uk-UA" sz="2000" dirty="0">
                <a:latin typeface="Calibri" panose="020F0502020204030204" pitchFamily="34" charset="0"/>
              </a:rPr>
              <a:t>висновок про те, як на ріст і розвиток окремих органів та рослини в цілому впливає недостача </a:t>
            </a:r>
            <a:r>
              <a:rPr lang="uk-UA" sz="2000" dirty="0" smtClean="0">
                <a:latin typeface="Calibri" panose="020F0502020204030204" pitchFamily="34" charset="0"/>
              </a:rPr>
              <a:t>досліджених </a:t>
            </a:r>
            <a:r>
              <a:rPr lang="uk-UA" sz="2000" dirty="0">
                <a:latin typeface="Calibri" panose="020F0502020204030204" pitchFamily="34" charset="0"/>
              </a:rPr>
              <a:t>елементів мінерального </a:t>
            </a:r>
            <a:r>
              <a:rPr lang="uk-UA" sz="2000" dirty="0" smtClean="0">
                <a:latin typeface="Calibri" panose="020F0502020204030204" pitchFamily="34" charset="0"/>
              </a:rPr>
              <a:t>живлення (калію, фосфору, нітрогену)</a:t>
            </a:r>
          </a:p>
          <a:p>
            <a:pPr marL="0" indent="0">
              <a:buNone/>
            </a:pPr>
            <a:endParaRPr lang="uk-UA" sz="2000" dirty="0" smtClean="0">
              <a:latin typeface="Calibri" panose="020F0502020204030204" pitchFamily="34" charset="0"/>
            </a:endParaRPr>
          </a:p>
          <a:p>
            <a:r>
              <a:rPr kumimoji="0" lang="uk-UA" sz="2000" dirty="0" smtClean="0">
                <a:latin typeface="Calibri" panose="020F0502020204030204" pitchFamily="34" charset="0"/>
              </a:rPr>
              <a:t>Формулюють відповідь на контрольні питання та вносять їх в файл журналу спостережень</a:t>
            </a:r>
            <a:endParaRPr kumimoji="0" lang="ru-RU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85274E92-234F-45C9-934F-B7CD9430837B}" type="slidenum">
              <a:rPr lang="ru-RU"/>
              <a:pPr lvl="1"/>
              <a:t>2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76600" y="304799"/>
            <a:ext cx="5410200" cy="4904185"/>
          </a:xfrm>
        </p:spPr>
        <p:txBody>
          <a:bodyPr/>
          <a:lstStyle/>
          <a:p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Теоретична основа експерименту:</a:t>
            </a:r>
          </a:p>
          <a:p>
            <a:pPr marL="0" indent="0">
              <a:buNone/>
            </a:pPr>
            <a:r>
              <a:rPr lang="uk-UA" sz="2000" dirty="0" smtClean="0">
                <a:latin typeface="Calibri" panose="020F0502020204030204" pitchFamily="34" charset="0"/>
              </a:rPr>
              <a:t> О</a:t>
            </a:r>
            <a:r>
              <a:rPr lang="ru-RU" sz="2000" dirty="0" err="1">
                <a:latin typeface="Calibri" panose="020F0502020204030204" pitchFamily="34" charset="0"/>
              </a:rPr>
              <a:t>дним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із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найдоступніших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чинників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регулювання</a:t>
            </a:r>
            <a:r>
              <a:rPr lang="ru-RU" sz="2000" dirty="0">
                <a:latin typeface="Calibri" panose="020F0502020204030204" pitchFamily="34" charset="0"/>
              </a:rPr>
              <a:t> росту й </a:t>
            </a:r>
            <a:r>
              <a:rPr lang="ru-RU" sz="2000" dirty="0" err="1">
                <a:latin typeface="Calibri" panose="020F0502020204030204" pitchFamily="34" charset="0"/>
              </a:rPr>
              <a:t>розвитку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рослин</a:t>
            </a:r>
            <a:r>
              <a:rPr lang="ru-RU" sz="2000" dirty="0">
                <a:latin typeface="Calibri" panose="020F0502020204030204" pitchFamily="34" charset="0"/>
              </a:rPr>
              <a:t> є </a:t>
            </a:r>
            <a:r>
              <a:rPr lang="ru-RU" sz="2000" dirty="0" err="1">
                <a:latin typeface="Calibri" panose="020F0502020204030204" pitchFamily="34" charset="0"/>
              </a:rPr>
              <a:t>зміна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їх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мінерального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живлення</a:t>
            </a:r>
            <a:r>
              <a:rPr lang="ru-RU" sz="2000" dirty="0">
                <a:latin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</a:rPr>
              <a:t>Це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можливо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лише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uk-UA" sz="2000" dirty="0">
                <a:latin typeface="Calibri" panose="020F0502020204030204" pitchFamily="34" charset="0"/>
              </a:rPr>
              <a:t>при </a:t>
            </a:r>
            <a:r>
              <a:rPr lang="ru-RU" sz="2000" dirty="0" err="1">
                <a:latin typeface="Calibri" panose="020F0502020204030204" pitchFamily="34" charset="0"/>
              </a:rPr>
              <a:t>завчасно</a:t>
            </a:r>
            <a:r>
              <a:rPr lang="uk-UA" sz="2000" dirty="0">
                <a:latin typeface="Calibri" panose="020F0502020204030204" pitchFamily="34" charset="0"/>
              </a:rPr>
              <a:t>му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виявленн</a:t>
            </a:r>
            <a:r>
              <a:rPr lang="uk-UA" sz="2000" dirty="0">
                <a:latin typeface="Calibri" panose="020F0502020204030204" pitchFamily="34" charset="0"/>
              </a:rPr>
              <a:t>і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нестачі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чи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надлишку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елементів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живлення</a:t>
            </a:r>
            <a:r>
              <a:rPr lang="uk-UA" sz="2000" dirty="0">
                <a:latin typeface="Calibri" panose="020F0502020204030204" pitchFamily="34" charset="0"/>
              </a:rPr>
              <a:t> в середовищі, на якому росте рослина</a:t>
            </a:r>
            <a:r>
              <a:rPr lang="ru-RU" sz="2000" dirty="0">
                <a:latin typeface="Calibri" panose="020F0502020204030204" pitchFamily="34" charset="0"/>
              </a:rPr>
              <a:t>. За </a:t>
            </a:r>
            <a:r>
              <a:rPr lang="ru-RU" sz="2000" dirty="0" err="1">
                <a:latin typeface="Calibri" panose="020F0502020204030204" pitchFamily="34" charset="0"/>
              </a:rPr>
              <a:t>постійного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сільськогосподарського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використання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ґрунтів</a:t>
            </a:r>
            <a:r>
              <a:rPr lang="ru-RU" sz="2000" dirty="0">
                <a:latin typeface="Calibri" panose="020F0502020204030204" pitchFamily="34" charset="0"/>
              </a:rPr>
              <a:t> без </a:t>
            </a:r>
            <a:r>
              <a:rPr lang="ru-RU" sz="2000" dirty="0" err="1">
                <a:latin typeface="Calibri" panose="020F0502020204030204" pitchFamily="34" charset="0"/>
              </a:rPr>
              <a:t>достатнього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внесення</a:t>
            </a:r>
            <a:r>
              <a:rPr lang="ru-RU" sz="2000" dirty="0">
                <a:latin typeface="Calibri" panose="020F0502020204030204" pitchFamily="34" charset="0"/>
              </a:rPr>
              <a:t> добрив вони </a:t>
            </a:r>
            <a:r>
              <a:rPr lang="ru-RU" sz="2000" dirty="0" err="1">
                <a:latin typeface="Calibri" panose="020F0502020204030204" pitchFamily="34" charset="0"/>
              </a:rPr>
              <a:t>виснажуються</a:t>
            </a:r>
            <a:r>
              <a:rPr lang="ru-RU" sz="2000" dirty="0">
                <a:latin typeface="Calibri" panose="020F0502020204030204" pitchFamily="34" charset="0"/>
              </a:rPr>
              <a:t> і </a:t>
            </a:r>
            <a:r>
              <a:rPr lang="ru-RU" sz="2000" dirty="0" err="1">
                <a:latin typeface="Calibri" panose="020F0502020204030204" pitchFamily="34" charset="0"/>
              </a:rPr>
              <a:t>створюється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дефіцит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елементів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живлення</a:t>
            </a:r>
            <a:r>
              <a:rPr lang="ru-RU" sz="2000" dirty="0">
                <a:latin typeface="Calibri" panose="020F0502020204030204" pitchFamily="34" charset="0"/>
              </a:rPr>
              <a:t>. </a:t>
            </a:r>
            <a:r>
              <a:rPr lang="uk-UA" sz="2000" dirty="0">
                <a:latin typeface="Calibri" panose="020F0502020204030204" pitchFamily="34" charset="0"/>
              </a:rPr>
              <a:t>Цей </a:t>
            </a:r>
            <a:r>
              <a:rPr lang="ru-RU" sz="2000" dirty="0" err="1">
                <a:latin typeface="Calibri" panose="020F0502020204030204" pitchFamily="34" charset="0"/>
              </a:rPr>
              <a:t>дефіцит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uk-UA" sz="2000" dirty="0">
                <a:latin typeface="Calibri" panose="020F0502020204030204" pitchFamily="34" charset="0"/>
              </a:rPr>
              <a:t>необхідно </a:t>
            </a:r>
            <a:r>
              <a:rPr lang="ru-RU" sz="2000" dirty="0" err="1">
                <a:latin typeface="Calibri" panose="020F0502020204030204" pitchFamily="34" charset="0"/>
              </a:rPr>
              <a:t>компенсувати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потрібною</a:t>
            </a:r>
            <a:r>
              <a:rPr lang="ru-RU" sz="2000" dirty="0">
                <a:latin typeface="Calibri" panose="020F0502020204030204" pitchFamily="34" charset="0"/>
              </a:rPr>
              <a:t> нормою добрив.</a:t>
            </a:r>
            <a:r>
              <a:rPr lang="uk-UA" sz="2000" dirty="0">
                <a:latin typeface="Calibri" panose="020F0502020204030204" pitchFamily="34" charset="0"/>
              </a:rPr>
              <a:t> </a:t>
            </a:r>
            <a:r>
              <a:rPr kumimoji="0" lang="uk-UA" sz="2000" dirty="0" smtClean="0">
                <a:latin typeface="Calibri" panose="020F0502020204030204" pitchFamily="34" charset="0"/>
              </a:rPr>
              <a:t>Для вірного планування </a:t>
            </a:r>
            <a:r>
              <a:rPr kumimoji="0" lang="ru-RU" sz="2000" dirty="0" err="1" smtClean="0">
                <a:latin typeface="Calibri" panose="020F0502020204030204" pitchFamily="34" charset="0"/>
              </a:rPr>
              <a:t>системи</a:t>
            </a:r>
            <a:r>
              <a:rPr kumimoji="0" lang="ru-RU" sz="2000" dirty="0" smtClean="0">
                <a:latin typeface="Calibri" panose="020F0502020204030204" pitchFamily="34" charset="0"/>
              </a:rPr>
              <a:t> </a:t>
            </a:r>
            <a:r>
              <a:rPr kumimoji="0" lang="ru-RU" sz="2000" dirty="0" err="1" smtClean="0">
                <a:latin typeface="Calibri" panose="020F0502020204030204" pitchFamily="34" charset="0"/>
              </a:rPr>
              <a:t>удобрення</a:t>
            </a:r>
            <a:r>
              <a:rPr kumimoji="0" lang="uk-UA" sz="2000" dirty="0" smtClean="0">
                <a:latin typeface="Calibri" panose="020F0502020204030204" pitchFamily="34" charset="0"/>
              </a:rPr>
              <a:t> необхідно проаналізувати </a:t>
            </a:r>
            <a:r>
              <a:rPr kumimoji="0" lang="ru-RU" sz="2000" dirty="0" err="1" smtClean="0">
                <a:latin typeface="Calibri" panose="020F0502020204030204" pitchFamily="34" charset="0"/>
              </a:rPr>
              <a:t>вмісту</a:t>
            </a:r>
            <a:r>
              <a:rPr kumimoji="0" lang="ru-RU" sz="2000" dirty="0" smtClean="0">
                <a:latin typeface="Calibri" panose="020F0502020204030204" pitchFamily="34" charset="0"/>
              </a:rPr>
              <a:t> в </a:t>
            </a:r>
            <a:r>
              <a:rPr kumimoji="0" lang="ru-RU" sz="2000" dirty="0" err="1" smtClean="0">
                <a:latin typeface="Calibri" panose="020F0502020204030204" pitchFamily="34" charset="0"/>
              </a:rPr>
              <a:t>ґрунті</a:t>
            </a:r>
            <a:r>
              <a:rPr kumimoji="0" lang="ru-RU" sz="2000" dirty="0" smtClean="0">
                <a:latin typeface="Calibri" panose="020F0502020204030204" pitchFamily="34" charset="0"/>
              </a:rPr>
              <a:t> </a:t>
            </a:r>
            <a:r>
              <a:rPr kumimoji="0" lang="ru-RU" sz="2000" dirty="0" err="1" smtClean="0">
                <a:latin typeface="Calibri" panose="020F0502020204030204" pitchFamily="34" charset="0"/>
              </a:rPr>
              <a:t>доступних</a:t>
            </a:r>
            <a:r>
              <a:rPr kumimoji="0" lang="ru-RU" sz="2000" dirty="0" smtClean="0">
                <a:latin typeface="Calibri" panose="020F0502020204030204" pitchFamily="34" charset="0"/>
              </a:rPr>
              <a:t> для </a:t>
            </a:r>
            <a:r>
              <a:rPr kumimoji="0" lang="ru-RU" sz="2000" dirty="0" err="1" smtClean="0">
                <a:latin typeface="Calibri" panose="020F0502020204030204" pitchFamily="34" charset="0"/>
              </a:rPr>
              <a:t>рослин</a:t>
            </a:r>
            <a:r>
              <a:rPr kumimoji="0" lang="ru-RU" sz="2000" dirty="0" smtClean="0">
                <a:latin typeface="Calibri" panose="020F0502020204030204" pitchFamily="34" charset="0"/>
              </a:rPr>
              <a:t> </a:t>
            </a:r>
            <a:r>
              <a:rPr kumimoji="0" lang="ru-RU" sz="2000" dirty="0" err="1" smtClean="0">
                <a:latin typeface="Calibri" panose="020F0502020204030204" pitchFamily="34" charset="0"/>
              </a:rPr>
              <a:t>елементів</a:t>
            </a:r>
            <a:r>
              <a:rPr kumimoji="0" lang="ru-RU" sz="2000" dirty="0" smtClean="0">
                <a:latin typeface="Calibri" panose="020F0502020204030204" pitchFamily="34" charset="0"/>
              </a:rPr>
              <a:t> </a:t>
            </a:r>
            <a:r>
              <a:rPr kumimoji="0" lang="ru-RU" sz="2000" dirty="0" err="1" smtClean="0">
                <a:latin typeface="Calibri" panose="020F0502020204030204" pitchFamily="34" charset="0"/>
              </a:rPr>
              <a:t>живлення</a:t>
            </a:r>
            <a:r>
              <a:rPr kumimoji="0" lang="ru-RU" sz="2000" dirty="0" smtClean="0">
                <a:latin typeface="Calibri" panose="020F0502020204030204" pitchFamily="34" charset="0"/>
              </a:rPr>
              <a:t>. </a:t>
            </a:r>
            <a:r>
              <a:rPr lang="uk-UA" sz="2000" dirty="0" smtClean="0">
                <a:latin typeface="Calibri" panose="020F0502020204030204" pitchFamily="34" charset="0"/>
              </a:rPr>
              <a:t>Для цього широко використовують </a:t>
            </a:r>
            <a:r>
              <a:rPr lang="ru-RU" sz="20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методи</a:t>
            </a:r>
            <a:r>
              <a:rPr lang="ru-RU" sz="2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0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рослинної</a:t>
            </a:r>
            <a:r>
              <a:rPr lang="ru-RU" sz="2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0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діагностики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527538"/>
            <a:ext cx="2854569" cy="4529046"/>
          </a:xfrm>
          <a:prstGeom prst="rect">
            <a:avLst/>
          </a:prstGeom>
        </p:spPr>
      </p:pic>
      <p:sp>
        <p:nvSpPr>
          <p:cNvPr id="10" name="Объект 1"/>
          <p:cNvSpPr txBox="1">
            <a:spLocks/>
          </p:cNvSpPr>
          <p:nvPr/>
        </p:nvSpPr>
        <p:spPr bwMode="auto">
          <a:xfrm>
            <a:off x="227011" y="5208984"/>
            <a:ext cx="8877301" cy="147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uk-UA" sz="2000" dirty="0" smtClean="0">
                <a:latin typeface="Calibri" panose="020F0502020204030204" pitchFamily="34" charset="0"/>
              </a:rPr>
              <a:t>Методів рослинної діагностики досить багато: біометрична й морфологічна діагностика, фенологічні спостереження; візуальна діагностика; метод рослин- індикаторів; листкова (тканинна) діагностика; хімічна діагностика; метод ін'єкцій та обприскування; дистанційне зондування.</a:t>
            </a:r>
            <a:endParaRPr lang="ru-RU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7BD207CD-625E-4C9B-9274-83730EA3922A}" type="slidenum">
              <a:rPr lang="ru-RU"/>
              <a:pPr lvl="1"/>
              <a:t>3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22" name="Объект 1"/>
          <p:cNvSpPr>
            <a:spLocks noGrp="1"/>
          </p:cNvSpPr>
          <p:nvPr>
            <p:ph idx="1"/>
          </p:nvPr>
        </p:nvSpPr>
        <p:spPr>
          <a:xfrm>
            <a:off x="322385" y="164122"/>
            <a:ext cx="8781928" cy="3001109"/>
          </a:xfrm>
        </p:spPr>
        <p:txBody>
          <a:bodyPr/>
          <a:lstStyle/>
          <a:p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Теоретична основа експерименту:</a:t>
            </a:r>
          </a:p>
          <a:p>
            <a:pPr marL="0" indent="0">
              <a:buNone/>
            </a:pPr>
            <a:r>
              <a:rPr lang="uk-UA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</a:rPr>
              <a:t>Простим і </a:t>
            </a:r>
            <a:r>
              <a:rPr lang="ru-RU" sz="2000" dirty="0" err="1">
                <a:latin typeface="Calibri" panose="020F0502020204030204" pitchFamily="34" charset="0"/>
              </a:rPr>
              <a:t>поширеним</a:t>
            </a:r>
            <a:r>
              <a:rPr lang="ru-RU" sz="2000" dirty="0">
                <a:latin typeface="Calibri" panose="020F0502020204030204" pitchFamily="34" charset="0"/>
              </a:rPr>
              <a:t> є метод </a:t>
            </a:r>
            <a:r>
              <a:rPr lang="ru-RU" sz="2000" b="1" i="1" dirty="0" err="1">
                <a:solidFill>
                  <a:srgbClr val="FF5B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візуальної</a:t>
            </a:r>
            <a:r>
              <a:rPr lang="ru-RU" sz="2000" b="1" i="1" dirty="0">
                <a:solidFill>
                  <a:srgbClr val="FF5B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000" b="1" i="1" dirty="0" err="1">
                <a:solidFill>
                  <a:srgbClr val="FF5B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діагностики</a:t>
            </a:r>
            <a:r>
              <a:rPr lang="ru-RU" sz="2000" i="1" dirty="0">
                <a:latin typeface="Calibri" panose="020F0502020204030204" pitchFamily="34" charset="0"/>
              </a:rPr>
              <a:t>.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Він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ґрунтується</a:t>
            </a:r>
            <a:r>
              <a:rPr lang="ru-RU" sz="2000" dirty="0">
                <a:latin typeface="Calibri" panose="020F0502020204030204" pitchFamily="34" charset="0"/>
              </a:rPr>
              <a:t> на </a:t>
            </a:r>
            <a:r>
              <a:rPr lang="ru-RU" sz="2000" dirty="0" err="1">
                <a:latin typeface="Calibri" panose="020F0502020204030204" pitchFamily="34" charset="0"/>
              </a:rPr>
              <a:t>виявленні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зміни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зовнішнього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вигляду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рослини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або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окремого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її</a:t>
            </a:r>
            <a:r>
              <a:rPr lang="ru-RU" sz="2000" dirty="0">
                <a:latin typeface="Calibri" panose="020F0502020204030204" pitchFamily="34" charset="0"/>
              </a:rPr>
              <a:t> органа за </a:t>
            </a:r>
            <a:r>
              <a:rPr lang="ru-RU" sz="2000" dirty="0" err="1">
                <a:latin typeface="Calibri" panose="020F0502020204030204" pitchFamily="34" charset="0"/>
              </a:rPr>
              <a:t>нестачі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або</a:t>
            </a:r>
            <a:r>
              <a:rPr lang="ru-RU" sz="2000" dirty="0">
                <a:latin typeface="Calibri" panose="020F0502020204030204" pitchFamily="34" charset="0"/>
              </a:rPr>
              <a:t> токсичного </a:t>
            </a:r>
            <a:r>
              <a:rPr lang="ru-RU" sz="2000" dirty="0" err="1">
                <a:latin typeface="Calibri" panose="020F0502020204030204" pitchFamily="34" charset="0"/>
              </a:rPr>
              <a:t>надлишку</a:t>
            </a:r>
            <a:r>
              <a:rPr lang="ru-RU" sz="2000" dirty="0">
                <a:latin typeface="Calibri" panose="020F0502020204030204" pitchFamily="34" charset="0"/>
              </a:rPr>
              <a:t> того </a:t>
            </a:r>
            <a:r>
              <a:rPr lang="ru-RU" sz="2000" dirty="0" err="1">
                <a:latin typeface="Calibri" panose="020F0502020204030204" pitchFamily="34" charset="0"/>
              </a:rPr>
              <a:t>чи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іншого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елемента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живлення</a:t>
            </a:r>
            <a:r>
              <a:rPr lang="ru-RU" sz="2000" dirty="0">
                <a:latin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</a:rPr>
              <a:t>що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виявляється</a:t>
            </a:r>
            <a:r>
              <a:rPr lang="ru-RU" sz="2000" dirty="0">
                <a:latin typeface="Calibri" panose="020F0502020204030204" pitchFamily="34" charset="0"/>
              </a:rPr>
              <a:t> у </a:t>
            </a:r>
            <a:r>
              <a:rPr lang="ru-RU" sz="2000" dirty="0" err="1">
                <a:latin typeface="Calibri" panose="020F0502020204030204" pitchFamily="34" charset="0"/>
              </a:rPr>
              <a:t>зміні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забарвлення</a:t>
            </a:r>
            <a:r>
              <a:rPr lang="ru-RU" sz="2000" dirty="0">
                <a:latin typeface="Calibri" panose="020F0502020204030204" pitchFamily="34" charset="0"/>
              </a:rPr>
              <a:t> та </a:t>
            </a:r>
            <a:r>
              <a:rPr lang="ru-RU" sz="2000" dirty="0" err="1">
                <a:latin typeface="Calibri" panose="020F0502020204030204" pitchFamily="34" charset="0"/>
              </a:rPr>
              <a:t>форми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листків</a:t>
            </a:r>
            <a:r>
              <a:rPr lang="ru-RU" sz="2000" dirty="0">
                <a:latin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</a:rPr>
              <a:t>появі</a:t>
            </a:r>
            <a:r>
              <a:rPr lang="ru-RU" sz="2000" dirty="0">
                <a:latin typeface="Calibri" panose="020F0502020204030204" pitchFamily="34" charset="0"/>
              </a:rPr>
              <a:t> на них </a:t>
            </a:r>
            <a:r>
              <a:rPr lang="ru-RU" sz="2000" dirty="0" err="1">
                <a:latin typeface="Calibri" panose="020F0502020204030204" pitchFamily="34" charset="0"/>
              </a:rPr>
              <a:t>плям</a:t>
            </a:r>
            <a:r>
              <a:rPr lang="ru-RU" sz="2000" dirty="0">
                <a:latin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</a:rPr>
              <a:t>смуг</a:t>
            </a:r>
            <a:r>
              <a:rPr lang="ru-RU" sz="2000" dirty="0">
                <a:latin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</a:rPr>
              <a:t>порушенні</a:t>
            </a:r>
            <a:r>
              <a:rPr lang="ru-RU" sz="2000" dirty="0">
                <a:latin typeface="Calibri" panose="020F0502020204030204" pitchFamily="34" charset="0"/>
              </a:rPr>
              <a:t> нормального </a:t>
            </a:r>
            <a:r>
              <a:rPr lang="ru-RU" sz="2000" dirty="0" err="1">
                <a:latin typeface="Calibri" panose="020F0502020204030204" pitchFamily="34" charset="0"/>
              </a:rPr>
              <a:t>розвитку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органів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тощо</a:t>
            </a:r>
            <a:r>
              <a:rPr lang="ru-RU" sz="2000" dirty="0" smtClean="0">
                <a:latin typeface="Calibri" panose="020F0502020204030204" pitchFamily="34" charset="0"/>
              </a:rPr>
              <a:t>. </a:t>
            </a:r>
            <a:r>
              <a:rPr lang="ru-RU" sz="2000" dirty="0">
                <a:latin typeface="Calibri" panose="020F0502020204030204" pitchFamily="34" charset="0"/>
              </a:rPr>
              <a:t>Таких </a:t>
            </a:r>
            <a:r>
              <a:rPr lang="ru-RU" sz="2000" dirty="0" err="1">
                <a:latin typeface="Calibri" panose="020F0502020204030204" pitchFamily="34" charset="0"/>
              </a:rPr>
              <a:t>типових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ознак</a:t>
            </a:r>
            <a:r>
              <a:rPr lang="ru-RU" sz="2000" dirty="0">
                <a:latin typeface="Calibri" panose="020F0502020204030204" pitchFamily="34" charset="0"/>
              </a:rPr>
              <a:t> є </a:t>
            </a:r>
            <a:r>
              <a:rPr lang="ru-RU" sz="2000" dirty="0" err="1">
                <a:latin typeface="Calibri" panose="020F0502020204030204" pitchFamily="34" charset="0"/>
              </a:rPr>
              <a:t>дуже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багато</a:t>
            </a:r>
            <a:r>
              <a:rPr lang="ru-RU" sz="2000" dirty="0">
                <a:latin typeface="Calibri" panose="020F0502020204030204" pitchFamily="34" charset="0"/>
              </a:rPr>
              <a:t> для кожного </a:t>
            </a:r>
            <a:r>
              <a:rPr lang="ru-RU" sz="2000" dirty="0" err="1">
                <a:latin typeface="Calibri" panose="020F0502020204030204" pitchFamily="34" charset="0"/>
              </a:rPr>
              <a:t>елемента</a:t>
            </a:r>
            <a:r>
              <a:rPr lang="ru-RU" sz="2000" dirty="0">
                <a:latin typeface="Calibri" panose="020F0502020204030204" pitchFamily="34" charset="0"/>
              </a:rPr>
              <a:t> на </a:t>
            </a:r>
            <a:r>
              <a:rPr lang="ru-RU" sz="2000" dirty="0" err="1">
                <a:latin typeface="Calibri" panose="020F0502020204030204" pitchFamily="34" charset="0"/>
              </a:rPr>
              <a:t>всіх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рослинах</a:t>
            </a:r>
            <a:r>
              <a:rPr lang="ru-RU" sz="2000" dirty="0">
                <a:latin typeface="Calibri" panose="020F0502020204030204" pitchFamily="34" charset="0"/>
              </a:rPr>
              <a:t>. Для </a:t>
            </a:r>
            <a:r>
              <a:rPr lang="ru-RU" sz="2000" dirty="0" err="1">
                <a:latin typeface="Calibri" panose="020F0502020204030204" pitchFamily="34" charset="0"/>
              </a:rPr>
              <a:t>основних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сільськогосподарських</a:t>
            </a:r>
            <a:r>
              <a:rPr lang="ru-RU" sz="2000" dirty="0">
                <a:latin typeface="Calibri" panose="020F0502020204030204" pitchFamily="34" charset="0"/>
              </a:rPr>
              <a:t> культур </a:t>
            </a:r>
            <a:r>
              <a:rPr lang="ru-RU" sz="2000" dirty="0" err="1">
                <a:latin typeface="Calibri" panose="020F0502020204030204" pitchFamily="34" charset="0"/>
              </a:rPr>
              <a:t>складено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кольорові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атласи</a:t>
            </a:r>
            <a:r>
              <a:rPr lang="ru-RU" sz="2000" dirty="0">
                <a:latin typeface="Calibri" panose="020F0502020204030204" pitchFamily="34" charset="0"/>
              </a:rPr>
              <a:t>- </a:t>
            </a:r>
            <a:r>
              <a:rPr lang="ru-RU" sz="2000" dirty="0" err="1">
                <a:latin typeface="Calibri" panose="020F0502020204030204" pitchFamily="34" charset="0"/>
              </a:rPr>
              <a:t>визначники</a:t>
            </a:r>
            <a:r>
              <a:rPr lang="ru-RU" sz="2000" dirty="0">
                <a:latin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</a:rPr>
              <a:t>довідники</a:t>
            </a:r>
            <a:r>
              <a:rPr lang="ru-RU" sz="2000" dirty="0">
                <a:latin typeface="Calibri" panose="020F0502020204030204" pitchFamily="34" charset="0"/>
              </a:rPr>
              <a:t> і </a:t>
            </a:r>
            <a:r>
              <a:rPr lang="ru-RU" sz="2000" dirty="0" err="1">
                <a:latin typeface="Calibri" panose="020F0502020204030204" pitchFamily="34" charset="0"/>
              </a:rPr>
              <a:t>навіть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електронні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програми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ознак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дефіциту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елементів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живлення</a:t>
            </a:r>
            <a:r>
              <a:rPr lang="ru-RU" sz="2000" dirty="0">
                <a:latin typeface="Calibri" panose="020F0502020204030204" pitchFamily="34" charset="0"/>
              </a:rPr>
              <a:t>, за </a:t>
            </a:r>
            <a:r>
              <a:rPr lang="ru-RU" sz="2000" dirty="0" err="1">
                <a:latin typeface="Calibri" panose="020F0502020204030204" pitchFamily="34" charset="0"/>
              </a:rPr>
              <a:t>допомогою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яких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визначення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можна</a:t>
            </a:r>
            <a:r>
              <a:rPr lang="ru-RU" sz="2000" dirty="0">
                <a:latin typeface="Calibri" panose="020F0502020204030204" pitchFamily="34" charset="0"/>
              </a:rPr>
              <a:t> провести </a:t>
            </a:r>
            <a:r>
              <a:rPr lang="ru-RU" sz="2000" dirty="0" err="1">
                <a:latin typeface="Calibri" panose="020F0502020204030204" pitchFamily="34" charset="0"/>
              </a:rPr>
              <a:t>швидко</a:t>
            </a:r>
            <a:r>
              <a:rPr lang="ru-RU" sz="2000" dirty="0">
                <a:latin typeface="Calibri" panose="020F0502020204030204" pitchFamily="34" charset="0"/>
              </a:rPr>
              <a:t> і без </a:t>
            </a:r>
            <a:r>
              <a:rPr lang="ru-RU" sz="2000" dirty="0" err="1">
                <a:latin typeface="Calibri" panose="020F0502020204030204" pitchFamily="34" charset="0"/>
              </a:rPr>
              <a:t>помилок</a:t>
            </a:r>
            <a:r>
              <a:rPr lang="ru-RU" sz="20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45" y="3303588"/>
            <a:ext cx="2895600" cy="2844800"/>
          </a:xfrm>
          <a:prstGeom prst="rect">
            <a:avLst/>
          </a:prstGeom>
        </p:spPr>
      </p:pic>
      <p:sp>
        <p:nvSpPr>
          <p:cNvPr id="24" name="Объект 1"/>
          <p:cNvSpPr txBox="1">
            <a:spLocks/>
          </p:cNvSpPr>
          <p:nvPr/>
        </p:nvSpPr>
        <p:spPr bwMode="auto">
          <a:xfrm>
            <a:off x="322386" y="3176979"/>
            <a:ext cx="5699760" cy="335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>
                <a:latin typeface="Calibri" panose="020F0502020204030204" pitchFamily="34" charset="0"/>
              </a:rPr>
              <a:t>Первинну інформацію для складання бази даних ознак дефіциту поживних елементів отримали свого часу за допомогою лабораторних досліджень з рослинами у ізольованих водних культурах (вегетаційні методи). </a:t>
            </a:r>
            <a:r>
              <a:rPr lang="uk-UA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Водні культури – це метод вирощування рослин в ізольованих посудинах на рідинному поживному середовищі</a:t>
            </a:r>
            <a:r>
              <a:rPr lang="uk-UA" sz="2000" dirty="0">
                <a:latin typeface="Calibri" panose="020F0502020204030204" pitchFamily="34" charset="0"/>
              </a:rPr>
              <a:t>. Такі рослини поміщаються у вегетаційних будиночках або оранжереях. Посудини, в яких вирощуються рослини, заповнюють дистильованою водою з нормованими добавками.</a:t>
            </a:r>
            <a:endParaRPr kumimoji="0" lang="ru-RU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567" y="126610"/>
            <a:ext cx="8921433" cy="2194560"/>
          </a:xfrm>
        </p:spPr>
        <p:txBody>
          <a:bodyPr/>
          <a:lstStyle/>
          <a:p>
            <a:pPr algn="ctr"/>
            <a:r>
              <a:rPr lang="uk-UA" sz="2200" b="1" i="1" dirty="0" smtClean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</a:t>
            </a:r>
            <a:r>
              <a:rPr lang="uk-UA" sz="2200" b="1" i="1" dirty="0" err="1" smtClean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експеримету</a:t>
            </a:r>
            <a:r>
              <a:rPr lang="uk-UA" sz="2200" b="1" i="1" dirty="0" smtClean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Порівняння </a:t>
            </a:r>
            <a:r>
              <a:rPr lang="uk-UA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морфометричних</a:t>
            </a:r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показників піддослідних рослин, вирощених на повній поживній суміші </a:t>
            </a:r>
            <a:r>
              <a:rPr lang="uk-UA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Кноппа</a:t>
            </a:r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на поживних сумішах з виключенням нітрогену, фосфору, калію та на чистій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воді</a:t>
            </a:r>
            <a:b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200" b="1" i="1" dirty="0" smtClean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Об'єкти експерименту: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розсада томатів, перцю, гороху </a:t>
            </a:r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кукурудзи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214B5193-D97D-4329-A6EC-E09D96E14BFF}" type="slidenum">
              <a:rPr lang="ru-RU"/>
              <a:pPr lvl="1"/>
              <a:t>4</a:t>
            </a:fld>
            <a:endParaRPr lang="ru-RU"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1" y="2475610"/>
            <a:ext cx="6889206" cy="4053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06370" y="0"/>
            <a:ext cx="2576977" cy="417342"/>
          </a:xfrm>
        </p:spPr>
        <p:txBody>
          <a:bodyPr/>
          <a:lstStyle/>
          <a:p>
            <a:pPr algn="ctr"/>
            <a:r>
              <a:rPr lang="uk-UA" sz="2200" dirty="0" smtClean="0"/>
              <a:t>Хід експерименту</a:t>
            </a:r>
            <a:endParaRPr lang="ru-RU" sz="2200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483B1B81-D9BE-4F36-8758-F714EB95C9CC}" type="slidenum">
              <a:rPr lang="ru-RU"/>
              <a:pPr lvl="1"/>
              <a:t>5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111246" y="417342"/>
            <a:ext cx="899306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закладання досліду беруть матеріальні банки місткістю 1 л, обклеєні спочатку чорним папером, потім, поверху – білим.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Затемнення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необхідне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для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запобігання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появи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в 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культурі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водоростей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білий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папір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не 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дасть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культурі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перегрітись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 Банки 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маркують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вказучи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варіант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досліду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та 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специфіку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розчину</a:t>
            </a:r>
            <a:r>
              <a:rPr lang="ru-RU" sz="1800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uk-UA" sz="1800" dirty="0">
                <a:latin typeface="Calibri" panose="020F0502020204030204" pitchFamily="34" charset="0"/>
              </a:rPr>
              <a:t>Посудину накривають пропарафінованою картонною кришкою з трьома отворами. В один з отворів вставляють скляну трубку для аерації, в другий – скляну паличку для підв'язування рослин. Середній отвір використовують для висаджування </a:t>
            </a:r>
            <a:r>
              <a:rPr lang="uk-UA" sz="1800" dirty="0" smtClean="0">
                <a:latin typeface="Calibri" panose="020F0502020204030204" pitchFamily="34" charset="0"/>
              </a:rPr>
              <a:t>розсади піддослідних рослин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Виготовляють розчини поживних сумішей згідно схеми досліду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442187"/>
              </p:ext>
            </p:extLst>
          </p:nvPr>
        </p:nvGraphicFramePr>
        <p:xfrm>
          <a:off x="345270" y="3003826"/>
          <a:ext cx="8525018" cy="3525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0495"/>
                <a:gridCol w="2214513"/>
                <a:gridCol w="1860004"/>
                <a:gridCol w="2167818"/>
                <a:gridCol w="932188"/>
              </a:tblGrid>
              <a:tr h="2393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 panose="020F0502020204030204" pitchFamily="34" charset="0"/>
                        </a:rPr>
                        <a:t>Повна поживна суміш </a:t>
                      </a:r>
                      <a:r>
                        <a:rPr lang="uk-UA" sz="1400" b="1" dirty="0" err="1">
                          <a:effectLst/>
                          <a:latin typeface="Calibri" panose="020F0502020204030204" pitchFamily="34" charset="0"/>
                        </a:rPr>
                        <a:t>Кнопа</a:t>
                      </a:r>
                      <a:r>
                        <a:rPr lang="uk-UA" sz="1400" b="1" dirty="0">
                          <a:effectLst/>
                          <a:latin typeface="Calibri" panose="020F0502020204030204" pitchFamily="34" charset="0"/>
                        </a:rPr>
                        <a:t>, г/л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 panose="020F0502020204030204" pitchFamily="34" charset="0"/>
                        </a:rPr>
                        <a:t>Поживна суміш з виключенням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 panose="020F0502020204030204" pitchFamily="34" charset="0"/>
                        </a:rPr>
                        <a:t>Вода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азоту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фосфору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калію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 panose="020F0502020204030204" pitchFamily="34" charset="0"/>
                        </a:rPr>
                        <a:t>Са(NO</a:t>
                      </a:r>
                      <a:r>
                        <a:rPr lang="uk-UA" sz="1400" b="1" baseline="-250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uk-UA" sz="1400" b="1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uk-UA" sz="1400" b="1" baseline="-2500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uk-UA" sz="1400" b="1">
                          <a:effectLst/>
                          <a:latin typeface="Calibri" panose="020F0502020204030204" pitchFamily="34" charset="0"/>
                        </a:rPr>
                        <a:t>-1,00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CaSO</a:t>
                      </a:r>
                      <a:r>
                        <a:rPr lang="uk-UA" sz="1600" b="1" baseline="-25000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x2H</a:t>
                      </a:r>
                      <a:r>
                        <a:rPr lang="uk-UA" sz="1600" b="1" baseline="-25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O – 1,00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  <a:latin typeface="Calibri" panose="020F0502020204030204" pitchFamily="34" charset="0"/>
                        </a:rPr>
                        <a:t>Са</a:t>
                      </a: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(NO</a:t>
                      </a:r>
                      <a:r>
                        <a:rPr lang="uk-UA" sz="1600" b="1" baseline="-25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uk-UA" sz="1600" b="1" baseline="-25000" dirty="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-1,00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  <a:latin typeface="Calibri" panose="020F0502020204030204" pitchFamily="34" charset="0"/>
                        </a:rPr>
                        <a:t>Са</a:t>
                      </a: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(NO</a:t>
                      </a:r>
                      <a:r>
                        <a:rPr lang="uk-UA" sz="1600" b="1" baseline="-25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uk-UA" sz="1600" b="1" baseline="-25000" dirty="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-1,00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8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 panose="020F0502020204030204" pitchFamily="34" charset="0"/>
                        </a:rPr>
                        <a:t>КН</a:t>
                      </a:r>
                      <a:r>
                        <a:rPr lang="uk-UA" sz="1400" b="1" baseline="-25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uk-UA" sz="1400" b="1" dirty="0">
                          <a:effectLst/>
                          <a:latin typeface="Calibri" panose="020F0502020204030204" pitchFamily="34" charset="0"/>
                        </a:rPr>
                        <a:t>РО</a:t>
                      </a:r>
                      <a:r>
                        <a:rPr lang="uk-UA" sz="1400" b="1" baseline="-25000" dirty="0"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uk-UA" sz="1400" b="1" dirty="0">
                          <a:effectLst/>
                          <a:latin typeface="Calibri" panose="020F0502020204030204" pitchFamily="34" charset="0"/>
                        </a:rPr>
                        <a:t>– 0,25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КН</a:t>
                      </a:r>
                      <a:r>
                        <a:rPr lang="uk-UA" sz="1600" b="1" baseline="-25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РО</a:t>
                      </a:r>
                      <a:r>
                        <a:rPr lang="uk-UA" sz="1600" b="1" baseline="-25000" dirty="0"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– 0,25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Calibri" panose="020F0502020204030204" pitchFamily="34" charset="0"/>
                        </a:rPr>
                        <a:t>–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NaH</a:t>
                      </a:r>
                      <a:r>
                        <a:rPr lang="uk-UA" sz="1600" b="1" baseline="-25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PO</a:t>
                      </a:r>
                      <a:r>
                        <a:rPr lang="uk-UA" sz="1600" b="1" baseline="-25000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xH</a:t>
                      </a:r>
                      <a:r>
                        <a:rPr lang="uk-UA" sz="1600" b="1" baseline="-25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O – 0,25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 panose="020F0502020204030204" pitchFamily="34" charset="0"/>
                        </a:rPr>
                        <a:t>КСl – 0,125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Calibri" panose="020F0502020204030204" pitchFamily="34" charset="0"/>
                        </a:rPr>
                        <a:t>КСl – 0,125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  <a:latin typeface="Calibri" panose="020F0502020204030204" pitchFamily="34" charset="0"/>
                        </a:rPr>
                        <a:t>КСl</a:t>
                      </a: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 – 0,125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  <a:latin typeface="Calibri" panose="020F0502020204030204" pitchFamily="34" charset="0"/>
                        </a:rPr>
                        <a:t>NaCl</a:t>
                      </a: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 – 0,125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8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 panose="020F0502020204030204" pitchFamily="34" charset="0"/>
                        </a:rPr>
                        <a:t>МgSO</a:t>
                      </a:r>
                      <a:r>
                        <a:rPr lang="uk-UA" sz="1400" b="1" baseline="-250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uk-UA" sz="1400" b="1">
                          <a:effectLst/>
                          <a:latin typeface="Calibri" panose="020F0502020204030204" pitchFamily="34" charset="0"/>
                        </a:rPr>
                        <a:t>x7Н</a:t>
                      </a:r>
                      <a:r>
                        <a:rPr lang="uk-UA" sz="1400" b="1" baseline="-250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uk-UA" sz="1400" b="1">
                          <a:effectLst/>
                          <a:latin typeface="Calibri" panose="020F0502020204030204" pitchFamily="34" charset="0"/>
                        </a:rPr>
                        <a:t>О – 0,25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Calibri" panose="020F0502020204030204" pitchFamily="34" charset="0"/>
                        </a:rPr>
                        <a:t>МgSO</a:t>
                      </a:r>
                      <a:r>
                        <a:rPr lang="uk-UA" sz="1600" b="1" baseline="-250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uk-UA" sz="1600" b="1">
                          <a:effectLst/>
                          <a:latin typeface="Calibri" panose="020F0502020204030204" pitchFamily="34" charset="0"/>
                        </a:rPr>
                        <a:t>x7Н</a:t>
                      </a:r>
                      <a:r>
                        <a:rPr lang="uk-UA" sz="1600" b="1" baseline="-250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uk-UA" sz="1600" b="1">
                          <a:effectLst/>
                          <a:latin typeface="Calibri" panose="020F0502020204030204" pitchFamily="34" charset="0"/>
                        </a:rPr>
                        <a:t>О – 0,25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Calibri" panose="020F0502020204030204" pitchFamily="34" charset="0"/>
                        </a:rPr>
                        <a:t>МgSO</a:t>
                      </a:r>
                      <a:r>
                        <a:rPr lang="uk-UA" sz="1600" b="1" baseline="-250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uk-UA" sz="1600" b="1">
                          <a:effectLst/>
                          <a:latin typeface="Calibri" panose="020F0502020204030204" pitchFamily="34" charset="0"/>
                        </a:rPr>
                        <a:t>x7Н</a:t>
                      </a:r>
                      <a:r>
                        <a:rPr lang="uk-UA" sz="1600" b="1" baseline="-250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uk-UA" sz="1600" b="1">
                          <a:effectLst/>
                          <a:latin typeface="Calibri" panose="020F0502020204030204" pitchFamily="34" charset="0"/>
                        </a:rPr>
                        <a:t>О – 0,25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МgSO</a:t>
                      </a:r>
                      <a:r>
                        <a:rPr lang="uk-UA" sz="1600" b="1" baseline="-25000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x7Н</a:t>
                      </a:r>
                      <a:r>
                        <a:rPr lang="uk-UA" sz="1600" b="1" baseline="-25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О – 0,25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 panose="020F0502020204030204" pitchFamily="34" charset="0"/>
                        </a:rPr>
                        <a:t>MnSO</a:t>
                      </a:r>
                      <a:r>
                        <a:rPr lang="uk-UA" sz="1400" b="1" baseline="-250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uk-UA" sz="1400" b="1">
                          <a:effectLst/>
                          <a:latin typeface="Calibri" panose="020F0502020204030204" pitchFamily="34" charset="0"/>
                        </a:rPr>
                        <a:t> – 0,003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Calibri" panose="020F0502020204030204" pitchFamily="34" charset="0"/>
                        </a:rPr>
                        <a:t>MnSO</a:t>
                      </a:r>
                      <a:r>
                        <a:rPr lang="uk-UA" sz="1600" b="1" baseline="-250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uk-UA" sz="1600" b="1">
                          <a:effectLst/>
                          <a:latin typeface="Calibri" panose="020F0502020204030204" pitchFamily="34" charset="0"/>
                        </a:rPr>
                        <a:t> – 0,003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Calibri" panose="020F0502020204030204" pitchFamily="34" charset="0"/>
                        </a:rPr>
                        <a:t>MnSO</a:t>
                      </a:r>
                      <a:r>
                        <a:rPr lang="uk-UA" sz="1600" b="1" baseline="-250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uk-UA" sz="1600" b="1">
                          <a:effectLst/>
                          <a:latin typeface="Calibri" panose="020F0502020204030204" pitchFamily="34" charset="0"/>
                        </a:rPr>
                        <a:t> – 0,003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MnSO</a:t>
                      </a:r>
                      <a:r>
                        <a:rPr lang="uk-UA" sz="1600" b="1" baseline="-25000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 – 0,003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uk-UA" sz="1400" b="1" baseline="-250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uk-UA" sz="1400" b="1">
                          <a:effectLst/>
                          <a:latin typeface="Calibri" panose="020F0502020204030204" pitchFamily="34" charset="0"/>
                        </a:rPr>
                        <a:t>BO</a:t>
                      </a:r>
                      <a:r>
                        <a:rPr lang="uk-UA" sz="1400" b="1" baseline="-250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uk-UA" sz="1400" b="1">
                          <a:effectLst/>
                          <a:latin typeface="Calibri" panose="020F0502020204030204" pitchFamily="34" charset="0"/>
                        </a:rPr>
                        <a:t> – 0,003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uk-UA" sz="1600" b="1" baseline="-250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uk-UA" sz="1600" b="1">
                          <a:effectLst/>
                          <a:latin typeface="Calibri" panose="020F0502020204030204" pitchFamily="34" charset="0"/>
                        </a:rPr>
                        <a:t>BO</a:t>
                      </a:r>
                      <a:r>
                        <a:rPr lang="uk-UA" sz="1600" b="1" baseline="-250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uk-UA" sz="1600" b="1">
                          <a:effectLst/>
                          <a:latin typeface="Calibri" panose="020F0502020204030204" pitchFamily="34" charset="0"/>
                        </a:rPr>
                        <a:t> – 0,003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uk-UA" sz="1600" b="1" baseline="-250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uk-UA" sz="1600" b="1">
                          <a:effectLst/>
                          <a:latin typeface="Calibri" panose="020F0502020204030204" pitchFamily="34" charset="0"/>
                        </a:rPr>
                        <a:t>BO</a:t>
                      </a:r>
                      <a:r>
                        <a:rPr lang="uk-UA" sz="1600" b="1" baseline="-250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uk-UA" sz="1600" b="1">
                          <a:effectLst/>
                          <a:latin typeface="Calibri" panose="020F0502020204030204" pitchFamily="34" charset="0"/>
                        </a:rPr>
                        <a:t> – 0,003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uk-UA" sz="1600" b="1" baseline="-25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BO</a:t>
                      </a:r>
                      <a:r>
                        <a:rPr lang="uk-UA" sz="1600" b="1" baseline="-25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 – 0,003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7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 panose="020F0502020204030204" pitchFamily="34" charset="0"/>
                        </a:rPr>
                        <a:t>FeCl</a:t>
                      </a:r>
                      <a:r>
                        <a:rPr lang="uk-UA" sz="1400" b="1" baseline="-250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uk-UA" sz="1400" b="1">
                          <a:effectLst/>
                          <a:latin typeface="Calibri" panose="020F0502020204030204" pitchFamily="34" charset="0"/>
                        </a:rPr>
                        <a:t> – 5 крапель 1% розчину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Calibri" panose="020F0502020204030204" pitchFamily="34" charset="0"/>
                        </a:rPr>
                        <a:t>FeCl</a:t>
                      </a:r>
                      <a:r>
                        <a:rPr lang="uk-UA" sz="1600" b="1" baseline="-250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uk-UA" sz="1600" b="1">
                          <a:effectLst/>
                          <a:latin typeface="Calibri" panose="020F0502020204030204" pitchFamily="34" charset="0"/>
                        </a:rPr>
                        <a:t> – 5 крапель 1% розчину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Calibri" panose="020F0502020204030204" pitchFamily="34" charset="0"/>
                        </a:rPr>
                        <a:t>FeCl</a:t>
                      </a:r>
                      <a:r>
                        <a:rPr lang="uk-UA" sz="1600" b="1" baseline="-250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uk-UA" sz="1600" b="1">
                          <a:effectLst/>
                          <a:latin typeface="Calibri" panose="020F0502020204030204" pitchFamily="34" charset="0"/>
                        </a:rPr>
                        <a:t> – 5 крапель 1% розчину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FeCl</a:t>
                      </a:r>
                      <a:r>
                        <a:rPr lang="uk-UA" sz="1600" b="1" baseline="-25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</a:rPr>
                        <a:t> – 5 крапель 1% розчину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954D9835-76C6-4482-BB7D-9C863F28DCEA}" type="slidenum">
              <a:rPr lang="ru-RU"/>
              <a:pPr lvl="1"/>
              <a:t>6</a:t>
            </a:fld>
            <a:endParaRPr lang="ru-RU"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78" y="348411"/>
            <a:ext cx="5492919" cy="4195454"/>
          </a:xfrm>
          <a:prstGeom prst="rect">
            <a:avLst/>
          </a:prstGeom>
        </p:spPr>
      </p:pic>
      <p:sp>
        <p:nvSpPr>
          <p:cNvPr id="8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598941" y="237634"/>
            <a:ext cx="3415103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Заповнюють банки розчинами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3х-4х повторностях.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uk-UA" sz="2000" dirty="0">
                <a:latin typeface="Calibri" panose="020F0502020204030204" pitchFamily="34" charset="0"/>
              </a:rPr>
              <a:t>Відбирають, по можливості, однакові </a:t>
            </a:r>
            <a:r>
              <a:rPr lang="uk-UA" sz="2000" dirty="0" smtClean="0">
                <a:latin typeface="Calibri" panose="020F0502020204030204" pitchFamily="34" charset="0"/>
              </a:rPr>
              <a:t>піддослідні рослини</a:t>
            </a:r>
            <a:r>
              <a:rPr lang="uk-UA" sz="2000" dirty="0">
                <a:latin typeface="Calibri" panose="020F0502020204030204" pitchFamily="34" charset="0"/>
              </a:rPr>
              <a:t>, стебло біля кореневої шийки обгортають у вату, вставляють у отвір кришки і підв'язують до скляної трубки чи палички. </a:t>
            </a:r>
            <a:r>
              <a:rPr lang="uk-UA" sz="2000" dirty="0" smtClean="0">
                <a:latin typeface="Calibri" panose="020F0502020204030204" pitchFamily="34" charset="0"/>
              </a:rPr>
              <a:t>Перед цим зважують розсаду, вимірюють висоту рослин, об</a:t>
            </a:r>
            <a:r>
              <a:rPr lang="en-US" sz="2000" dirty="0" smtClean="0">
                <a:latin typeface="Calibri" panose="020F0502020204030204" pitchFamily="34" charset="0"/>
              </a:rPr>
              <a:t>’</a:t>
            </a:r>
            <a:r>
              <a:rPr lang="uk-UA" sz="2000" dirty="0" smtClean="0">
                <a:latin typeface="Calibri" panose="020F0502020204030204" pitchFamily="34" charset="0"/>
              </a:rPr>
              <a:t>є</a:t>
            </a:r>
            <a:r>
              <a:rPr lang="ru-RU" sz="2000" dirty="0" smtClean="0">
                <a:latin typeface="Calibri" panose="020F0502020204030204" pitchFamily="34" charset="0"/>
              </a:rPr>
              <a:t>м </a:t>
            </a:r>
            <a:r>
              <a:rPr lang="ru-RU" sz="2000" dirty="0" err="1" smtClean="0">
                <a:latin typeface="Calibri" panose="020F0502020204030204" pitchFamily="34" charset="0"/>
              </a:rPr>
              <a:t>кореневих</a:t>
            </a:r>
            <a:r>
              <a:rPr lang="ru-RU" sz="2000" dirty="0" smtClean="0">
                <a:latin typeface="Calibri" panose="020F0502020204030204" pitchFamily="34" charset="0"/>
              </a:rPr>
              <a:t> систем, </a:t>
            </a:r>
            <a:r>
              <a:rPr lang="ru-RU" sz="2000" dirty="0" err="1" smtClean="0">
                <a:latin typeface="Calibri" panose="020F0502020204030204" pitchFamily="34" charset="0"/>
              </a:rPr>
              <a:t>рахують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кількість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листків</a:t>
            </a:r>
            <a:endParaRPr lang="uk-UA" sz="2000" dirty="0" smtClean="0">
              <a:latin typeface="Calibri" panose="020F0502020204030204" pitchFamily="34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34578" y="4927114"/>
            <a:ext cx="877946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kumimoji="0"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 триває 1-1,5 місяці.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kumimoji="0" lang="uk-UA" sz="2000" dirty="0" smtClean="0">
                <a:latin typeface="Calibri" panose="020F0502020204030204" pitchFamily="34" charset="0"/>
              </a:rPr>
              <a:t>Поки дослід триває, за рослинами доглядають, раз на два дні доливаючи недостачу розчинів дистильованою водою. Раз на тиждень розчини змінюють, щодня – продувають розчини повітрям через скляну трубку за допомогою гумової груші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6847" y="145366"/>
            <a:ext cx="3833103" cy="572086"/>
          </a:xfrm>
        </p:spPr>
        <p:txBody>
          <a:bodyPr/>
          <a:lstStyle/>
          <a:p>
            <a:pPr algn="ctr"/>
            <a:r>
              <a:rPr lang="uk-UA" sz="2200" b="1" dirty="0" smtClean="0"/>
              <a:t>По завершенні досліду:</a:t>
            </a:r>
            <a:endParaRPr lang="ru-RU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8127" y="914399"/>
            <a:ext cx="4858588" cy="5233989"/>
          </a:xfrm>
        </p:spPr>
        <p:txBody>
          <a:bodyPr/>
          <a:lstStyle/>
          <a:p>
            <a:r>
              <a:rPr lang="uk-UA" sz="2000" dirty="0">
                <a:latin typeface="Calibri" panose="020F0502020204030204" pitchFamily="34" charset="0"/>
              </a:rPr>
              <a:t>проводять підсумковий опис морфологічних характеристик рослин, вирощених за різних умов мінерального </a:t>
            </a:r>
            <a:r>
              <a:rPr lang="uk-UA" sz="2000" dirty="0" smtClean="0">
                <a:latin typeface="Calibri" panose="020F0502020204030204" pitchFamily="34" charset="0"/>
              </a:rPr>
              <a:t>живлення</a:t>
            </a:r>
          </a:p>
          <a:p>
            <a:r>
              <a:rPr lang="uk-UA" sz="2000" dirty="0">
                <a:latin typeface="Calibri" panose="020F0502020204030204" pitchFamily="34" charset="0"/>
              </a:rPr>
              <a:t>для кожної повторності вимірюють середню висоту рослин (в см), вагу надземної маси (в г), кількість листків (шт.), об'єм кореневої системи (в мл або см</a:t>
            </a:r>
            <a:r>
              <a:rPr lang="uk-UA" sz="2000" baseline="30000" dirty="0">
                <a:latin typeface="Calibri" panose="020F0502020204030204" pitchFamily="34" charset="0"/>
              </a:rPr>
              <a:t>3</a:t>
            </a:r>
            <a:r>
              <a:rPr lang="uk-UA" sz="2000" dirty="0">
                <a:latin typeface="Calibri" panose="020F0502020204030204" pitchFamily="34" charset="0"/>
              </a:rPr>
              <a:t>), вагу коренів (в г</a:t>
            </a:r>
            <a:r>
              <a:rPr lang="uk-UA" sz="2000" dirty="0" smtClean="0">
                <a:latin typeface="Calibri" panose="020F0502020204030204" pitchFamily="34" charset="0"/>
              </a:rPr>
              <a:t>)</a:t>
            </a:r>
          </a:p>
          <a:p>
            <a:r>
              <a:rPr lang="uk-UA" sz="2000" dirty="0" err="1" smtClean="0">
                <a:latin typeface="Calibri" panose="020F0502020204030204" pitchFamily="34" charset="0"/>
              </a:rPr>
              <a:t>Відобраають</a:t>
            </a:r>
            <a:r>
              <a:rPr lang="uk-UA" sz="2000" dirty="0" smtClean="0">
                <a:latin typeface="Calibri" panose="020F0502020204030204" pitchFamily="34" charset="0"/>
              </a:rPr>
              <a:t> </a:t>
            </a:r>
            <a:r>
              <a:rPr lang="uk-UA" sz="2000" dirty="0">
                <a:latin typeface="Calibri" panose="020F0502020204030204" pitchFamily="34" charset="0"/>
              </a:rPr>
              <a:t>результати у вигляді </a:t>
            </a:r>
            <a:r>
              <a:rPr lang="uk-UA" sz="2000" dirty="0" smtClean="0">
                <a:latin typeface="Calibri" panose="020F0502020204030204" pitchFamily="34" charset="0"/>
              </a:rPr>
              <a:t>чотирьох </a:t>
            </a:r>
            <a:r>
              <a:rPr lang="uk-UA" sz="2000" dirty="0">
                <a:latin typeface="Calibri" panose="020F0502020204030204" pitchFamily="34" charset="0"/>
              </a:rPr>
              <a:t>окремих стовбчастих діаграм, що ілюструють приріст однотипних показників врожаю (висоти, ваги </a:t>
            </a:r>
            <a:r>
              <a:rPr lang="uk-UA" sz="2000" dirty="0" err="1">
                <a:latin typeface="Calibri" panose="020F0502020204030204" pitchFamily="34" charset="0"/>
              </a:rPr>
              <a:t>фітомаси</a:t>
            </a:r>
            <a:r>
              <a:rPr lang="uk-UA" sz="2000" dirty="0">
                <a:latin typeface="Calibri" panose="020F0502020204030204" pitchFamily="34" charset="0"/>
              </a:rPr>
              <a:t>, кількості листків, об’єму кореня), як різницю показників на початку та в кінці досліду, для різних варіантів поживних сумішей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320768D-15BB-4033-B522-A2CB39B1A364}" type="slidenum">
              <a:rPr lang="ru-RU"/>
              <a:pPr lvl="1"/>
              <a:t>7</a:t>
            </a:fld>
            <a:endParaRPr lang="ru-RU">
              <a:latin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94" y="1027344"/>
            <a:ext cx="3757613" cy="4995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773" y="27916"/>
            <a:ext cx="8411308" cy="867508"/>
          </a:xfrm>
        </p:spPr>
        <p:txBody>
          <a:bodyPr/>
          <a:lstStyle/>
          <a:p>
            <a:pPr algn="ctr"/>
            <a:r>
              <a:rPr lang="uk-UA" sz="2400" b="1" dirty="0" smtClean="0"/>
              <a:t>Завдання до самостійного опрацювання </a:t>
            </a:r>
            <a:r>
              <a:rPr lang="uk-UA" sz="2400" b="1" dirty="0" err="1" smtClean="0"/>
              <a:t>реультатів</a:t>
            </a:r>
            <a:r>
              <a:rPr lang="uk-UA" sz="2400" b="1" dirty="0" smtClean="0"/>
              <a:t> експерименту</a:t>
            </a:r>
            <a:endParaRPr lang="ru-RU" sz="2400" b="1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2A2CADC3-AC02-495A-8ADF-E4727839887E}" type="slidenum">
              <a:rPr lang="ru-RU"/>
              <a:pPr lvl="1"/>
              <a:t>8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410200" y="3810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12541" y="895424"/>
            <a:ext cx="8991771" cy="1208650"/>
          </a:xfrm>
        </p:spPr>
        <p:txBody>
          <a:bodyPr/>
          <a:lstStyle/>
          <a:p>
            <a:r>
              <a:rPr lang="uk-UA" sz="2000" dirty="0" smtClean="0">
                <a:latin typeface="Calibri" panose="020F0502020204030204" pitchFamily="34" charset="0"/>
              </a:rPr>
              <a:t>Вносять до журналу спостережень результати підсумкового опису </a:t>
            </a:r>
            <a:r>
              <a:rPr lang="uk-UA" sz="2000" dirty="0">
                <a:latin typeface="Calibri" panose="020F0502020204030204" pitchFamily="34" charset="0"/>
              </a:rPr>
              <a:t>морфологічних характеристик </a:t>
            </a:r>
            <a:r>
              <a:rPr lang="uk-UA" sz="2000" dirty="0" smtClean="0">
                <a:latin typeface="Calibri" panose="020F0502020204030204" pitchFamily="34" charset="0"/>
              </a:rPr>
              <a:t>рослин томату, </a:t>
            </a:r>
            <a:r>
              <a:rPr lang="uk-UA" sz="2000" dirty="0">
                <a:latin typeface="Calibri" panose="020F0502020204030204" pitchFamily="34" charset="0"/>
              </a:rPr>
              <a:t>вирощених за різних умов мінерального </a:t>
            </a:r>
            <a:r>
              <a:rPr lang="uk-UA" sz="2000" dirty="0" smtClean="0">
                <a:latin typeface="Calibri" panose="020F0502020204030204" pitchFamily="34" charset="0"/>
              </a:rPr>
              <a:t>живлення (представлені дані експерименту, проведеного студентами 311,312 груп 2017 року)</a:t>
            </a:r>
          </a:p>
          <a:p>
            <a:pPr marL="0" indent="0">
              <a:buNone/>
            </a:pPr>
            <a:endParaRPr lang="uk-UA" sz="2000" dirty="0" smtClean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1" y="2104074"/>
            <a:ext cx="7826400" cy="4562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04A3BDA-09C6-4ECE-8BC6-92F69F66619A}" type="slidenum">
              <a:rPr lang="ru-RU"/>
              <a:pPr lvl="1"/>
              <a:t>9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0" y="135769"/>
            <a:ext cx="9104313" cy="10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uk-UA" sz="1800" dirty="0" smtClean="0">
                <a:latin typeface="Calibri" panose="020F0502020204030204" pitchFamily="34" charset="0"/>
              </a:rPr>
              <a:t>Вносять до журналу спостережень результати </a:t>
            </a:r>
            <a:r>
              <a:rPr lang="uk-UA" sz="1800" dirty="0" smtClean="0">
                <a:latin typeface="Calibri" panose="020F0502020204030204" pitchFamily="34" charset="0"/>
              </a:rPr>
              <a:t>вимірювання середньої висоти рослин (в см), ваги надземної маси (в г), кількості листків (шт.), об'єму кореневої системи (в мл або см</a:t>
            </a:r>
            <a:r>
              <a:rPr lang="uk-UA" sz="1800" baseline="30000" dirty="0" smtClean="0">
                <a:latin typeface="Calibri" panose="020F0502020204030204" pitchFamily="34" charset="0"/>
              </a:rPr>
              <a:t>3</a:t>
            </a:r>
            <a:r>
              <a:rPr lang="uk-UA" sz="1800" dirty="0" smtClean="0">
                <a:latin typeface="Calibri" panose="020F0502020204030204" pitchFamily="34" charset="0"/>
              </a:rPr>
              <a:t>), ваги коренів (в г) для </a:t>
            </a:r>
            <a:r>
              <a:rPr lang="uk-UA" sz="1800" dirty="0" err="1" smtClean="0">
                <a:latin typeface="Calibri" panose="020F0502020204030204" pitchFamily="34" charset="0"/>
              </a:rPr>
              <a:t>коної</a:t>
            </a:r>
            <a:r>
              <a:rPr lang="uk-UA" sz="1800" dirty="0" smtClean="0">
                <a:latin typeface="Calibri" panose="020F0502020204030204" pitchFamily="34" charset="0"/>
              </a:rPr>
              <a:t> повторності </a:t>
            </a:r>
            <a:r>
              <a:rPr kumimoji="0" lang="uk-UA" sz="1800" dirty="0" smtClean="0">
                <a:latin typeface="Calibri" panose="020F0502020204030204" pitchFamily="34" charset="0"/>
              </a:rPr>
              <a:t> (представлені дані експерименту, проведеного студентами 311,312 груп 2017 року)</a:t>
            </a:r>
          </a:p>
          <a:p>
            <a:pPr marL="0" indent="0">
              <a:buFont typeface="Wingdings" panose="05000000000000000000" pitchFamily="2" charset="2"/>
              <a:buNone/>
            </a:pPr>
            <a:endParaRPr kumimoji="0" lang="uk-UA" sz="1800" dirty="0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9" y="1179659"/>
            <a:ext cx="8947373" cy="5251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Training 5">
      <a:dk1>
        <a:srgbClr val="000000"/>
      </a:dk1>
      <a:lt1>
        <a:srgbClr val="FFFFFF"/>
      </a:lt1>
      <a:dk2>
        <a:srgbClr val="993300"/>
      </a:dk2>
      <a:lt2>
        <a:srgbClr val="FFCC66"/>
      </a:lt2>
      <a:accent1>
        <a:srgbClr val="FF6633"/>
      </a:accent1>
      <a:accent2>
        <a:srgbClr val="FFFF00"/>
      </a:accent2>
      <a:accent3>
        <a:srgbClr val="CAADAA"/>
      </a:accent3>
      <a:accent4>
        <a:srgbClr val="DADADA"/>
      </a:accent4>
      <a:accent5>
        <a:srgbClr val="FFB8AD"/>
      </a:accent5>
      <a:accent6>
        <a:srgbClr val="E7E700"/>
      </a:accent6>
      <a:hlink>
        <a:srgbClr val="CC0000"/>
      </a:hlink>
      <a:folHlink>
        <a:srgbClr val="CC6600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510</TotalTime>
  <Words>959</Words>
  <Application>Microsoft Office PowerPoint</Application>
  <PresentationFormat>Экран (4:3)</PresentationFormat>
  <Paragraphs>82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Wingdings</vt:lpstr>
      <vt:lpstr>Training</vt:lpstr>
      <vt:lpstr>Вплив на ріст і розвиток рослин недостачі мінеральних елементів</vt:lpstr>
      <vt:lpstr>Презентация PowerPoint</vt:lpstr>
      <vt:lpstr>Презентация PowerPoint</vt:lpstr>
      <vt:lpstr>Мета експеримету: Порівняння морфометричних показників піддослідних рослин, вирощених на повній поживній суміші Кноппа та на поживних сумішах з виключенням нітрогену, фосфору, калію та на чистій воді Об'єкти експерименту: розсада томатів, перцю, гороху або кукурудзи</vt:lpstr>
      <vt:lpstr>Хід експерименту</vt:lpstr>
      <vt:lpstr>Презентация PowerPoint</vt:lpstr>
      <vt:lpstr>По завершенні досліду:</vt:lpstr>
      <vt:lpstr>Завдання до самостійного опрацювання реультатів експерименту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Загороднюк</cp:lastModifiedBy>
  <cp:revision>61</cp:revision>
  <cp:lastPrinted>1601-01-01T00:00:00Z</cp:lastPrinted>
  <dcterms:created xsi:type="dcterms:W3CDTF">1601-01-01T00:00:00Z</dcterms:created>
  <dcterms:modified xsi:type="dcterms:W3CDTF">2020-06-08T19:16:06Z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